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59" r:id="rId5"/>
    <p:sldId id="258" r:id="rId6"/>
    <p:sldId id="261" r:id="rId7"/>
    <p:sldId id="262" r:id="rId8"/>
    <p:sldId id="260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16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7C577-24BE-48B9-AC38-7222A689733D}" type="datetimeFigureOut">
              <a:rPr lang="en-AU" smtClean="0"/>
              <a:t>6/03/2016</a:t>
            </a:fld>
            <a:endParaRPr lang="en-A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5FC1-0D24-43E7-861C-01B0DEBB253D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7C577-24BE-48B9-AC38-7222A689733D}" type="datetimeFigureOut">
              <a:rPr lang="en-AU" smtClean="0"/>
              <a:t>6/03/2016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5FC1-0D24-43E7-861C-01B0DEBB253D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7C577-24BE-48B9-AC38-7222A689733D}" type="datetimeFigureOut">
              <a:rPr lang="en-AU" smtClean="0"/>
              <a:t>6/03/2016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5FC1-0D24-43E7-861C-01B0DEBB253D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7C577-24BE-48B9-AC38-7222A689733D}" type="datetimeFigureOut">
              <a:rPr lang="en-AU" smtClean="0"/>
              <a:t>6/03/2016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5FC1-0D24-43E7-861C-01B0DEBB253D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7C577-24BE-48B9-AC38-7222A689733D}" type="datetimeFigureOut">
              <a:rPr lang="en-AU" smtClean="0"/>
              <a:t>6/03/2016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5FC1-0D24-43E7-861C-01B0DEBB253D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7C577-24BE-48B9-AC38-7222A689733D}" type="datetimeFigureOut">
              <a:rPr lang="en-AU" smtClean="0"/>
              <a:t>6/03/2016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5FC1-0D24-43E7-861C-01B0DEBB253D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7C577-24BE-48B9-AC38-7222A689733D}" type="datetimeFigureOut">
              <a:rPr lang="en-AU" smtClean="0"/>
              <a:t>6/03/2016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5FC1-0D24-43E7-861C-01B0DEBB253D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7C577-24BE-48B9-AC38-7222A689733D}" type="datetimeFigureOut">
              <a:rPr lang="en-AU" smtClean="0"/>
              <a:t>6/03/2016</a:t>
            </a:fld>
            <a:endParaRPr lang="en-A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825FC1-0D24-43E7-861C-01B0DEBB253D}" type="slidenum">
              <a:rPr lang="en-AU" smtClean="0"/>
              <a:t>‹#›</a:t>
            </a:fld>
            <a:endParaRPr lang="en-A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7C577-24BE-48B9-AC38-7222A689733D}" type="datetimeFigureOut">
              <a:rPr lang="en-AU" smtClean="0"/>
              <a:t>6/03/2016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5FC1-0D24-43E7-861C-01B0DEBB253D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7C577-24BE-48B9-AC38-7222A689733D}" type="datetimeFigureOut">
              <a:rPr lang="en-AU" smtClean="0"/>
              <a:t>6/03/2016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40825FC1-0D24-43E7-861C-01B0DEBB253D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A1A7C577-24BE-48B9-AC38-7222A689733D}" type="datetimeFigureOut">
              <a:rPr lang="en-AU" smtClean="0"/>
              <a:t>6/03/2016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5FC1-0D24-43E7-861C-01B0DEBB253D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1A7C577-24BE-48B9-AC38-7222A689733D}" type="datetimeFigureOut">
              <a:rPr lang="en-AU" smtClean="0"/>
              <a:t>6/03/2016</a:t>
            </a:fld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0825FC1-0D24-43E7-861C-01B0DEBB253D}" type="slidenum">
              <a:rPr lang="en-AU" smtClean="0"/>
              <a:t>‹#›</a:t>
            </a:fld>
            <a:endParaRPr lang="en-A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2060848"/>
            <a:ext cx="6480048" cy="2301240"/>
          </a:xfrm>
        </p:spPr>
        <p:txBody>
          <a:bodyPr/>
          <a:lstStyle/>
          <a:p>
            <a:r>
              <a:rPr lang="en-AU" dirty="0" smtClean="0"/>
              <a:t>MARKETING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1628800"/>
            <a:ext cx="6480048" cy="1752600"/>
          </a:xfrm>
        </p:spPr>
        <p:txBody>
          <a:bodyPr/>
          <a:lstStyle/>
          <a:p>
            <a:r>
              <a:rPr lang="en-AU" dirty="0" smtClean="0"/>
              <a:t>What is it, why is it important?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98930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Understand the importance of marketing to a business. </a:t>
            </a:r>
          </a:p>
          <a:p>
            <a:r>
              <a:rPr lang="en-AU" dirty="0" smtClean="0"/>
              <a:t>Understand and detail target market and the components associated. </a:t>
            </a:r>
          </a:p>
          <a:p>
            <a:r>
              <a:rPr lang="en-AU" dirty="0" smtClean="0"/>
              <a:t>Describe and explain the role of the marketing mix.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47689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Marketing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36513">
              <a:buNone/>
            </a:pPr>
            <a:r>
              <a:rPr lang="en-AU" sz="3200" dirty="0"/>
              <a:t>“the science and art of exploring, creating, and delivering </a:t>
            </a:r>
            <a:r>
              <a:rPr lang="en-AU" sz="3200" b="1" dirty="0"/>
              <a:t>value</a:t>
            </a:r>
            <a:r>
              <a:rPr lang="en-AU" sz="3200" dirty="0"/>
              <a:t> to satisfy the needs of a </a:t>
            </a:r>
            <a:r>
              <a:rPr lang="en-AU" sz="3200" b="1" dirty="0"/>
              <a:t>target market </a:t>
            </a:r>
            <a:r>
              <a:rPr lang="en-AU" sz="3200" dirty="0"/>
              <a:t>at a </a:t>
            </a:r>
            <a:r>
              <a:rPr lang="en-AU" sz="3200" b="1" dirty="0"/>
              <a:t>profit</a:t>
            </a:r>
            <a:r>
              <a:rPr lang="en-AU" sz="3200" dirty="0"/>
              <a:t>.  Marketing identifies </a:t>
            </a:r>
            <a:r>
              <a:rPr lang="en-AU" sz="3200" b="1" dirty="0"/>
              <a:t>unfulfilled needs and desires</a:t>
            </a:r>
            <a:r>
              <a:rPr lang="en-AU" sz="3200" dirty="0"/>
              <a:t>. It pinpoints which </a:t>
            </a:r>
            <a:r>
              <a:rPr lang="en-AU" sz="3200" b="1" dirty="0"/>
              <a:t>segments</a:t>
            </a:r>
            <a:r>
              <a:rPr lang="en-AU" sz="3200" dirty="0"/>
              <a:t> the company is capable of serving best and it designs and promotes the appropriate products and services.”</a:t>
            </a:r>
          </a:p>
          <a:p>
            <a:pPr marL="0" indent="36513">
              <a:buNone/>
            </a:pPr>
            <a:endParaRPr lang="en-AU" sz="3200" dirty="0"/>
          </a:p>
          <a:p>
            <a:pPr marL="0" indent="36513">
              <a:buNone/>
            </a:pPr>
            <a:r>
              <a:rPr lang="en-AU" sz="3200" dirty="0"/>
              <a:t>Dr Philip </a:t>
            </a:r>
            <a:r>
              <a:rPr lang="en-AU" sz="3200" dirty="0" err="1"/>
              <a:t>Kotler</a:t>
            </a:r>
            <a:endParaRPr lang="en-AU" sz="3200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35258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does that mean?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sz="2400" dirty="0"/>
              <a:t>Your goal in marketing?</a:t>
            </a:r>
          </a:p>
          <a:p>
            <a:pPr lvl="1"/>
            <a:r>
              <a:rPr lang="en-AU" sz="2000" dirty="0"/>
              <a:t>The coordination of key activities so that you are able to attract and retain customer satisfaction</a:t>
            </a:r>
          </a:p>
          <a:p>
            <a:endParaRPr lang="en-AU" sz="2400" dirty="0"/>
          </a:p>
          <a:p>
            <a:r>
              <a:rPr lang="en-AU" sz="2400" dirty="0"/>
              <a:t>This includes:</a:t>
            </a:r>
            <a:endParaRPr lang="en-AU" sz="2000" dirty="0"/>
          </a:p>
          <a:p>
            <a:pPr lvl="1"/>
            <a:r>
              <a:rPr lang="en-AU" sz="2000" dirty="0"/>
              <a:t>Market research</a:t>
            </a:r>
          </a:p>
          <a:p>
            <a:pPr lvl="1"/>
            <a:r>
              <a:rPr lang="en-AU" sz="2000" dirty="0"/>
              <a:t>Brand</a:t>
            </a:r>
          </a:p>
          <a:p>
            <a:pPr lvl="1"/>
            <a:r>
              <a:rPr lang="en-AU" sz="2000" dirty="0"/>
              <a:t>Marketing mix (product, placement, promotion, price)</a:t>
            </a:r>
          </a:p>
          <a:p>
            <a:pPr lvl="1"/>
            <a:r>
              <a:rPr lang="en-AU" sz="2000" dirty="0"/>
              <a:t>Communication / image</a:t>
            </a:r>
          </a:p>
          <a:p>
            <a:pPr lvl="1"/>
            <a:endParaRPr lang="en-AU" sz="2000" dirty="0"/>
          </a:p>
          <a:p>
            <a:r>
              <a:rPr lang="en-AU" sz="2400" dirty="0"/>
              <a:t>Success?</a:t>
            </a:r>
          </a:p>
          <a:p>
            <a:pPr lvl="1"/>
            <a:r>
              <a:rPr lang="en-AU" sz="2000" dirty="0"/>
              <a:t>Is dependent on these concepts being embedded in all aspects of your business including your people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53910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AU" sz="3200" dirty="0" smtClean="0"/>
              <a:t>Market Research – Competitor Analysis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sz="3200" dirty="0"/>
              <a:t>It is important to understand your competitors so you know what their strengths and weaknesses are</a:t>
            </a:r>
          </a:p>
          <a:p>
            <a:endParaRPr lang="en-AU" sz="3200" dirty="0"/>
          </a:p>
          <a:p>
            <a:r>
              <a:rPr lang="en-AU" sz="3200" dirty="0"/>
              <a:t>These can become your threats and opportunities</a:t>
            </a:r>
          </a:p>
          <a:p>
            <a:endParaRPr lang="en-AU" sz="3200" dirty="0"/>
          </a:p>
          <a:p>
            <a:r>
              <a:rPr lang="en-AU" sz="3200" dirty="0" smtClean="0"/>
              <a:t>They </a:t>
            </a:r>
            <a:r>
              <a:rPr lang="en-AU" sz="3200" dirty="0"/>
              <a:t>also help you work out your competitive advantage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6363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Target Market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AU" sz="3200" dirty="0"/>
              <a:t>The people you will sell to distinguished by:</a:t>
            </a:r>
          </a:p>
          <a:p>
            <a:pPr>
              <a:buNone/>
            </a:pPr>
            <a:endParaRPr lang="en-AU" sz="3200" dirty="0"/>
          </a:p>
          <a:p>
            <a:r>
              <a:rPr lang="en-AU" sz="3200" dirty="0"/>
              <a:t>Geography – where your customers live</a:t>
            </a:r>
          </a:p>
          <a:p>
            <a:endParaRPr lang="en-AU" sz="3200" dirty="0"/>
          </a:p>
          <a:p>
            <a:r>
              <a:rPr lang="en-AU" sz="3200" dirty="0"/>
              <a:t>Demographic – gender, age, income, occupation, education, stage of life</a:t>
            </a:r>
          </a:p>
          <a:p>
            <a:endParaRPr lang="en-AU" sz="3200" dirty="0"/>
          </a:p>
          <a:p>
            <a:r>
              <a:rPr lang="en-AU" sz="3200" dirty="0"/>
              <a:t>Psychographic – attitudes, values, lifestyles</a:t>
            </a:r>
          </a:p>
          <a:p>
            <a:endParaRPr lang="en-AU" sz="3200" dirty="0"/>
          </a:p>
          <a:p>
            <a:r>
              <a:rPr lang="en-AU" sz="3200" dirty="0"/>
              <a:t>Behavioural – what are their motivational drivers</a:t>
            </a:r>
          </a:p>
          <a:p>
            <a:pPr>
              <a:buNone/>
            </a:pPr>
            <a:endParaRPr lang="en-AU" sz="3200" b="1" u="sng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21985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Target Market Task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/>
              <a:t>Complete the worksheet </a:t>
            </a:r>
            <a:r>
              <a:rPr lang="en-AU" sz="3200" dirty="0" smtClean="0"/>
              <a:t>provided – it should give you your target market to add to section </a:t>
            </a:r>
            <a:r>
              <a:rPr lang="en-AU" sz="3200" dirty="0"/>
              <a:t>8 “Target Market” of your workbook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30068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Marketing Mix (4 P’s)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Product</a:t>
            </a:r>
          </a:p>
          <a:p>
            <a:r>
              <a:rPr lang="en-AU" dirty="0"/>
              <a:t>Price</a:t>
            </a:r>
          </a:p>
          <a:p>
            <a:r>
              <a:rPr lang="en-AU" dirty="0"/>
              <a:t>Place</a:t>
            </a:r>
          </a:p>
          <a:p>
            <a:r>
              <a:rPr lang="en-AU" dirty="0"/>
              <a:t>Promotion</a:t>
            </a:r>
          </a:p>
          <a:p>
            <a:endParaRPr lang="en-AU" dirty="0"/>
          </a:p>
        </p:txBody>
      </p:sp>
      <p:pic>
        <p:nvPicPr>
          <p:cNvPr id="1026" name="Picture 2" descr="https://encrypted-tbn1.gstatic.com/images?q=tbn:ANd9GcTnNM13xIGJwcdRnVF8EPETvj3RTRDkIGARLJyGxB6TW8C5fAp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700808"/>
            <a:ext cx="4340324" cy="3682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4255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836712"/>
            <a:ext cx="4525963" cy="4525963"/>
          </a:xfrm>
        </p:spPr>
      </p:pic>
    </p:spTree>
    <p:extLst>
      <p:ext uri="{BB962C8B-B14F-4D97-AF65-F5344CB8AC3E}">
        <p14:creationId xmlns:p14="http://schemas.microsoft.com/office/powerpoint/2010/main" val="1539031874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127</TotalTime>
  <Words>250</Words>
  <Application>Microsoft Office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Technic</vt:lpstr>
      <vt:lpstr>MARKETING</vt:lpstr>
      <vt:lpstr>Objectives</vt:lpstr>
      <vt:lpstr>Marketing</vt:lpstr>
      <vt:lpstr>What does that mean?</vt:lpstr>
      <vt:lpstr>Market Research – Competitor Analysis</vt:lpstr>
      <vt:lpstr>Target Market</vt:lpstr>
      <vt:lpstr>Target Market Task</vt:lpstr>
      <vt:lpstr>Marketing Mix (4 P’s)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>BARTOSIAK Michael</dc:creator>
  <cp:lastModifiedBy>Michael</cp:lastModifiedBy>
  <cp:revision>9</cp:revision>
  <dcterms:created xsi:type="dcterms:W3CDTF">2016-03-04T02:54:29Z</dcterms:created>
  <dcterms:modified xsi:type="dcterms:W3CDTF">2016-03-06T02:44:39Z</dcterms:modified>
</cp:coreProperties>
</file>