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70" r:id="rId3"/>
    <p:sldId id="258" r:id="rId4"/>
    <p:sldId id="259" r:id="rId5"/>
    <p:sldId id="260" r:id="rId6"/>
    <p:sldId id="261" r:id="rId7"/>
    <p:sldId id="262" r:id="rId8"/>
    <p:sldId id="264" r:id="rId9"/>
    <p:sldId id="263" r:id="rId10"/>
    <p:sldId id="265" r:id="rId11"/>
    <p:sldId id="268" r:id="rId12"/>
    <p:sldId id="266" r:id="rId13"/>
    <p:sldId id="267" r:id="rId14"/>
    <p:sldId id="269" r:id="rId15"/>
    <p:sldId id="271" r:id="rId16"/>
    <p:sldId id="273" r:id="rId17"/>
    <p:sldId id="274" r:id="rId18"/>
    <p:sldId id="275" r:id="rId19"/>
    <p:sldId id="277" r:id="rId20"/>
    <p:sldId id="278" r:id="rId21"/>
    <p:sldId id="279" r:id="rId22"/>
    <p:sldId id="280" r:id="rId23"/>
    <p:sldId id="281" r:id="rId24"/>
    <p:sldId id="282" r:id="rId25"/>
    <p:sldId id="283" r:id="rId26"/>
    <p:sldId id="284" r:id="rId27"/>
    <p:sldId id="287" r:id="rId28"/>
    <p:sldId id="288" r:id="rId29"/>
    <p:sldId id="289" r:id="rId30"/>
    <p:sldId id="290" r:id="rId31"/>
    <p:sldId id="291" r:id="rId32"/>
    <p:sldId id="292" r:id="rId33"/>
    <p:sldId id="293" r:id="rId34"/>
    <p:sldId id="294" r:id="rId35"/>
    <p:sldId id="295" r:id="rId36"/>
    <p:sldId id="296" r:id="rId37"/>
    <p:sldId id="298" r:id="rId38"/>
    <p:sldId id="299" r:id="rId39"/>
    <p:sldId id="300" r:id="rId40"/>
    <p:sldId id="30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p:restoredTop sz="94685"/>
  </p:normalViewPr>
  <p:slideViewPr>
    <p:cSldViewPr snapToGrid="0" snapToObjects="1">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AAD347D-5ACD-4C99-B74B-A9C85AD731AF}" type="datetimeFigureOut">
              <a:rPr lang="en-US" smtClean="0"/>
              <a:t>7/2/2021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02111984F56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194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927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371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9704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796027F-7875-4030-9381-8BD8C4F21935}" type="datetimeFigureOut">
              <a:rPr lang="en-US" smtClean="0"/>
              <a:t>7/2/2021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02111984F56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506877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238702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046008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613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585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4509A250-FF31-4206-8172-F9D3106AACB1}" type="datetimeFigureOut">
              <a:rPr lang="en-US" smtClean="0"/>
              <a:t>7/2/2021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02111984F56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318920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4509A250-FF31-4206-8172-F9D3106AACB1}" type="datetimeFigureOut">
              <a:rPr lang="en-US" smtClean="0"/>
              <a:t>7/2/2021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814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AAD347D-5ACD-4C99-B74B-A9C85AD731AF}" type="datetimeFigureOut">
              <a:rPr lang="en-US" smtClean="0"/>
              <a:t>7/2/2021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02111984F565}"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18841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43F5-160A-1844-8AD8-BBDD771826A2}"/>
              </a:ext>
            </a:extLst>
          </p:cNvPr>
          <p:cNvSpPr>
            <a:spLocks noGrp="1"/>
          </p:cNvSpPr>
          <p:nvPr>
            <p:ph type="ctrTitle"/>
          </p:nvPr>
        </p:nvSpPr>
        <p:spPr/>
        <p:txBody>
          <a:bodyPr/>
          <a:lstStyle/>
          <a:p>
            <a:r>
              <a:rPr lang="en-US" dirty="0"/>
              <a:t>Birth, Changes and Development</a:t>
            </a:r>
          </a:p>
        </p:txBody>
      </p:sp>
      <p:sp>
        <p:nvSpPr>
          <p:cNvPr id="3" name="Subtitle 2">
            <a:extLst>
              <a:ext uri="{FF2B5EF4-FFF2-40B4-BE49-F238E27FC236}">
                <a16:creationId xmlns:a16="http://schemas.microsoft.com/office/drawing/2014/main" id="{60A8D875-6237-5840-94F3-F711C4BE4D9B}"/>
              </a:ext>
            </a:extLst>
          </p:cNvPr>
          <p:cNvSpPr>
            <a:spLocks noGrp="1"/>
          </p:cNvSpPr>
          <p:nvPr>
            <p:ph type="subTitle" idx="1"/>
          </p:nvPr>
        </p:nvSpPr>
        <p:spPr/>
        <p:txBody>
          <a:bodyPr/>
          <a:lstStyle/>
          <a:p>
            <a:r>
              <a:rPr lang="en-US" dirty="0" smtClean="0"/>
              <a:t>R.JOHANSEN 2021</a:t>
            </a:r>
            <a:endParaRPr lang="en-US" dirty="0"/>
          </a:p>
        </p:txBody>
      </p:sp>
    </p:spTree>
    <p:extLst>
      <p:ext uri="{BB962C8B-B14F-4D97-AF65-F5344CB8AC3E}">
        <p14:creationId xmlns:p14="http://schemas.microsoft.com/office/powerpoint/2010/main" val="61023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4971-95D8-E940-921A-8709A68055FA}"/>
              </a:ext>
            </a:extLst>
          </p:cNvPr>
          <p:cNvSpPr>
            <a:spLocks noGrp="1"/>
          </p:cNvSpPr>
          <p:nvPr>
            <p:ph type="title"/>
          </p:nvPr>
        </p:nvSpPr>
        <p:spPr/>
        <p:txBody>
          <a:bodyPr/>
          <a:lstStyle/>
          <a:p>
            <a:r>
              <a:rPr lang="en-US" dirty="0" err="1"/>
              <a:t>Labour</a:t>
            </a:r>
            <a:r>
              <a:rPr lang="en-US" dirty="0"/>
              <a:t> Stage 2 - expulsion</a:t>
            </a:r>
          </a:p>
        </p:txBody>
      </p:sp>
      <p:sp>
        <p:nvSpPr>
          <p:cNvPr id="3" name="Content Placeholder 2">
            <a:extLst>
              <a:ext uri="{FF2B5EF4-FFF2-40B4-BE49-F238E27FC236}">
                <a16:creationId xmlns:a16="http://schemas.microsoft.com/office/drawing/2014/main" id="{BEFD8F7E-D935-2F4B-99AA-E7C250FD9EEB}"/>
              </a:ext>
            </a:extLst>
          </p:cNvPr>
          <p:cNvSpPr>
            <a:spLocks noGrp="1"/>
          </p:cNvSpPr>
          <p:nvPr>
            <p:ph idx="1"/>
          </p:nvPr>
        </p:nvSpPr>
        <p:spPr>
          <a:xfrm>
            <a:off x="1040484" y="1483131"/>
            <a:ext cx="7205742" cy="4790617"/>
          </a:xfrm>
        </p:spPr>
        <p:txBody>
          <a:bodyPr>
            <a:normAutofit fontScale="77500" lnSpcReduction="20000"/>
          </a:bodyPr>
          <a:lstStyle/>
          <a:p>
            <a:r>
              <a:rPr lang="en-US" dirty="0" smtClean="0"/>
              <a:t>With each contraction the head advances a small amount</a:t>
            </a:r>
            <a:endParaRPr lang="en-US" dirty="0"/>
          </a:p>
          <a:p>
            <a:r>
              <a:rPr lang="en-US" dirty="0"/>
              <a:t>Between contractions causes a slight retreat but the push is greater and head is pushed towards opening of vagina</a:t>
            </a:r>
          </a:p>
          <a:p>
            <a:r>
              <a:rPr lang="en-US" dirty="0"/>
              <a:t>As this occurs the head will become visible</a:t>
            </a:r>
          </a:p>
          <a:p>
            <a:r>
              <a:rPr lang="en-US" dirty="0"/>
              <a:t>Mothers </a:t>
            </a:r>
            <a:r>
              <a:rPr lang="en-US" dirty="0" smtClean="0"/>
              <a:t>pulse </a:t>
            </a:r>
            <a:r>
              <a:rPr lang="en-US" dirty="0"/>
              <a:t>rate </a:t>
            </a:r>
            <a:r>
              <a:rPr lang="en-US" dirty="0" smtClean="0"/>
              <a:t>increases and she usually begins to sweat from the effort required. </a:t>
            </a:r>
            <a:endParaRPr lang="en-US" dirty="0"/>
          </a:p>
          <a:p>
            <a:r>
              <a:rPr lang="en-US" dirty="0"/>
              <a:t>Mother rests between contractions to regain strength for the next contraction</a:t>
            </a:r>
          </a:p>
          <a:p>
            <a:r>
              <a:rPr lang="en-US" dirty="0" smtClean="0"/>
              <a:t>Eventually the head stretches the </a:t>
            </a:r>
            <a:r>
              <a:rPr lang="en-US" dirty="0"/>
              <a:t>vagina opening and tissues between it and the anus</a:t>
            </a:r>
          </a:p>
          <a:p>
            <a:r>
              <a:rPr lang="en-US" dirty="0"/>
              <a:t>This tissue is tightly stretched over the head as it is forced out of the canal</a:t>
            </a:r>
          </a:p>
          <a:p>
            <a:r>
              <a:rPr lang="en-US" dirty="0"/>
              <a:t>Once head emerges it turns sideways to face mothers hips</a:t>
            </a:r>
          </a:p>
          <a:p>
            <a:r>
              <a:rPr lang="en-US" dirty="0" smtClean="0"/>
              <a:t>This rotation </a:t>
            </a:r>
            <a:r>
              <a:rPr lang="en-US" dirty="0"/>
              <a:t>allows the shoulders and rest of the body to move more easily through the birth </a:t>
            </a:r>
            <a:r>
              <a:rPr lang="en-US" dirty="0" smtClean="0"/>
              <a:t>canal</a:t>
            </a:r>
          </a:p>
          <a:p>
            <a:r>
              <a:rPr lang="en-US" dirty="0" smtClean="0"/>
              <a:t>As the foetus passes through the birth canal, the pressure of it’s head my force it to be pushed out of shape. This produces no damage to the brain, as the bones of the skull are pliable and separated by joints that allow some degree of overlap. The head resumes it’s normal shape a few days after birth</a:t>
            </a:r>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FED6F30E-0D49-FC45-80DB-41D711A977FB}"/>
              </a:ext>
            </a:extLst>
          </p:cNvPr>
          <p:cNvPicPr>
            <a:picLocks noChangeAspect="1"/>
          </p:cNvPicPr>
          <p:nvPr/>
        </p:nvPicPr>
        <p:blipFill>
          <a:blip r:embed="rId2"/>
          <a:stretch>
            <a:fillRect/>
          </a:stretch>
        </p:blipFill>
        <p:spPr>
          <a:xfrm>
            <a:off x="8595104" y="3951420"/>
            <a:ext cx="2917070" cy="2491910"/>
          </a:xfrm>
          <a:prstGeom prst="rect">
            <a:avLst/>
          </a:prstGeom>
        </p:spPr>
      </p:pic>
      <p:pic>
        <p:nvPicPr>
          <p:cNvPr id="5" name="Picture 4">
            <a:extLst>
              <a:ext uri="{FF2B5EF4-FFF2-40B4-BE49-F238E27FC236}">
                <a16:creationId xmlns:a16="http://schemas.microsoft.com/office/drawing/2014/main" id="{6FDC167B-84AD-984D-89D6-B82978826973}"/>
              </a:ext>
            </a:extLst>
          </p:cNvPr>
          <p:cNvPicPr>
            <a:picLocks noChangeAspect="1"/>
          </p:cNvPicPr>
          <p:nvPr/>
        </p:nvPicPr>
        <p:blipFill>
          <a:blip r:embed="rId3"/>
          <a:stretch>
            <a:fillRect/>
          </a:stretch>
        </p:blipFill>
        <p:spPr>
          <a:xfrm>
            <a:off x="8595104" y="1294272"/>
            <a:ext cx="2917070" cy="2473898"/>
          </a:xfrm>
          <a:prstGeom prst="rect">
            <a:avLst/>
          </a:prstGeom>
        </p:spPr>
      </p:pic>
    </p:spTree>
    <p:extLst>
      <p:ext uri="{BB962C8B-B14F-4D97-AF65-F5344CB8AC3E}">
        <p14:creationId xmlns:p14="http://schemas.microsoft.com/office/powerpoint/2010/main" val="187944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Labour</a:t>
            </a:r>
            <a:r>
              <a:rPr lang="en-US" dirty="0"/>
              <a:t> Stage 2 - expulsion</a:t>
            </a:r>
            <a:endParaRPr lang="en-AU" dirty="0"/>
          </a:p>
        </p:txBody>
      </p:sp>
      <p:sp>
        <p:nvSpPr>
          <p:cNvPr id="3" name="Content Placeholder 2"/>
          <p:cNvSpPr>
            <a:spLocks noGrp="1"/>
          </p:cNvSpPr>
          <p:nvPr>
            <p:ph idx="1"/>
          </p:nvPr>
        </p:nvSpPr>
        <p:spPr>
          <a:xfrm>
            <a:off x="1193488" y="1679172"/>
            <a:ext cx="10178322" cy="3593591"/>
          </a:xfrm>
        </p:spPr>
        <p:txBody>
          <a:bodyPr/>
          <a:lstStyle/>
          <a:p>
            <a:r>
              <a:rPr lang="en-AU" dirty="0" smtClean="0"/>
              <a:t>The head of the foetus is downward in over 90% of births</a:t>
            </a:r>
          </a:p>
          <a:p>
            <a:r>
              <a:rPr lang="en-AU" dirty="0" smtClean="0"/>
              <a:t>This position allows the head to be delivered first and to act as a wedge to force open the cervix and the vagina</a:t>
            </a:r>
          </a:p>
          <a:p>
            <a:r>
              <a:rPr lang="en-AU" dirty="0" smtClean="0"/>
              <a:t>The head down position also allows the foetus to begin breathing even before it’s completely free of the birth canal</a:t>
            </a:r>
            <a:endParaRPr lang="en-AU" dirty="0"/>
          </a:p>
        </p:txBody>
      </p:sp>
      <p:pic>
        <p:nvPicPr>
          <p:cNvPr id="6146" name="Picture 2" descr="Breech Pregnancy - Types of Breech Position - Daily Pregnancy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764" y="3715789"/>
            <a:ext cx="3748108" cy="267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4971-95D8-E940-921A-8709A68055FA}"/>
              </a:ext>
            </a:extLst>
          </p:cNvPr>
          <p:cNvSpPr>
            <a:spLocks noGrp="1"/>
          </p:cNvSpPr>
          <p:nvPr>
            <p:ph type="title"/>
          </p:nvPr>
        </p:nvSpPr>
        <p:spPr/>
        <p:txBody>
          <a:bodyPr/>
          <a:lstStyle/>
          <a:p>
            <a:r>
              <a:rPr lang="en-US" dirty="0" err="1"/>
              <a:t>Labour</a:t>
            </a:r>
            <a:r>
              <a:rPr lang="en-US" dirty="0"/>
              <a:t> Stage 3 - expulsion</a:t>
            </a:r>
          </a:p>
        </p:txBody>
      </p:sp>
      <p:sp>
        <p:nvSpPr>
          <p:cNvPr id="3" name="Content Placeholder 2">
            <a:extLst>
              <a:ext uri="{FF2B5EF4-FFF2-40B4-BE49-F238E27FC236}">
                <a16:creationId xmlns:a16="http://schemas.microsoft.com/office/drawing/2014/main" id="{BEFD8F7E-D935-2F4B-99AA-E7C250FD9EEB}"/>
              </a:ext>
            </a:extLst>
          </p:cNvPr>
          <p:cNvSpPr>
            <a:spLocks noGrp="1"/>
          </p:cNvSpPr>
          <p:nvPr>
            <p:ph idx="1"/>
          </p:nvPr>
        </p:nvSpPr>
        <p:spPr>
          <a:xfrm>
            <a:off x="928114" y="1338023"/>
            <a:ext cx="10360570" cy="4195481"/>
          </a:xfrm>
        </p:spPr>
        <p:txBody>
          <a:bodyPr>
            <a:normAutofit fontScale="92500" lnSpcReduction="10000"/>
          </a:bodyPr>
          <a:lstStyle/>
          <a:p>
            <a:r>
              <a:rPr lang="en-US" dirty="0"/>
              <a:t>Baby will begin to breathe even though it is still connected to the placenta via umbilical cord</a:t>
            </a:r>
          </a:p>
          <a:p>
            <a:r>
              <a:rPr lang="en-US" dirty="0"/>
              <a:t>The amnion, chorion and placenta remain in the uterus </a:t>
            </a:r>
          </a:p>
          <a:p>
            <a:r>
              <a:rPr lang="en-US" dirty="0"/>
              <a:t>The umbilical cord is clamped, tied in two places and cut between the ties</a:t>
            </a:r>
          </a:p>
          <a:p>
            <a:r>
              <a:rPr lang="en-US" dirty="0"/>
              <a:t>The artery and vein within the cord contract either before or straight after they are </a:t>
            </a:r>
            <a:r>
              <a:rPr lang="en-US" dirty="0" smtClean="0"/>
              <a:t>cut</a:t>
            </a:r>
          </a:p>
          <a:p>
            <a:r>
              <a:rPr lang="en-US" dirty="0" smtClean="0"/>
              <a:t>After a few days the stump of the cord dries up and falls away. The navel (umbilicus) is all that </a:t>
            </a:r>
            <a:r>
              <a:rPr lang="en-US" dirty="0" smtClean="0"/>
              <a:t>remains</a:t>
            </a:r>
          </a:p>
          <a:p>
            <a:r>
              <a:rPr lang="en-US" dirty="0"/>
              <a:t>After baby is born, it is covered in a waxy material called vernix</a:t>
            </a:r>
          </a:p>
          <a:p>
            <a:r>
              <a:rPr lang="en-US" dirty="0"/>
              <a:t>This is washed off in first bath mostly…</a:t>
            </a:r>
          </a:p>
          <a:p>
            <a:r>
              <a:rPr lang="en-US" dirty="0"/>
              <a:t>Since it has a protective function from infections, it is common place now to use a cleaning agent that leaves a thin layer of vernix</a:t>
            </a:r>
          </a:p>
          <a:p>
            <a:r>
              <a:rPr lang="en-US" dirty="0"/>
              <a:t>Since this practice has been adopted, the incidence of skin infections in babies has been greatly reduced</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7172" name="Picture 4" descr="What Is Your Baby Covered In When They&amp;#39;re Born? They Look A Little Stic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492" y="5170517"/>
            <a:ext cx="2746386" cy="144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4971-95D8-E940-921A-8709A68055FA}"/>
              </a:ext>
            </a:extLst>
          </p:cNvPr>
          <p:cNvSpPr>
            <a:spLocks noGrp="1"/>
          </p:cNvSpPr>
          <p:nvPr>
            <p:ph type="title"/>
          </p:nvPr>
        </p:nvSpPr>
        <p:spPr/>
        <p:txBody>
          <a:bodyPr/>
          <a:lstStyle/>
          <a:p>
            <a:r>
              <a:rPr lang="en-US" dirty="0" err="1"/>
              <a:t>Labour</a:t>
            </a:r>
            <a:r>
              <a:rPr lang="en-US" dirty="0"/>
              <a:t> Stage 3 - expulsion</a:t>
            </a:r>
          </a:p>
        </p:txBody>
      </p:sp>
      <p:sp>
        <p:nvSpPr>
          <p:cNvPr id="3" name="Content Placeholder 2">
            <a:extLst>
              <a:ext uri="{FF2B5EF4-FFF2-40B4-BE49-F238E27FC236}">
                <a16:creationId xmlns:a16="http://schemas.microsoft.com/office/drawing/2014/main" id="{BEFD8F7E-D935-2F4B-99AA-E7C250FD9EEB}"/>
              </a:ext>
            </a:extLst>
          </p:cNvPr>
          <p:cNvSpPr>
            <a:spLocks noGrp="1"/>
          </p:cNvSpPr>
          <p:nvPr>
            <p:ph idx="1"/>
          </p:nvPr>
        </p:nvSpPr>
        <p:spPr>
          <a:xfrm>
            <a:off x="1018921" y="1523296"/>
            <a:ext cx="10677086" cy="5559148"/>
          </a:xfrm>
        </p:spPr>
        <p:txBody>
          <a:bodyPr>
            <a:normAutofit/>
          </a:bodyPr>
          <a:lstStyle/>
          <a:p>
            <a:r>
              <a:rPr lang="en-US" sz="1800" dirty="0" smtClean="0"/>
              <a:t>Uterus </a:t>
            </a:r>
            <a:r>
              <a:rPr lang="en-US" sz="1800" dirty="0"/>
              <a:t>contracts after the baby is born and after about 5 mins, the placenta, other membranes and remains of umbilical cord are expelled – together called </a:t>
            </a:r>
            <a:r>
              <a:rPr lang="en-US" sz="1800" b="1" dirty="0" smtClean="0"/>
              <a:t>afterbirth</a:t>
            </a:r>
          </a:p>
          <a:p>
            <a:r>
              <a:rPr lang="en-US" sz="1800" dirty="0" smtClean="0"/>
              <a:t>Little blood is lost during this stage as the placental blood vessels constrict and contractions of the uterus squeeze shut the uterine vessels that supply blood to the placenta. Blood clots then form to stop all leakage of blood</a:t>
            </a:r>
          </a:p>
          <a:p>
            <a:r>
              <a:rPr lang="en-US" sz="1800" dirty="0" smtClean="0"/>
              <a:t>With such a large area of exposed tissue, infection can occur. In this past this was quite common and made childbirth hazardous, with many women dying from infection in the uterus </a:t>
            </a:r>
          </a:p>
          <a:p>
            <a:r>
              <a:rPr lang="en-US" sz="1800" dirty="0" smtClean="0"/>
              <a:t>Today there are strict standards of cleanliness and a vast availability of antibiotics which has greatly reduced the number of women who die from infection following childbirth</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8194" name="Picture 2" descr="Stages of Labour - Healthy Parents Healthy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858" y="4514310"/>
            <a:ext cx="2999220" cy="214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3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st aid for emergency childbirth | First Aid for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652" y="274320"/>
            <a:ext cx="5665326" cy="622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2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Changes after birth</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24566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AU" altLang="en-US" b="1" smtClean="0"/>
              <a:t>Terminology</a:t>
            </a:r>
          </a:p>
        </p:txBody>
      </p:sp>
      <p:sp>
        <p:nvSpPr>
          <p:cNvPr id="3075" name="Content Placeholder 2"/>
          <p:cNvSpPr>
            <a:spLocks noGrp="1"/>
          </p:cNvSpPr>
          <p:nvPr>
            <p:ph idx="1"/>
          </p:nvPr>
        </p:nvSpPr>
        <p:spPr>
          <a:xfrm>
            <a:off x="1251678" y="1812175"/>
            <a:ext cx="10178322" cy="3593591"/>
          </a:xfrm>
        </p:spPr>
        <p:txBody>
          <a:bodyPr/>
          <a:lstStyle/>
          <a:p>
            <a:pPr eaLnBrk="1" hangingPunct="1"/>
            <a:r>
              <a:rPr lang="en-AU" altLang="en-US" dirty="0" smtClean="0"/>
              <a:t>Foetus = name of baby in womb / before birth</a:t>
            </a:r>
          </a:p>
          <a:p>
            <a:pPr eaLnBrk="1" hangingPunct="1"/>
            <a:r>
              <a:rPr lang="en-AU" altLang="en-US" dirty="0" smtClean="0"/>
              <a:t>Neonate = New Born Baby</a:t>
            </a:r>
          </a:p>
          <a:p>
            <a:pPr eaLnBrk="1" hangingPunct="1"/>
            <a:r>
              <a:rPr lang="en-AU" altLang="en-US" dirty="0" smtClean="0"/>
              <a:t>Pre-natal / Ante-natal = time before birth</a:t>
            </a:r>
          </a:p>
          <a:p>
            <a:pPr eaLnBrk="1" hangingPunct="1"/>
            <a:r>
              <a:rPr lang="en-AU" altLang="en-US" dirty="0" smtClean="0"/>
              <a:t>Post-natal / Neo - natal = time after birth</a:t>
            </a:r>
          </a:p>
        </p:txBody>
      </p:sp>
      <p:pic>
        <p:nvPicPr>
          <p:cNvPr id="9218" name="Picture 2" descr="World-first initiative will track babies&amp;#39; health from birth | The Royal  Women&amp;#39;s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449" y="3773060"/>
            <a:ext cx="5367042" cy="268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0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7" name="Group 37"/>
          <p:cNvGraphicFramePr>
            <a:graphicFrameLocks noGrp="1"/>
          </p:cNvGraphicFramePr>
          <p:nvPr>
            <p:ph idx="1"/>
            <p:extLst>
              <p:ext uri="{D42A27DB-BD31-4B8C-83A1-F6EECF244321}">
                <p14:modId xmlns:p14="http://schemas.microsoft.com/office/powerpoint/2010/main" val="2233508973"/>
              </p:ext>
            </p:extLst>
          </p:nvPr>
        </p:nvGraphicFramePr>
        <p:xfrm>
          <a:off x="1703512" y="202346"/>
          <a:ext cx="8856662" cy="6646863"/>
        </p:xfrm>
        <a:graphic>
          <a:graphicData uri="http://schemas.openxmlformats.org/drawingml/2006/table">
            <a:tbl>
              <a:tblPr/>
              <a:tblGrid>
                <a:gridCol w="1944687">
                  <a:extLst>
                    <a:ext uri="{9D8B030D-6E8A-4147-A177-3AD203B41FA5}">
                      <a16:colId xmlns:a16="http://schemas.microsoft.com/office/drawing/2014/main" val="20000"/>
                    </a:ext>
                  </a:extLst>
                </a:gridCol>
                <a:gridCol w="3517900">
                  <a:extLst>
                    <a:ext uri="{9D8B030D-6E8A-4147-A177-3AD203B41FA5}">
                      <a16:colId xmlns:a16="http://schemas.microsoft.com/office/drawing/2014/main" val="20001"/>
                    </a:ext>
                  </a:extLst>
                </a:gridCol>
                <a:gridCol w="3394075">
                  <a:extLst>
                    <a:ext uri="{9D8B030D-6E8A-4147-A177-3AD203B41FA5}">
                      <a16:colId xmlns:a16="http://schemas.microsoft.com/office/drawing/2014/main" val="20002"/>
                    </a:ext>
                  </a:extLst>
                </a:gridCol>
              </a:tblGrid>
              <a:tr h="823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Arial" charset="0"/>
                        </a:rPr>
                        <a:t>FOETUS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rPr>
                        <a:t>NEONATE / NEW BORN </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598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Arial" charset="0"/>
                        </a:rPr>
                        <a:t>Digestion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System not functioning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Rely on Placenta (and maternal diet) for nutrients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System now functioning.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Breast milk is source of all nutrients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863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Arial" charset="0"/>
                        </a:rPr>
                        <a:t>Gas Exchange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charset="0"/>
                        </a:rPr>
                        <a:t>Lungs not functioning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charset="0"/>
                        </a:rPr>
                        <a:t>Diffusion via placenta</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Lungs functioning</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823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Arial" charset="0"/>
                        </a:rPr>
                        <a:t>Excretion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Excretion via placenta</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Via Liver, Lungs, kidneys, skin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193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smtClean="0">
                          <a:ln>
                            <a:noFill/>
                          </a:ln>
                          <a:solidFill>
                            <a:schemeClr val="tx1"/>
                          </a:solidFill>
                          <a:effectLst/>
                          <a:latin typeface="Arial" charset="0"/>
                        </a:rPr>
                        <a:t>Temperature Control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Heat exchange through placenta</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Heat exchange through skin, resp system</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13446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rPr>
                        <a:t>Protection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smtClean="0">
                          <a:ln>
                            <a:noFill/>
                          </a:ln>
                          <a:solidFill>
                            <a:schemeClr val="tx1"/>
                          </a:solidFill>
                          <a:effectLst/>
                          <a:latin typeface="Arial" charset="0"/>
                        </a:rPr>
                        <a:t>Protected in the womb</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Arial" charset="0"/>
                        </a:rPr>
                        <a:t>Rely on parents for warmth, comfort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6577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AU" altLang="en-US" b="1" dirty="0" smtClean="0"/>
              <a:t>Before Birth</a:t>
            </a:r>
          </a:p>
        </p:txBody>
      </p:sp>
      <p:sp>
        <p:nvSpPr>
          <p:cNvPr id="5123" name="Rectangle 3"/>
          <p:cNvSpPr>
            <a:spLocks noGrp="1" noChangeArrowheads="1"/>
          </p:cNvSpPr>
          <p:nvPr>
            <p:ph type="body" idx="1"/>
          </p:nvPr>
        </p:nvSpPr>
        <p:spPr>
          <a:xfrm>
            <a:off x="980902" y="1606455"/>
            <a:ext cx="5835534" cy="4997450"/>
          </a:xfrm>
        </p:spPr>
        <p:txBody>
          <a:bodyPr>
            <a:normAutofit/>
          </a:bodyPr>
          <a:lstStyle/>
          <a:p>
            <a:pPr eaLnBrk="1" hangingPunct="1"/>
            <a:r>
              <a:rPr lang="en-AU" altLang="en-US" dirty="0" smtClean="0"/>
              <a:t>Foetus is totally </a:t>
            </a:r>
            <a:r>
              <a:rPr lang="en-AU" altLang="en-US" u="sng" dirty="0" smtClean="0"/>
              <a:t>dependent</a:t>
            </a:r>
            <a:r>
              <a:rPr lang="en-AU" altLang="en-US" dirty="0" smtClean="0"/>
              <a:t> on mother for all needs</a:t>
            </a:r>
          </a:p>
          <a:p>
            <a:pPr lvl="1" eaLnBrk="1" hangingPunct="1"/>
            <a:r>
              <a:rPr lang="en-AU" altLang="en-US" dirty="0" smtClean="0"/>
              <a:t>Supply of oxygen and nutrients</a:t>
            </a:r>
          </a:p>
          <a:p>
            <a:pPr lvl="1" eaLnBrk="1" hangingPunct="1"/>
            <a:r>
              <a:rPr lang="en-AU" altLang="en-US" dirty="0" smtClean="0"/>
              <a:t>Removal of carbon dioxide and other wastes</a:t>
            </a:r>
          </a:p>
          <a:p>
            <a:pPr lvl="1" eaLnBrk="1" hangingPunct="1"/>
            <a:r>
              <a:rPr lang="en-AU" altLang="en-US" dirty="0" smtClean="0"/>
              <a:t>Protection from shocks, temperature changes and </a:t>
            </a:r>
            <a:r>
              <a:rPr lang="en-AU" altLang="en-US" dirty="0" smtClean="0"/>
              <a:t>diseases</a:t>
            </a:r>
            <a:endParaRPr lang="en-AU" altLang="en-US" dirty="0"/>
          </a:p>
          <a:p>
            <a:pPr>
              <a:lnSpc>
                <a:spcPct val="90000"/>
              </a:lnSpc>
            </a:pPr>
            <a:r>
              <a:rPr lang="en-AU" altLang="en-US" dirty="0"/>
              <a:t>Foetus has lungs – but are not functioning</a:t>
            </a:r>
          </a:p>
          <a:p>
            <a:pPr lvl="1">
              <a:lnSpc>
                <a:spcPct val="90000"/>
              </a:lnSpc>
            </a:pPr>
            <a:r>
              <a:rPr lang="en-AU" altLang="en-US" dirty="0"/>
              <a:t>Lungs are collapsed during this time</a:t>
            </a:r>
          </a:p>
          <a:p>
            <a:pPr lvl="1">
              <a:lnSpc>
                <a:spcPct val="90000"/>
              </a:lnSpc>
            </a:pPr>
            <a:r>
              <a:rPr lang="en-AU" altLang="en-US" dirty="0"/>
              <a:t>Oxygen supplied by placenta</a:t>
            </a:r>
          </a:p>
          <a:p>
            <a:pPr>
              <a:lnSpc>
                <a:spcPct val="90000"/>
              </a:lnSpc>
            </a:pPr>
            <a:r>
              <a:rPr lang="en-AU" altLang="en-US" dirty="0"/>
              <a:t>Does not use digestive system</a:t>
            </a:r>
          </a:p>
          <a:p>
            <a:pPr lvl="1">
              <a:lnSpc>
                <a:spcPct val="90000"/>
              </a:lnSpc>
            </a:pPr>
            <a:r>
              <a:rPr lang="en-AU" altLang="en-US" dirty="0"/>
              <a:t>Nutrients supplied by placenta</a:t>
            </a:r>
          </a:p>
          <a:p>
            <a:pPr>
              <a:lnSpc>
                <a:spcPct val="90000"/>
              </a:lnSpc>
            </a:pPr>
            <a:r>
              <a:rPr lang="en-AU" altLang="en-US" dirty="0"/>
              <a:t>Circulatory System is functioning</a:t>
            </a:r>
          </a:p>
          <a:p>
            <a:pPr lvl="1">
              <a:lnSpc>
                <a:spcPct val="90000"/>
              </a:lnSpc>
            </a:pPr>
            <a:r>
              <a:rPr lang="en-AU" altLang="en-US" dirty="0"/>
              <a:t>But blood does not flow exactly the same way</a:t>
            </a:r>
          </a:p>
          <a:p>
            <a:pPr lvl="1">
              <a:lnSpc>
                <a:spcPct val="90000"/>
              </a:lnSpc>
            </a:pPr>
            <a:r>
              <a:rPr lang="en-AU" altLang="en-US" dirty="0"/>
              <a:t>Foetal blood is carried to and from placenta via the umbilical cord</a:t>
            </a:r>
          </a:p>
          <a:p>
            <a:pPr lvl="1" eaLnBrk="1" hangingPunct="1"/>
            <a:endParaRPr lang="en-AU" altLang="en-US" dirty="0"/>
          </a:p>
        </p:txBody>
      </p:sp>
      <p:pic>
        <p:nvPicPr>
          <p:cNvPr id="5124" name="Picture 4" descr="ANd9GcTtdQpbmYiuVvmmI8qlAgyZcYlufaQnPliP6c47cEanfbPLiY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596" y="2037915"/>
            <a:ext cx="4239404" cy="321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5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fetal_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946" y="119033"/>
            <a:ext cx="6865504" cy="669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97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Birth – Stages of Labour</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16282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85424" y="482138"/>
            <a:ext cx="10178322" cy="1492132"/>
          </a:xfrm>
        </p:spPr>
        <p:txBody>
          <a:bodyPr/>
          <a:lstStyle/>
          <a:p>
            <a:r>
              <a:rPr lang="en-AU" altLang="en-US" dirty="0" smtClean="0"/>
              <a:t>Foetal Circulation</a:t>
            </a:r>
          </a:p>
        </p:txBody>
      </p:sp>
      <p:sp>
        <p:nvSpPr>
          <p:cNvPr id="8195" name="Content Placeholder 2"/>
          <p:cNvSpPr>
            <a:spLocks noGrp="1"/>
          </p:cNvSpPr>
          <p:nvPr>
            <p:ph idx="1"/>
          </p:nvPr>
        </p:nvSpPr>
        <p:spPr>
          <a:xfrm>
            <a:off x="1168551" y="1604357"/>
            <a:ext cx="6030346" cy="3593591"/>
          </a:xfrm>
        </p:spPr>
        <p:txBody>
          <a:bodyPr/>
          <a:lstStyle/>
          <a:p>
            <a:r>
              <a:rPr lang="en-AU" altLang="en-US" b="1" dirty="0" smtClean="0">
                <a:solidFill>
                  <a:srgbClr val="7030A0"/>
                </a:solidFill>
              </a:rPr>
              <a:t>Ductus </a:t>
            </a:r>
            <a:r>
              <a:rPr lang="en-AU" altLang="en-US" b="1" dirty="0" err="1" smtClean="0">
                <a:solidFill>
                  <a:srgbClr val="7030A0"/>
                </a:solidFill>
              </a:rPr>
              <a:t>Venosus</a:t>
            </a:r>
            <a:r>
              <a:rPr lang="en-AU" altLang="en-US" b="1" dirty="0" smtClean="0">
                <a:solidFill>
                  <a:srgbClr val="7030A0"/>
                </a:solidFill>
              </a:rPr>
              <a:t>: </a:t>
            </a:r>
            <a:r>
              <a:rPr lang="en-AU" altLang="en-US" dirty="0" smtClean="0"/>
              <a:t>Blood from umbilical vein (bypasses liver) to Inferior Vena Cava to Right Atrium.</a:t>
            </a:r>
          </a:p>
          <a:p>
            <a:r>
              <a:rPr lang="en-AU" altLang="en-US" b="1" dirty="0" smtClean="0">
                <a:solidFill>
                  <a:srgbClr val="7030A0"/>
                </a:solidFill>
              </a:rPr>
              <a:t>Foramen </a:t>
            </a:r>
            <a:r>
              <a:rPr lang="en-AU" altLang="en-US" b="1" dirty="0" err="1" smtClean="0">
                <a:solidFill>
                  <a:srgbClr val="7030A0"/>
                </a:solidFill>
              </a:rPr>
              <a:t>Ovale</a:t>
            </a:r>
            <a:r>
              <a:rPr lang="en-AU" altLang="en-US" b="1" dirty="0" smtClean="0">
                <a:solidFill>
                  <a:srgbClr val="7030A0"/>
                </a:solidFill>
              </a:rPr>
              <a:t>: </a:t>
            </a:r>
            <a:r>
              <a:rPr lang="en-AU" altLang="en-US" dirty="0" smtClean="0"/>
              <a:t>Opening between both atria. Blood flows from Right Atrium to Left Atrium. </a:t>
            </a:r>
          </a:p>
          <a:p>
            <a:r>
              <a:rPr lang="en-AU" altLang="en-US" b="1" dirty="0" smtClean="0">
                <a:solidFill>
                  <a:srgbClr val="7030A0"/>
                </a:solidFill>
              </a:rPr>
              <a:t>Ductus Arteriosus: </a:t>
            </a:r>
            <a:r>
              <a:rPr lang="en-AU" altLang="en-US" dirty="0" smtClean="0"/>
              <a:t>Right Ventricle to pulmonary artery (bypass lungs) and directly into Aorta. </a:t>
            </a:r>
          </a:p>
        </p:txBody>
      </p:sp>
      <p:pic>
        <p:nvPicPr>
          <p:cNvPr id="11266" name="Picture 2" descr="Pin on Undergrad D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190" y="1604357"/>
            <a:ext cx="4064849" cy="495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3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AU" altLang="en-US" b="1" smtClean="0"/>
              <a:t>CV system BEFORE birth</a:t>
            </a:r>
          </a:p>
        </p:txBody>
      </p:sp>
      <p:sp>
        <p:nvSpPr>
          <p:cNvPr id="5123" name="Rectangle 3"/>
          <p:cNvSpPr>
            <a:spLocks noGrp="1" noChangeArrowheads="1"/>
          </p:cNvSpPr>
          <p:nvPr>
            <p:ph type="body" idx="1"/>
          </p:nvPr>
        </p:nvSpPr>
        <p:spPr>
          <a:xfrm>
            <a:off x="1321893" y="1612670"/>
            <a:ext cx="5390191" cy="3593591"/>
          </a:xfrm>
        </p:spPr>
        <p:txBody>
          <a:bodyPr>
            <a:normAutofit/>
          </a:bodyPr>
          <a:lstStyle/>
          <a:p>
            <a:pPr eaLnBrk="1" hangingPunct="1">
              <a:defRPr/>
            </a:pPr>
            <a:r>
              <a:rPr lang="en-AU" dirty="0" smtClean="0"/>
              <a:t>Blood from placenta goes to foetus via the </a:t>
            </a:r>
            <a:r>
              <a:rPr lang="en-AU" b="1" dirty="0" smtClean="0">
                <a:solidFill>
                  <a:schemeClr val="accent6">
                    <a:lumMod val="75000"/>
                  </a:schemeClr>
                </a:solidFill>
              </a:rPr>
              <a:t>UMBILICAL VEIN (high oxygen). </a:t>
            </a:r>
            <a:r>
              <a:rPr lang="en-AU" dirty="0" smtClean="0"/>
              <a:t>Blood from foetus to the placenta goes via the </a:t>
            </a:r>
            <a:r>
              <a:rPr lang="en-AU" b="1" dirty="0" smtClean="0">
                <a:solidFill>
                  <a:schemeClr val="accent6">
                    <a:lumMod val="75000"/>
                  </a:schemeClr>
                </a:solidFill>
              </a:rPr>
              <a:t>UMBILICAL ARTERY (low oxygen).</a:t>
            </a:r>
          </a:p>
          <a:p>
            <a:pPr eaLnBrk="1" hangingPunct="1">
              <a:defRPr/>
            </a:pPr>
            <a:r>
              <a:rPr lang="en-AU" dirty="0" smtClean="0"/>
              <a:t>Most blood goes directly to the inferior vena cava (bypassing the liver). Bypass is called the </a:t>
            </a:r>
            <a:r>
              <a:rPr lang="en-AU" b="1" dirty="0" smtClean="0">
                <a:solidFill>
                  <a:schemeClr val="accent6">
                    <a:lumMod val="75000"/>
                  </a:schemeClr>
                </a:solidFill>
              </a:rPr>
              <a:t>DUCTUS VENOSUS</a:t>
            </a:r>
          </a:p>
          <a:p>
            <a:pPr eaLnBrk="1" hangingPunct="1">
              <a:defRPr/>
            </a:pPr>
            <a:r>
              <a:rPr lang="en-AU" dirty="0" smtClean="0"/>
              <a:t>Liver not required at this stage, as needs served by the mother’s liver</a:t>
            </a:r>
          </a:p>
        </p:txBody>
      </p:sp>
      <p:pic>
        <p:nvPicPr>
          <p:cNvPr id="12290" name="Picture 2" descr="Pin on Undergrad D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456" y="1587731"/>
            <a:ext cx="3749172" cy="456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7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Foetal circulation through the heart</a:t>
            </a:r>
            <a:endParaRPr lang="en-AU" dirty="0"/>
          </a:p>
        </p:txBody>
      </p:sp>
      <p:sp>
        <p:nvSpPr>
          <p:cNvPr id="10242" name="Rectangle 3"/>
          <p:cNvSpPr>
            <a:spLocks noGrp="1" noChangeArrowheads="1"/>
          </p:cNvSpPr>
          <p:nvPr>
            <p:ph idx="1"/>
          </p:nvPr>
        </p:nvSpPr>
        <p:spPr>
          <a:xfrm>
            <a:off x="1002296" y="2103121"/>
            <a:ext cx="6204838" cy="4480559"/>
          </a:xfrm>
        </p:spPr>
        <p:txBody>
          <a:bodyPr>
            <a:normAutofit/>
          </a:bodyPr>
          <a:lstStyle/>
          <a:p>
            <a:pPr eaLnBrk="1" hangingPunct="1">
              <a:lnSpc>
                <a:spcPct val="90000"/>
              </a:lnSpc>
            </a:pPr>
            <a:r>
              <a:rPr lang="en-AU" altLang="en-US" dirty="0" smtClean="0"/>
              <a:t>Blood enters the foetal heart (at the Right Atrium) and flow through the heart in several ways:</a:t>
            </a:r>
          </a:p>
          <a:p>
            <a:pPr lvl="1" eaLnBrk="1" hangingPunct="1">
              <a:lnSpc>
                <a:spcPct val="90000"/>
              </a:lnSpc>
            </a:pPr>
            <a:r>
              <a:rPr lang="en-AU" altLang="en-US" dirty="0" smtClean="0"/>
              <a:t>Blood may go the normal way = into RV and then to lungs (not usually – as lungs are not functioning, collapsed = offer high resistance)</a:t>
            </a:r>
          </a:p>
          <a:p>
            <a:pPr lvl="1" eaLnBrk="1" hangingPunct="1">
              <a:lnSpc>
                <a:spcPct val="90000"/>
              </a:lnSpc>
            </a:pPr>
            <a:r>
              <a:rPr lang="en-AU" altLang="en-US" dirty="0" smtClean="0"/>
              <a:t>May go to right ventricle = bypass the lungs via the </a:t>
            </a:r>
            <a:r>
              <a:rPr lang="en-AU" altLang="en-US" b="1" dirty="0" smtClean="0">
                <a:solidFill>
                  <a:srgbClr val="222268"/>
                </a:solidFill>
              </a:rPr>
              <a:t>DUCTUS ARTERIOSIS</a:t>
            </a:r>
            <a:r>
              <a:rPr lang="en-AU" altLang="en-US" dirty="0" smtClean="0">
                <a:solidFill>
                  <a:srgbClr val="222268"/>
                </a:solidFill>
              </a:rPr>
              <a:t> </a:t>
            </a:r>
            <a:r>
              <a:rPr lang="en-AU" altLang="en-US" dirty="0" smtClean="0">
                <a:sym typeface="Wingdings" panose="05000000000000000000" pitchFamily="2" charset="2"/>
              </a:rPr>
              <a:t> then straight into the aorta. (most common way)</a:t>
            </a:r>
          </a:p>
          <a:p>
            <a:pPr lvl="1" eaLnBrk="1" hangingPunct="1">
              <a:lnSpc>
                <a:spcPct val="90000"/>
              </a:lnSpc>
            </a:pPr>
            <a:r>
              <a:rPr lang="en-AU" altLang="en-US" dirty="0" smtClean="0">
                <a:sym typeface="Wingdings" panose="05000000000000000000" pitchFamily="2" charset="2"/>
              </a:rPr>
              <a:t>Blood goes from RA  directly into the LA, through an opening between the two chambers (</a:t>
            </a:r>
            <a:r>
              <a:rPr lang="en-AU" altLang="en-US" b="1" dirty="0" smtClean="0">
                <a:solidFill>
                  <a:srgbClr val="222268"/>
                </a:solidFill>
                <a:sym typeface="Wingdings" panose="05000000000000000000" pitchFamily="2" charset="2"/>
              </a:rPr>
              <a:t>FORAMEN OVALE</a:t>
            </a:r>
            <a:r>
              <a:rPr lang="en-AU" altLang="en-US" dirty="0" smtClean="0">
                <a:sym typeface="Wingdings" panose="05000000000000000000" pitchFamily="2" charset="2"/>
              </a:rPr>
              <a:t>). Some blood flows this way = has an advantage because blood coming from the placenta is highly oxygenated and can flow to the foetal tissues very quickly. </a:t>
            </a:r>
            <a:endParaRPr lang="en-AU" altLang="en-US" dirty="0" smtClean="0"/>
          </a:p>
        </p:txBody>
      </p:sp>
      <p:pic>
        <p:nvPicPr>
          <p:cNvPr id="13314" name="Picture 2" descr="The Normal Fetal Circulation - Leeds Congenital He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338" y="2177935"/>
            <a:ext cx="4100541" cy="256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24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Fetal_Circulation_Path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622" y="200035"/>
            <a:ext cx="8041526" cy="626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7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12291" name="Object 4"/>
          <p:cNvGraphicFramePr>
            <a:graphicFrameLocks noChangeAspect="1"/>
          </p:cNvGraphicFramePr>
          <p:nvPr>
            <p:extLst>
              <p:ext uri="{D42A27DB-BD31-4B8C-83A1-F6EECF244321}">
                <p14:modId xmlns:p14="http://schemas.microsoft.com/office/powerpoint/2010/main" val="1125511430"/>
              </p:ext>
            </p:extLst>
          </p:nvPr>
        </p:nvGraphicFramePr>
        <p:xfrm>
          <a:off x="3328459" y="249382"/>
          <a:ext cx="5800041" cy="6251171"/>
        </p:xfrm>
        <a:graphic>
          <a:graphicData uri="http://schemas.openxmlformats.org/presentationml/2006/ole">
            <mc:AlternateContent xmlns:mc="http://schemas.openxmlformats.org/markup-compatibility/2006">
              <mc:Choice xmlns:v="urn:schemas-microsoft-com:vml" Requires="v">
                <p:oleObj spid="_x0000_s10244" r:id="rId3" imgW="9628651" imgH="10371951" progId="ImgFolio.Document">
                  <p:embed/>
                </p:oleObj>
              </mc:Choice>
              <mc:Fallback>
                <p:oleObj r:id="rId3" imgW="9628651" imgH="10371951" progId="ImgFolio.Document">
                  <p:embed/>
                  <p:pic>
                    <p:nvPicPr>
                      <p:cNvPr id="1229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459" y="249382"/>
                        <a:ext cx="5800041" cy="625117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1696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AU" altLang="en-US" b="1" smtClean="0"/>
              <a:t>After Birth</a:t>
            </a:r>
          </a:p>
        </p:txBody>
      </p:sp>
      <p:sp>
        <p:nvSpPr>
          <p:cNvPr id="13315" name="Rectangle 3"/>
          <p:cNvSpPr>
            <a:spLocks noGrp="1" noChangeArrowheads="1"/>
          </p:cNvSpPr>
          <p:nvPr>
            <p:ph type="body" idx="1"/>
          </p:nvPr>
        </p:nvSpPr>
        <p:spPr>
          <a:xfrm>
            <a:off x="1251678" y="1503895"/>
            <a:ext cx="10452642" cy="4713288"/>
          </a:xfrm>
        </p:spPr>
        <p:txBody>
          <a:bodyPr/>
          <a:lstStyle/>
          <a:p>
            <a:pPr eaLnBrk="1" hangingPunct="1"/>
            <a:r>
              <a:rPr lang="en-AU" altLang="en-US" dirty="0" smtClean="0"/>
              <a:t>First breath of life is usually triggered by the shock by birth (if not the traditional slap on the bottom can provide enough stimulus or the clamping of the umbilical cord can)</a:t>
            </a:r>
          </a:p>
          <a:p>
            <a:pPr eaLnBrk="1" hangingPunct="1"/>
            <a:r>
              <a:rPr lang="en-AU" altLang="en-US" dirty="0" smtClean="0"/>
              <a:t>Foetus - no longer dependent on mother for food and oxygen</a:t>
            </a:r>
          </a:p>
          <a:p>
            <a:pPr eaLnBrk="1" hangingPunct="1"/>
            <a:r>
              <a:rPr lang="en-AU" altLang="en-US" dirty="0" smtClean="0"/>
              <a:t>Lungs and liver now functional (blood now flows through them)</a:t>
            </a:r>
          </a:p>
          <a:p>
            <a:pPr eaLnBrk="1" hangingPunct="1"/>
            <a:endParaRPr lang="en-AU" altLang="en-US" dirty="0" smtClean="0"/>
          </a:p>
        </p:txBody>
      </p:sp>
      <p:sp>
        <p:nvSpPr>
          <p:cNvPr id="2" name="AutoShape 2" descr="How does fetus breathe? - Qu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p:cNvPicPr>
            <a:picLocks noChangeAspect="1"/>
          </p:cNvPicPr>
          <p:nvPr/>
        </p:nvPicPr>
        <p:blipFill>
          <a:blip r:embed="rId2"/>
          <a:stretch>
            <a:fillRect/>
          </a:stretch>
        </p:blipFill>
        <p:spPr>
          <a:xfrm>
            <a:off x="3832167" y="3545378"/>
            <a:ext cx="4876800" cy="2743200"/>
          </a:xfrm>
          <a:prstGeom prst="rect">
            <a:avLst/>
          </a:prstGeom>
        </p:spPr>
      </p:pic>
    </p:spTree>
    <p:extLst>
      <p:ext uri="{BB962C8B-B14F-4D97-AF65-F5344CB8AC3E}">
        <p14:creationId xmlns:p14="http://schemas.microsoft.com/office/powerpoint/2010/main" val="28413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AU" altLang="en-US" b="1" smtClean="0"/>
              <a:t>CV changes AFTER birth</a:t>
            </a:r>
          </a:p>
        </p:txBody>
      </p:sp>
      <p:sp>
        <p:nvSpPr>
          <p:cNvPr id="14339" name="Rectangle 3"/>
          <p:cNvSpPr>
            <a:spLocks noGrp="1" noChangeArrowheads="1"/>
          </p:cNvSpPr>
          <p:nvPr>
            <p:ph type="body" idx="1"/>
          </p:nvPr>
        </p:nvSpPr>
        <p:spPr>
          <a:xfrm>
            <a:off x="1077111" y="1511367"/>
            <a:ext cx="8474214" cy="4930996"/>
          </a:xfrm>
        </p:spPr>
        <p:txBody>
          <a:bodyPr>
            <a:normAutofit fontScale="92500" lnSpcReduction="10000"/>
          </a:bodyPr>
          <a:lstStyle/>
          <a:p>
            <a:pPr eaLnBrk="1" hangingPunct="1"/>
            <a:r>
              <a:rPr lang="en-AU" altLang="en-US" dirty="0" smtClean="0"/>
              <a:t>Now lungs and liver now working – they no longer offer resistance to blood flow</a:t>
            </a:r>
          </a:p>
          <a:p>
            <a:pPr eaLnBrk="1" hangingPunct="1"/>
            <a:r>
              <a:rPr lang="en-AU" altLang="en-US" dirty="0" smtClean="0"/>
              <a:t>blood now flows through lungs – therefore blood through </a:t>
            </a:r>
            <a:r>
              <a:rPr lang="en-AU" altLang="en-US" b="1" dirty="0" smtClean="0">
                <a:solidFill>
                  <a:srgbClr val="222268"/>
                </a:solidFill>
              </a:rPr>
              <a:t>ductus arteriosus </a:t>
            </a:r>
            <a:r>
              <a:rPr lang="en-AU" altLang="en-US" dirty="0" smtClean="0"/>
              <a:t>decreases</a:t>
            </a:r>
          </a:p>
          <a:p>
            <a:pPr eaLnBrk="1" hangingPunct="1"/>
            <a:r>
              <a:rPr lang="en-AU" altLang="en-US" dirty="0" smtClean="0"/>
              <a:t>Eventually closes over after a few </a:t>
            </a:r>
            <a:r>
              <a:rPr lang="en-AU" altLang="en-US" dirty="0" smtClean="0"/>
              <a:t>weeks</a:t>
            </a:r>
          </a:p>
          <a:p>
            <a:r>
              <a:rPr lang="en-AU" altLang="en-US" dirty="0"/>
              <a:t>More blood flowing to lungs = more blood is returning to the heart at the left atrium.</a:t>
            </a:r>
          </a:p>
          <a:p>
            <a:r>
              <a:rPr lang="en-AU" altLang="en-US" dirty="0"/>
              <a:t>Pressure at L.A. increases = forcing the flap of the </a:t>
            </a:r>
            <a:r>
              <a:rPr lang="en-AU" altLang="en-US" b="1" dirty="0">
                <a:solidFill>
                  <a:srgbClr val="222268"/>
                </a:solidFill>
              </a:rPr>
              <a:t>foramen </a:t>
            </a:r>
            <a:r>
              <a:rPr lang="en-AU" altLang="en-US" b="1" dirty="0" err="1">
                <a:solidFill>
                  <a:srgbClr val="222268"/>
                </a:solidFill>
              </a:rPr>
              <a:t>ovale</a:t>
            </a:r>
            <a:r>
              <a:rPr lang="en-AU" altLang="en-US" b="1" dirty="0">
                <a:solidFill>
                  <a:srgbClr val="222268"/>
                </a:solidFill>
              </a:rPr>
              <a:t> </a:t>
            </a:r>
            <a:r>
              <a:rPr lang="en-AU" altLang="en-US" dirty="0"/>
              <a:t>against the wall of the atrium, closing the </a:t>
            </a:r>
            <a:r>
              <a:rPr lang="en-AU" altLang="en-US" dirty="0" err="1"/>
              <a:t>ovale</a:t>
            </a:r>
            <a:r>
              <a:rPr lang="en-AU" altLang="en-US" dirty="0"/>
              <a:t> (which eventually becomes permanently closed)</a:t>
            </a:r>
          </a:p>
          <a:p>
            <a:r>
              <a:rPr lang="en-AU" altLang="en-US" dirty="0"/>
              <a:t>If foramen </a:t>
            </a:r>
            <a:r>
              <a:rPr lang="en-AU" altLang="en-US" dirty="0" err="1"/>
              <a:t>ovale</a:t>
            </a:r>
            <a:r>
              <a:rPr lang="en-AU" altLang="en-US" dirty="0"/>
              <a:t> fails to close, the baby is born with a ‘hole in the heart</a:t>
            </a:r>
            <a:r>
              <a:rPr lang="en-AU" altLang="en-US" dirty="0" smtClean="0"/>
              <a:t>’</a:t>
            </a:r>
          </a:p>
          <a:p>
            <a:pPr>
              <a:defRPr/>
            </a:pPr>
            <a:r>
              <a:rPr lang="en-AU" dirty="0"/>
              <a:t>From cutting the umbilical cord, blood no longer flows through </a:t>
            </a:r>
            <a:r>
              <a:rPr lang="en-AU" b="1" dirty="0">
                <a:solidFill>
                  <a:srgbClr val="002060"/>
                </a:solidFill>
              </a:rPr>
              <a:t>ductus </a:t>
            </a:r>
            <a:r>
              <a:rPr lang="en-AU" b="1" dirty="0" err="1">
                <a:solidFill>
                  <a:srgbClr val="002060"/>
                </a:solidFill>
              </a:rPr>
              <a:t>venosus</a:t>
            </a:r>
            <a:endParaRPr lang="en-AU" b="1" dirty="0">
              <a:solidFill>
                <a:srgbClr val="002060"/>
              </a:solidFill>
            </a:endParaRPr>
          </a:p>
          <a:p>
            <a:pPr>
              <a:defRPr/>
            </a:pPr>
            <a:r>
              <a:rPr lang="en-AU" dirty="0"/>
              <a:t>Ductus </a:t>
            </a:r>
            <a:r>
              <a:rPr lang="en-AU" dirty="0" err="1"/>
              <a:t>venosus</a:t>
            </a:r>
            <a:r>
              <a:rPr lang="en-AU" dirty="0"/>
              <a:t> gradually constricts and closes off. </a:t>
            </a:r>
          </a:p>
          <a:p>
            <a:pPr>
              <a:defRPr/>
            </a:pPr>
            <a:r>
              <a:rPr lang="en-AU" dirty="0"/>
              <a:t>* Liver bypass is lost, and therefore all blood from the hepatic portal vein must pass through the liver. </a:t>
            </a:r>
          </a:p>
          <a:p>
            <a:endParaRPr lang="en-AU" altLang="en-US" dirty="0"/>
          </a:p>
          <a:p>
            <a:pPr eaLnBrk="1" hangingPunct="1"/>
            <a:endParaRPr lang="en-AU" altLang="en-US" dirty="0" smtClean="0"/>
          </a:p>
          <a:p>
            <a:pPr eaLnBrk="1" hangingPunct="1"/>
            <a:endParaRPr lang="en-AU" altLang="en-US" dirty="0" smtClean="0"/>
          </a:p>
        </p:txBody>
      </p:sp>
      <p:pic>
        <p:nvPicPr>
          <p:cNvPr id="4" name="Picture 5" descr="HEART_PFOcomb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786" y="2675957"/>
            <a:ext cx="1950283" cy="202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70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6" descr="Picture3redu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0351"/>
            <a:ext cx="8496300"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30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AU" altLang="en-US" b="1" smtClean="0"/>
              <a:t>Other Changes</a:t>
            </a:r>
          </a:p>
        </p:txBody>
      </p:sp>
      <p:sp>
        <p:nvSpPr>
          <p:cNvPr id="18435" name="Content Placeholder 2"/>
          <p:cNvSpPr>
            <a:spLocks noGrp="1"/>
          </p:cNvSpPr>
          <p:nvPr>
            <p:ph idx="1"/>
          </p:nvPr>
        </p:nvSpPr>
        <p:spPr>
          <a:xfrm>
            <a:off x="1185208" y="1598036"/>
            <a:ext cx="10336231" cy="4525963"/>
          </a:xfrm>
        </p:spPr>
        <p:txBody>
          <a:bodyPr/>
          <a:lstStyle/>
          <a:p>
            <a:pPr eaLnBrk="1" hangingPunct="1"/>
            <a:r>
              <a:rPr lang="en-AU" altLang="en-US" dirty="0" smtClean="0"/>
              <a:t>After birth – breathes rapidly ~45 breathes/pm</a:t>
            </a:r>
          </a:p>
          <a:p>
            <a:pPr eaLnBrk="1" hangingPunct="1"/>
            <a:r>
              <a:rPr lang="en-AU" altLang="en-US" dirty="0" smtClean="0"/>
              <a:t>After 2 weeks slows to a more normal rate</a:t>
            </a:r>
          </a:p>
          <a:p>
            <a:pPr eaLnBrk="1" hangingPunct="1"/>
            <a:endParaRPr lang="en-AU" altLang="en-US" dirty="0" smtClean="0"/>
          </a:p>
          <a:p>
            <a:pPr eaLnBrk="1" hangingPunct="1"/>
            <a:r>
              <a:rPr lang="en-AU" altLang="en-US" dirty="0" smtClean="0"/>
              <a:t>Heart Rate – 125-130 beats/pm (high because more oxygen is needed for increased muscular activity. Therefore high RBC number as well)</a:t>
            </a:r>
          </a:p>
          <a:p>
            <a:pPr eaLnBrk="1" hangingPunct="1"/>
            <a:r>
              <a:rPr lang="en-AU" altLang="en-US" dirty="0" smtClean="0"/>
              <a:t>HR decreases normal level over time</a:t>
            </a:r>
          </a:p>
        </p:txBody>
      </p:sp>
    </p:spTree>
    <p:extLst>
      <p:ext uri="{BB962C8B-B14F-4D97-AF65-F5344CB8AC3E}">
        <p14:creationId xmlns:p14="http://schemas.microsoft.com/office/powerpoint/2010/main" val="258956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AU" altLang="en-US" b="1" smtClean="0"/>
              <a:t>Post natal Principles</a:t>
            </a:r>
          </a:p>
        </p:txBody>
      </p:sp>
      <p:sp>
        <p:nvSpPr>
          <p:cNvPr id="19459" name="Rectangle 3"/>
          <p:cNvSpPr>
            <a:spLocks noGrp="1" noChangeArrowheads="1"/>
          </p:cNvSpPr>
          <p:nvPr>
            <p:ph type="body" idx="1"/>
          </p:nvPr>
        </p:nvSpPr>
        <p:spPr>
          <a:xfrm>
            <a:off x="1251678" y="1616097"/>
            <a:ext cx="10178322" cy="4708525"/>
          </a:xfrm>
        </p:spPr>
        <p:txBody>
          <a:bodyPr>
            <a:normAutofit/>
          </a:bodyPr>
          <a:lstStyle/>
          <a:p>
            <a:pPr>
              <a:lnSpc>
                <a:spcPct val="90000"/>
              </a:lnSpc>
              <a:buFontTx/>
              <a:buNone/>
            </a:pPr>
            <a:r>
              <a:rPr lang="en-AU" altLang="en-US" dirty="0" smtClean="0"/>
              <a:t>Meeting the baby’s (babies) needs for:</a:t>
            </a:r>
          </a:p>
          <a:p>
            <a:pPr lvl="1">
              <a:lnSpc>
                <a:spcPct val="90000"/>
              </a:lnSpc>
            </a:pPr>
            <a:r>
              <a:rPr lang="en-AU" altLang="en-US" sz="2000" dirty="0" smtClean="0"/>
              <a:t>Food &amp; water (breast milk is ideal – contains all necessary nutrients for the baby’s development)</a:t>
            </a:r>
          </a:p>
          <a:p>
            <a:pPr lvl="1">
              <a:lnSpc>
                <a:spcPct val="90000"/>
              </a:lnSpc>
            </a:pPr>
            <a:r>
              <a:rPr lang="en-AU" altLang="en-US" sz="2000" dirty="0" smtClean="0"/>
              <a:t>Warmth (Newborns, being very small, have a large S.A compared to their mass)</a:t>
            </a:r>
          </a:p>
          <a:p>
            <a:pPr lvl="1">
              <a:lnSpc>
                <a:spcPct val="90000"/>
              </a:lnSpc>
            </a:pPr>
            <a:r>
              <a:rPr lang="en-AU" altLang="en-US" sz="2000" dirty="0" smtClean="0"/>
              <a:t>Cleanliness</a:t>
            </a:r>
          </a:p>
          <a:p>
            <a:pPr lvl="1">
              <a:lnSpc>
                <a:spcPct val="90000"/>
              </a:lnSpc>
            </a:pPr>
            <a:r>
              <a:rPr lang="en-AU" altLang="en-US" sz="2000" dirty="0" smtClean="0"/>
              <a:t>Protection</a:t>
            </a:r>
          </a:p>
          <a:p>
            <a:pPr lvl="1">
              <a:lnSpc>
                <a:spcPct val="90000"/>
              </a:lnSpc>
            </a:pPr>
            <a:r>
              <a:rPr lang="en-AU" altLang="en-US" sz="2000" dirty="0" smtClean="0"/>
              <a:t>Intellectual bonding</a:t>
            </a:r>
          </a:p>
          <a:p>
            <a:pPr lvl="1">
              <a:lnSpc>
                <a:spcPct val="90000"/>
              </a:lnSpc>
            </a:pPr>
            <a:r>
              <a:rPr lang="en-AU" altLang="en-US" sz="2000" dirty="0" smtClean="0"/>
              <a:t>Emotional bonding</a:t>
            </a:r>
          </a:p>
        </p:txBody>
      </p:sp>
      <p:pic>
        <p:nvPicPr>
          <p:cNvPr id="19460" name="Picture 5" descr="heltcare0406_04_inner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306" y="3685614"/>
            <a:ext cx="4647076" cy="278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66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44F8-47EC-4642-AA39-A5E46D8883CD}"/>
              </a:ext>
            </a:extLst>
          </p:cNvPr>
          <p:cNvSpPr>
            <a:spLocks noGrp="1"/>
          </p:cNvSpPr>
          <p:nvPr>
            <p:ph type="title"/>
          </p:nvPr>
        </p:nvSpPr>
        <p:spPr/>
        <p:txBody>
          <a:bodyPr/>
          <a:lstStyle/>
          <a:p>
            <a:r>
              <a:rPr lang="en-US" dirty="0"/>
              <a:t>Gestation</a:t>
            </a:r>
          </a:p>
        </p:txBody>
      </p:sp>
      <p:sp>
        <p:nvSpPr>
          <p:cNvPr id="3" name="Content Placeholder 2">
            <a:extLst>
              <a:ext uri="{FF2B5EF4-FFF2-40B4-BE49-F238E27FC236}">
                <a16:creationId xmlns:a16="http://schemas.microsoft.com/office/drawing/2014/main" id="{8F0852A6-4C1D-0B46-923B-A8FE42798FA3}"/>
              </a:ext>
            </a:extLst>
          </p:cNvPr>
          <p:cNvSpPr>
            <a:spLocks noGrp="1"/>
          </p:cNvSpPr>
          <p:nvPr>
            <p:ph idx="1"/>
          </p:nvPr>
        </p:nvSpPr>
        <p:spPr>
          <a:xfrm>
            <a:off x="1251678" y="1512917"/>
            <a:ext cx="10178322" cy="3593591"/>
          </a:xfrm>
        </p:spPr>
        <p:txBody>
          <a:bodyPr/>
          <a:lstStyle/>
          <a:p>
            <a:r>
              <a:rPr lang="en-US" dirty="0"/>
              <a:t>Time that an </a:t>
            </a:r>
            <a:r>
              <a:rPr lang="en-US" dirty="0" smtClean="0"/>
              <a:t>embryo </a:t>
            </a:r>
            <a:r>
              <a:rPr lang="en-US" dirty="0"/>
              <a:t>or f</a:t>
            </a:r>
            <a:r>
              <a:rPr lang="en-US" dirty="0" smtClean="0"/>
              <a:t>oetus </a:t>
            </a:r>
            <a:r>
              <a:rPr lang="en-US" dirty="0"/>
              <a:t>is carried in the </a:t>
            </a:r>
            <a:r>
              <a:rPr lang="en-US" dirty="0" smtClean="0"/>
              <a:t>uterus</a:t>
            </a:r>
            <a:endParaRPr lang="en-US" dirty="0"/>
          </a:p>
          <a:p>
            <a:r>
              <a:rPr lang="en-US" dirty="0" smtClean="0"/>
              <a:t>Average </a:t>
            </a:r>
            <a:r>
              <a:rPr lang="en-US" dirty="0"/>
              <a:t>growth and development period is 280 </a:t>
            </a:r>
            <a:r>
              <a:rPr lang="en-US" dirty="0" smtClean="0"/>
              <a:t>days</a:t>
            </a:r>
          </a:p>
          <a:p>
            <a:r>
              <a:rPr lang="en-US" dirty="0" smtClean="0"/>
              <a:t>During this period the child grows to a length of approx. 50cm and a weight of approx. 3400g. </a:t>
            </a:r>
            <a:endParaRPr lang="en-US" dirty="0"/>
          </a:p>
          <a:p>
            <a:r>
              <a:rPr lang="en-US" dirty="0" smtClean="0"/>
              <a:t>Predicted due date is </a:t>
            </a:r>
            <a:r>
              <a:rPr lang="en-US" dirty="0"/>
              <a:t>calculated from </a:t>
            </a:r>
            <a:r>
              <a:rPr lang="en-US" dirty="0" smtClean="0"/>
              <a:t>the beginning of the </a:t>
            </a:r>
            <a:r>
              <a:rPr lang="en-US" dirty="0"/>
              <a:t>last menstrual </a:t>
            </a:r>
            <a:r>
              <a:rPr lang="en-US" dirty="0" smtClean="0"/>
              <a:t>period. This is because this date is known, whereas the date of fertilization is not. </a:t>
            </a:r>
            <a:endParaRPr lang="en-US" dirty="0"/>
          </a:p>
        </p:txBody>
      </p:sp>
      <p:pic>
        <p:nvPicPr>
          <p:cNvPr id="1026" name="Picture 2" descr="Normal Pregnancy Anatomy Stages From Conception To Childbirth. Royalty Free  Cliparts, Vectors, And Stock Illustration. Image 1418907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355" y="3596787"/>
            <a:ext cx="5081559" cy="318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3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08249" y="420949"/>
            <a:ext cx="5051425" cy="1143000"/>
          </a:xfrm>
        </p:spPr>
        <p:txBody>
          <a:bodyPr/>
          <a:lstStyle/>
          <a:p>
            <a:r>
              <a:rPr lang="en-AU" altLang="en-US" b="1" dirty="0" smtClean="0"/>
              <a:t>Bonding</a:t>
            </a:r>
          </a:p>
        </p:txBody>
      </p:sp>
      <p:sp>
        <p:nvSpPr>
          <p:cNvPr id="20483" name="Rectangle 3"/>
          <p:cNvSpPr>
            <a:spLocks noGrp="1" noChangeArrowheads="1"/>
          </p:cNvSpPr>
          <p:nvPr>
            <p:ph type="body" idx="1"/>
          </p:nvPr>
        </p:nvSpPr>
        <p:spPr>
          <a:xfrm>
            <a:off x="1108249" y="1716088"/>
            <a:ext cx="6996660" cy="5661025"/>
          </a:xfrm>
        </p:spPr>
        <p:txBody>
          <a:bodyPr>
            <a:normAutofit/>
          </a:bodyPr>
          <a:lstStyle/>
          <a:p>
            <a:pPr>
              <a:lnSpc>
                <a:spcPct val="80000"/>
              </a:lnSpc>
            </a:pPr>
            <a:r>
              <a:rPr lang="en-AU" altLang="en-US" dirty="0"/>
              <a:t>T</a:t>
            </a:r>
            <a:r>
              <a:rPr lang="en-AU" altLang="en-US" dirty="0"/>
              <a:t>he unconditional love (or affection) that parents give their baby</a:t>
            </a:r>
          </a:p>
          <a:p>
            <a:pPr>
              <a:lnSpc>
                <a:spcPct val="80000"/>
              </a:lnSpc>
            </a:pPr>
            <a:r>
              <a:rPr lang="en-AU" altLang="en-US" dirty="0"/>
              <a:t>The time immediately following birth is important for long-term effect in the relationship between parents and child</a:t>
            </a:r>
          </a:p>
          <a:p>
            <a:pPr>
              <a:lnSpc>
                <a:spcPct val="80000"/>
              </a:lnSpc>
            </a:pPr>
            <a:r>
              <a:rPr lang="en-AU" altLang="en-US" dirty="0"/>
              <a:t>Children deprived of love and affection tend to suffer poor emotional development</a:t>
            </a:r>
          </a:p>
          <a:p>
            <a:pPr lvl="1">
              <a:lnSpc>
                <a:spcPct val="80000"/>
              </a:lnSpc>
            </a:pPr>
            <a:r>
              <a:rPr lang="en-AU" altLang="en-US" sz="2000" dirty="0"/>
              <a:t>Quiet, sad, frightened, mistrust, insecurity, lack of confidence</a:t>
            </a:r>
          </a:p>
          <a:p>
            <a:pPr lvl="1">
              <a:lnSpc>
                <a:spcPct val="80000"/>
              </a:lnSpc>
            </a:pPr>
            <a:r>
              <a:rPr lang="en-AU" altLang="en-US" sz="2000" dirty="0"/>
              <a:t>or could be opposite – attention seekers</a:t>
            </a:r>
          </a:p>
        </p:txBody>
      </p:sp>
      <p:pic>
        <p:nvPicPr>
          <p:cNvPr id="20484" name="Picture 5" descr="blogimport_7bhnz4-15kn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105" y="3439593"/>
            <a:ext cx="3161609" cy="31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rying-ch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577" y="679336"/>
            <a:ext cx="237013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913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Changes to mother after birth &amp; breast feeding</a:t>
            </a:r>
            <a:endParaRPr lang="en-AU" dirty="0"/>
          </a:p>
        </p:txBody>
      </p:sp>
    </p:spTree>
    <p:extLst>
      <p:ext uri="{BB962C8B-B14F-4D97-AF65-F5344CB8AC3E}">
        <p14:creationId xmlns:p14="http://schemas.microsoft.com/office/powerpoint/2010/main" val="1573073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530346" y="2302974"/>
            <a:ext cx="2741712" cy="4235793"/>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t>Changes to mother after childbirth</a:t>
            </a:r>
            <a:endParaRPr lang="en-AU" dirty="0"/>
          </a:p>
        </p:txBody>
      </p:sp>
      <p:sp>
        <p:nvSpPr>
          <p:cNvPr id="3" name="Content Placeholder 2"/>
          <p:cNvSpPr>
            <a:spLocks noGrp="1"/>
          </p:cNvSpPr>
          <p:nvPr>
            <p:ph idx="1"/>
          </p:nvPr>
        </p:nvSpPr>
        <p:spPr>
          <a:xfrm>
            <a:off x="1251678" y="2302974"/>
            <a:ext cx="6903107" cy="3593591"/>
          </a:xfrm>
        </p:spPr>
        <p:txBody>
          <a:bodyPr/>
          <a:lstStyle/>
          <a:p>
            <a:r>
              <a:rPr lang="en-AU" b="1" dirty="0" err="1" smtClean="0">
                <a:solidFill>
                  <a:srgbClr val="0070C0"/>
                </a:solidFill>
              </a:rPr>
              <a:t>Puerperium</a:t>
            </a:r>
            <a:r>
              <a:rPr lang="en-AU" b="1" dirty="0" smtClean="0">
                <a:solidFill>
                  <a:srgbClr val="0070C0"/>
                </a:solidFill>
              </a:rPr>
              <a:t>: </a:t>
            </a:r>
            <a:r>
              <a:rPr lang="en-AU" dirty="0" smtClean="0"/>
              <a:t>Uterus &amp; other reproductive organs slowly return to non-pregnant state. This usually lasts about 8 weeks</a:t>
            </a:r>
          </a:p>
          <a:p>
            <a:r>
              <a:rPr lang="en-AU" dirty="0" smtClean="0"/>
              <a:t>After delivery, uterus continues to contract</a:t>
            </a:r>
          </a:p>
          <a:p>
            <a:r>
              <a:rPr lang="en-AU" dirty="0" smtClean="0"/>
              <a:t>Uterus eventually shrinks, flattening the abdomen</a:t>
            </a:r>
          </a:p>
          <a:p>
            <a:r>
              <a:rPr lang="en-AU" dirty="0" smtClean="0"/>
              <a:t>Fluid (blood &amp; breakdown of </a:t>
            </a:r>
            <a:r>
              <a:rPr lang="en-AU" dirty="0" smtClean="0"/>
              <a:t>tissues) discharge </a:t>
            </a:r>
            <a:r>
              <a:rPr lang="en-AU" dirty="0" smtClean="0"/>
              <a:t>from the uterus during this </a:t>
            </a:r>
            <a:r>
              <a:rPr lang="en-AU" dirty="0" smtClean="0"/>
              <a:t>time</a:t>
            </a:r>
            <a:endParaRPr lang="en-AU" dirty="0" smtClean="0"/>
          </a:p>
          <a:p>
            <a:endParaRPr lang="en-AU" dirty="0"/>
          </a:p>
        </p:txBody>
      </p:sp>
    </p:spTree>
    <p:extLst>
      <p:ext uri="{BB962C8B-B14F-4D97-AF65-F5344CB8AC3E}">
        <p14:creationId xmlns:p14="http://schemas.microsoft.com/office/powerpoint/2010/main" val="358141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to mother after childbirth</a:t>
            </a:r>
            <a:endParaRPr lang="en-AU" dirty="0"/>
          </a:p>
        </p:txBody>
      </p:sp>
      <p:sp>
        <p:nvSpPr>
          <p:cNvPr id="3" name="Content Placeholder 2"/>
          <p:cNvSpPr>
            <a:spLocks noGrp="1"/>
          </p:cNvSpPr>
          <p:nvPr>
            <p:ph idx="1"/>
          </p:nvPr>
        </p:nvSpPr>
        <p:spPr/>
        <p:txBody>
          <a:bodyPr/>
          <a:lstStyle/>
          <a:p>
            <a:r>
              <a:rPr lang="en-AU" dirty="0" smtClean="0"/>
              <a:t>Blood volume gradually returns to normal</a:t>
            </a:r>
          </a:p>
          <a:p>
            <a:r>
              <a:rPr lang="en-AU" dirty="0" smtClean="0"/>
              <a:t>Pulse slower</a:t>
            </a:r>
          </a:p>
          <a:p>
            <a:r>
              <a:rPr lang="en-AU" dirty="0" smtClean="0"/>
              <a:t>Body temp slightly high</a:t>
            </a:r>
          </a:p>
          <a:p>
            <a:r>
              <a:rPr lang="en-AU" dirty="0" smtClean="0"/>
              <a:t>Return of menstruation shows reproductive system back to normal after pregnancy</a:t>
            </a:r>
          </a:p>
          <a:p>
            <a:r>
              <a:rPr lang="en-AU" dirty="0" smtClean="0"/>
              <a:t>Breastfeeding can delay menstruation for about 6 months or more </a:t>
            </a:r>
          </a:p>
        </p:txBody>
      </p:sp>
    </p:spTree>
    <p:extLst>
      <p:ext uri="{BB962C8B-B14F-4D97-AF65-F5344CB8AC3E}">
        <p14:creationId xmlns:p14="http://schemas.microsoft.com/office/powerpoint/2010/main" val="1724680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breast</a:t>
            </a:r>
            <a:endParaRPr lang="en-AU" dirty="0"/>
          </a:p>
        </p:txBody>
      </p:sp>
      <p:sp>
        <p:nvSpPr>
          <p:cNvPr id="3" name="Content Placeholder 2"/>
          <p:cNvSpPr>
            <a:spLocks noGrp="1"/>
          </p:cNvSpPr>
          <p:nvPr>
            <p:ph idx="1"/>
          </p:nvPr>
        </p:nvSpPr>
        <p:spPr>
          <a:xfrm>
            <a:off x="1251678" y="2024147"/>
            <a:ext cx="5373566" cy="3593591"/>
          </a:xfrm>
        </p:spPr>
        <p:txBody>
          <a:bodyPr/>
          <a:lstStyle/>
          <a:p>
            <a:r>
              <a:rPr lang="en-AU" dirty="0" smtClean="0"/>
              <a:t>Around age 10 in females, nipples start to bulge &amp; nipple projects from centre</a:t>
            </a:r>
          </a:p>
          <a:p>
            <a:r>
              <a:rPr lang="en-AU" dirty="0" smtClean="0"/>
              <a:t>Caused by influence of hormones secreted by ovaries (oestrogen)</a:t>
            </a:r>
          </a:p>
          <a:p>
            <a:r>
              <a:rPr lang="en-AU" dirty="0" smtClean="0"/>
              <a:t>16-25 </a:t>
            </a:r>
            <a:r>
              <a:rPr lang="en-AU" b="1" dirty="0" smtClean="0">
                <a:solidFill>
                  <a:srgbClr val="0070C0"/>
                </a:solidFill>
              </a:rPr>
              <a:t>lobes</a:t>
            </a:r>
            <a:r>
              <a:rPr lang="en-AU" dirty="0" smtClean="0"/>
              <a:t> contained in each</a:t>
            </a:r>
            <a:r>
              <a:rPr lang="en-AU" dirty="0" smtClean="0">
                <a:solidFill>
                  <a:srgbClr val="0070C0"/>
                </a:solidFill>
              </a:rPr>
              <a:t> </a:t>
            </a:r>
            <a:r>
              <a:rPr lang="en-AU" b="1" dirty="0" smtClean="0">
                <a:solidFill>
                  <a:srgbClr val="0070C0"/>
                </a:solidFill>
              </a:rPr>
              <a:t>lobule</a:t>
            </a:r>
          </a:p>
          <a:p>
            <a:r>
              <a:rPr lang="en-AU" b="1" dirty="0" smtClean="0">
                <a:solidFill>
                  <a:srgbClr val="0070C0"/>
                </a:solidFill>
              </a:rPr>
              <a:t>Alveoli:</a:t>
            </a:r>
            <a:r>
              <a:rPr lang="en-AU" dirty="0" smtClean="0">
                <a:solidFill>
                  <a:srgbClr val="0070C0"/>
                </a:solidFill>
              </a:rPr>
              <a:t> </a:t>
            </a:r>
            <a:r>
              <a:rPr lang="en-AU" dirty="0" smtClean="0"/>
              <a:t>milk-secreting glandular regions that make up the wall of each lobule </a:t>
            </a:r>
          </a:p>
          <a:p>
            <a:r>
              <a:rPr lang="en-AU" dirty="0" smtClean="0"/>
              <a:t>Fatty connective tissue surrounds lobules &amp; gives breast rounded contour</a:t>
            </a:r>
            <a:endParaRPr lang="en-AU" dirty="0"/>
          </a:p>
        </p:txBody>
      </p:sp>
      <p:pic>
        <p:nvPicPr>
          <p:cNvPr id="15362" name="Picture 2" descr="How Does Breast Cancer Start &amp;amp; Spread? | NBC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446" y="2028306"/>
            <a:ext cx="4394554" cy="412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94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738" y="520870"/>
            <a:ext cx="8229600" cy="864096"/>
          </a:xfrm>
        </p:spPr>
        <p:txBody>
          <a:bodyPr/>
          <a:lstStyle/>
          <a:p>
            <a:r>
              <a:rPr lang="en-AU" dirty="0" smtClean="0"/>
              <a:t>Structure of breast</a:t>
            </a:r>
            <a:endParaRPr lang="en-AU" dirty="0"/>
          </a:p>
        </p:txBody>
      </p:sp>
      <p:sp>
        <p:nvSpPr>
          <p:cNvPr id="3" name="Content Placeholder 2"/>
          <p:cNvSpPr>
            <a:spLocks noGrp="1"/>
          </p:cNvSpPr>
          <p:nvPr>
            <p:ph idx="1"/>
          </p:nvPr>
        </p:nvSpPr>
        <p:spPr>
          <a:xfrm>
            <a:off x="1091737" y="1698109"/>
            <a:ext cx="9806247" cy="5017744"/>
          </a:xfrm>
        </p:spPr>
        <p:txBody>
          <a:bodyPr/>
          <a:lstStyle/>
          <a:p>
            <a:r>
              <a:rPr lang="en-AU" dirty="0" smtClean="0"/>
              <a:t>From lobules, ducts open into wide spaces</a:t>
            </a:r>
          </a:p>
          <a:p>
            <a:r>
              <a:rPr lang="en-AU" dirty="0" smtClean="0"/>
              <a:t>Milk spaces serve as reservoirs for milk produced by alveoli, straight duct leads to nipple</a:t>
            </a:r>
          </a:p>
          <a:p>
            <a:r>
              <a:rPr lang="en-AU" dirty="0" smtClean="0"/>
              <a:t>Each lobe has own milk space</a:t>
            </a:r>
          </a:p>
          <a:p>
            <a:r>
              <a:rPr lang="en-AU" dirty="0" smtClean="0"/>
              <a:t>15-25 openings on nipple for secretion of milk</a:t>
            </a:r>
            <a:endParaRPr lang="en-AU" dirty="0"/>
          </a:p>
        </p:txBody>
      </p:sp>
      <p:pic>
        <p:nvPicPr>
          <p:cNvPr id="6146" name="Picture 2" descr="Image result for nipple openings of breast"/>
          <p:cNvPicPr>
            <a:picLocks noChangeAspect="1" noChangeArrowheads="1"/>
          </p:cNvPicPr>
          <p:nvPr/>
        </p:nvPicPr>
        <p:blipFill>
          <a:blip r:embed="rId2" cstate="print"/>
          <a:srcRect/>
          <a:stretch>
            <a:fillRect/>
          </a:stretch>
        </p:blipFill>
        <p:spPr bwMode="auto">
          <a:xfrm>
            <a:off x="6591993" y="3119739"/>
            <a:ext cx="4775392" cy="3349473"/>
          </a:xfrm>
          <a:prstGeom prst="rect">
            <a:avLst/>
          </a:prstGeom>
          <a:noFill/>
        </p:spPr>
      </p:pic>
    </p:spTree>
    <p:extLst>
      <p:ext uri="{BB962C8B-B14F-4D97-AF65-F5344CB8AC3E}">
        <p14:creationId xmlns:p14="http://schemas.microsoft.com/office/powerpoint/2010/main" val="3607722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Lactation</a:t>
            </a:r>
            <a:endParaRPr lang="en-AU" dirty="0"/>
          </a:p>
        </p:txBody>
      </p:sp>
      <p:sp>
        <p:nvSpPr>
          <p:cNvPr id="3" name="Content Placeholder 2"/>
          <p:cNvSpPr>
            <a:spLocks noGrp="1"/>
          </p:cNvSpPr>
          <p:nvPr>
            <p:ph idx="1"/>
          </p:nvPr>
        </p:nvSpPr>
        <p:spPr>
          <a:xfrm>
            <a:off x="1251678" y="1571106"/>
            <a:ext cx="10178322" cy="3593591"/>
          </a:xfrm>
        </p:spPr>
        <p:txBody>
          <a:bodyPr/>
          <a:lstStyle/>
          <a:p>
            <a:r>
              <a:rPr lang="en-AU" b="1" dirty="0" smtClean="0">
                <a:solidFill>
                  <a:srgbClr val="0070C0"/>
                </a:solidFill>
              </a:rPr>
              <a:t>Lactation: </a:t>
            </a:r>
            <a:r>
              <a:rPr lang="en-AU" i="1" dirty="0" smtClean="0"/>
              <a:t>initiation</a:t>
            </a:r>
            <a:r>
              <a:rPr lang="en-AU" dirty="0" smtClean="0"/>
              <a:t> &amp; </a:t>
            </a:r>
            <a:r>
              <a:rPr lang="en-AU" i="1" dirty="0" smtClean="0"/>
              <a:t>maintenance</a:t>
            </a:r>
            <a:r>
              <a:rPr lang="en-AU" dirty="0" smtClean="0"/>
              <a:t> of milk secretion</a:t>
            </a:r>
          </a:p>
          <a:p>
            <a:r>
              <a:rPr lang="en-AU" dirty="0" smtClean="0"/>
              <a:t>Early in pregnancy, increase in levels of circulating hormones causes changes in breasts</a:t>
            </a:r>
          </a:p>
          <a:p>
            <a:r>
              <a:rPr lang="en-AU" dirty="0" smtClean="0"/>
              <a:t>Lobes become more complex &amp; larger in size, oil-secreting glands around nipple enlarge</a:t>
            </a:r>
            <a:endParaRPr lang="en-AU" dirty="0"/>
          </a:p>
        </p:txBody>
      </p:sp>
      <p:pic>
        <p:nvPicPr>
          <p:cNvPr id="4" name="Picture 5"/>
          <p:cNvPicPr>
            <a:picLocks noChangeAspect="1" noChangeArrowheads="1"/>
          </p:cNvPicPr>
          <p:nvPr/>
        </p:nvPicPr>
        <p:blipFill>
          <a:blip r:embed="rId2" cstate="print"/>
          <a:srcRect/>
          <a:stretch>
            <a:fillRect/>
          </a:stretch>
        </p:blipFill>
        <p:spPr bwMode="auto">
          <a:xfrm>
            <a:off x="8104315" y="3063238"/>
            <a:ext cx="3057040" cy="3551779"/>
          </a:xfrm>
          <a:prstGeom prst="rect">
            <a:avLst/>
          </a:prstGeom>
          <a:noFill/>
          <a:ln w="9525">
            <a:noFill/>
            <a:miter lim="800000"/>
            <a:headEnd/>
            <a:tailEnd/>
          </a:ln>
        </p:spPr>
      </p:pic>
    </p:spTree>
    <p:extLst>
      <p:ext uri="{BB962C8B-B14F-4D97-AF65-F5344CB8AC3E}">
        <p14:creationId xmlns:p14="http://schemas.microsoft.com/office/powerpoint/2010/main" val="1425409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611" y="520935"/>
            <a:ext cx="8229600" cy="1008112"/>
          </a:xfrm>
        </p:spPr>
        <p:txBody>
          <a:bodyPr/>
          <a:lstStyle/>
          <a:p>
            <a:r>
              <a:rPr lang="en-AU" dirty="0" smtClean="0"/>
              <a:t>Lactation</a:t>
            </a:r>
            <a:endParaRPr lang="en-AU" dirty="0"/>
          </a:p>
        </p:txBody>
      </p:sp>
      <p:sp>
        <p:nvSpPr>
          <p:cNvPr id="3" name="Content Placeholder 2"/>
          <p:cNvSpPr>
            <a:spLocks noGrp="1"/>
          </p:cNvSpPr>
          <p:nvPr>
            <p:ph idx="1"/>
          </p:nvPr>
        </p:nvSpPr>
        <p:spPr>
          <a:xfrm>
            <a:off x="1133301" y="1661556"/>
            <a:ext cx="10471265" cy="4536504"/>
          </a:xfrm>
        </p:spPr>
        <p:txBody>
          <a:bodyPr>
            <a:normAutofit/>
          </a:bodyPr>
          <a:lstStyle/>
          <a:p>
            <a:r>
              <a:rPr lang="en-AU" dirty="0" smtClean="0"/>
              <a:t>Milk secretion begins a day or two after birth</a:t>
            </a:r>
            <a:r>
              <a:rPr lang="en-AU" dirty="0"/>
              <a:t> </a:t>
            </a:r>
            <a:r>
              <a:rPr lang="en-AU" dirty="0" smtClean="0"/>
              <a:t>(some begin earlier than this)</a:t>
            </a:r>
          </a:p>
          <a:p>
            <a:r>
              <a:rPr lang="en-AU" b="1" dirty="0" err="1" smtClean="0">
                <a:solidFill>
                  <a:srgbClr val="0070C0"/>
                </a:solidFill>
              </a:rPr>
              <a:t>Colostrum</a:t>
            </a:r>
            <a:r>
              <a:rPr lang="en-AU" b="1" dirty="0" smtClean="0">
                <a:solidFill>
                  <a:srgbClr val="0070C0"/>
                </a:solidFill>
              </a:rPr>
              <a:t>: </a:t>
            </a:r>
            <a:r>
              <a:rPr lang="en-AU" dirty="0" smtClean="0"/>
              <a:t>first secretion from the breast: watery, yellowish white fluid</a:t>
            </a:r>
          </a:p>
          <a:p>
            <a:pPr lvl="1"/>
            <a:r>
              <a:rPr lang="en-AU" dirty="0" smtClean="0">
                <a:solidFill>
                  <a:schemeClr val="tx1"/>
                </a:solidFill>
              </a:rPr>
              <a:t>Similar composition to milk but contains little fat &amp; high content of mother’s antibodies</a:t>
            </a:r>
          </a:p>
          <a:p>
            <a:pPr lvl="1"/>
            <a:r>
              <a:rPr lang="en-AU" dirty="0" smtClean="0">
                <a:solidFill>
                  <a:schemeClr val="tx1"/>
                </a:solidFill>
              </a:rPr>
              <a:t>Antibodies absorbed through infants intestine to give </a:t>
            </a:r>
            <a:r>
              <a:rPr lang="en-AU" i="1" dirty="0" smtClean="0">
                <a:solidFill>
                  <a:srgbClr val="00B050"/>
                </a:solidFill>
              </a:rPr>
              <a:t>temporary immunity</a:t>
            </a:r>
          </a:p>
          <a:p>
            <a:r>
              <a:rPr lang="en-AU" dirty="0" smtClean="0"/>
              <a:t>Milk remains stored in breast until </a:t>
            </a:r>
            <a:r>
              <a:rPr lang="en-AU" i="1" dirty="0" smtClean="0"/>
              <a:t>suckling</a:t>
            </a:r>
            <a:r>
              <a:rPr lang="en-AU" dirty="0" smtClean="0"/>
              <a:t> begins</a:t>
            </a:r>
          </a:p>
        </p:txBody>
      </p:sp>
    </p:spTree>
    <p:extLst>
      <p:ext uri="{BB962C8B-B14F-4D97-AF65-F5344CB8AC3E}">
        <p14:creationId xmlns:p14="http://schemas.microsoft.com/office/powerpoint/2010/main" val="123781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112" y="376812"/>
            <a:ext cx="8229600" cy="936104"/>
          </a:xfrm>
        </p:spPr>
        <p:txBody>
          <a:bodyPr/>
          <a:lstStyle/>
          <a:p>
            <a:r>
              <a:rPr lang="en-AU" dirty="0" smtClean="0"/>
              <a:t>Milk let-down reflex</a:t>
            </a:r>
            <a:endParaRPr lang="en-AU" dirty="0"/>
          </a:p>
        </p:txBody>
      </p:sp>
      <p:sp>
        <p:nvSpPr>
          <p:cNvPr id="3" name="Content Placeholder 2"/>
          <p:cNvSpPr>
            <a:spLocks noGrp="1"/>
          </p:cNvSpPr>
          <p:nvPr>
            <p:ph idx="1"/>
          </p:nvPr>
        </p:nvSpPr>
        <p:spPr>
          <a:xfrm>
            <a:off x="1075112" y="1448726"/>
            <a:ext cx="8229600" cy="5017744"/>
          </a:xfrm>
        </p:spPr>
        <p:txBody>
          <a:bodyPr/>
          <a:lstStyle/>
          <a:p>
            <a:r>
              <a:rPr lang="en-AU" b="1" dirty="0" smtClean="0">
                <a:solidFill>
                  <a:srgbClr val="0070C0"/>
                </a:solidFill>
              </a:rPr>
              <a:t>Milk let-down reflex: </a:t>
            </a:r>
            <a:r>
              <a:rPr lang="en-AU" dirty="0" smtClean="0"/>
              <a:t>automatic response where milk begins to flow once nipples are suckled</a:t>
            </a:r>
          </a:p>
          <a:p>
            <a:endParaRPr lang="en-AU" dirty="0"/>
          </a:p>
        </p:txBody>
      </p:sp>
      <p:pic>
        <p:nvPicPr>
          <p:cNvPr id="1026" name="Picture 2"/>
          <p:cNvPicPr>
            <a:picLocks noChangeAspect="1" noChangeArrowheads="1"/>
          </p:cNvPicPr>
          <p:nvPr/>
        </p:nvPicPr>
        <p:blipFill>
          <a:blip r:embed="rId2" cstate="print"/>
          <a:srcRect/>
          <a:stretch>
            <a:fillRect/>
          </a:stretch>
        </p:blipFill>
        <p:spPr bwMode="auto">
          <a:xfrm>
            <a:off x="7323512" y="2365400"/>
            <a:ext cx="3962400" cy="4010025"/>
          </a:xfrm>
          <a:prstGeom prst="rect">
            <a:avLst/>
          </a:prstGeom>
          <a:noFill/>
          <a:ln w="9525">
            <a:noFill/>
            <a:miter lim="800000"/>
            <a:headEnd/>
            <a:tailEnd/>
          </a:ln>
        </p:spPr>
      </p:pic>
    </p:spTree>
    <p:extLst>
      <p:ext uri="{BB962C8B-B14F-4D97-AF65-F5344CB8AC3E}">
        <p14:creationId xmlns:p14="http://schemas.microsoft.com/office/powerpoint/2010/main" val="1939390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Lactation</a:t>
            </a:r>
            <a:endParaRPr lang="en-AU" dirty="0"/>
          </a:p>
        </p:txBody>
      </p:sp>
      <p:sp>
        <p:nvSpPr>
          <p:cNvPr id="3" name="Content Placeholder 2"/>
          <p:cNvSpPr>
            <a:spLocks noGrp="1"/>
          </p:cNvSpPr>
          <p:nvPr>
            <p:ph idx="1"/>
          </p:nvPr>
        </p:nvSpPr>
        <p:spPr>
          <a:xfrm>
            <a:off x="1251677" y="1537855"/>
            <a:ext cx="10627209" cy="3593591"/>
          </a:xfrm>
        </p:spPr>
        <p:txBody>
          <a:bodyPr/>
          <a:lstStyle/>
          <a:p>
            <a:r>
              <a:rPr lang="en-AU" dirty="0" smtClean="0"/>
              <a:t>Up to 1.5L milk may be formed each day at height of lactation</a:t>
            </a:r>
          </a:p>
          <a:p>
            <a:r>
              <a:rPr lang="en-AU" dirty="0" smtClean="0"/>
              <a:t>Mother’s diet is important during lactation</a:t>
            </a:r>
          </a:p>
          <a:p>
            <a:pPr lvl="1"/>
            <a:r>
              <a:rPr lang="en-AU" dirty="0" smtClean="0"/>
              <a:t>Calcium, phosphate, Vitamin D</a:t>
            </a:r>
          </a:p>
          <a:p>
            <a:pPr lvl="1"/>
            <a:r>
              <a:rPr lang="en-AU" dirty="0" smtClean="0"/>
              <a:t>Otherwise calcium may be withdrawn from own bones &amp; teeth</a:t>
            </a:r>
            <a:endParaRPr lang="en-AU" dirty="0"/>
          </a:p>
        </p:txBody>
      </p:sp>
      <p:sp>
        <p:nvSpPr>
          <p:cNvPr id="4" name="AutoShape 2" descr="Lactation Massage for Breastfeeding Moms: Is It Worth It? | Par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2"/>
          <a:stretch>
            <a:fillRect/>
          </a:stretch>
        </p:blipFill>
        <p:spPr>
          <a:xfrm>
            <a:off x="6806304" y="3546677"/>
            <a:ext cx="4476360" cy="2978814"/>
          </a:xfrm>
          <a:prstGeom prst="rect">
            <a:avLst/>
          </a:prstGeom>
        </p:spPr>
      </p:pic>
    </p:spTree>
    <p:extLst>
      <p:ext uri="{BB962C8B-B14F-4D97-AF65-F5344CB8AC3E}">
        <p14:creationId xmlns:p14="http://schemas.microsoft.com/office/powerpoint/2010/main" val="36768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1293-1670-9149-B77B-B1E70C84FAA6}"/>
              </a:ext>
            </a:extLst>
          </p:cNvPr>
          <p:cNvSpPr>
            <a:spLocks noGrp="1"/>
          </p:cNvSpPr>
          <p:nvPr>
            <p:ph type="title"/>
          </p:nvPr>
        </p:nvSpPr>
        <p:spPr/>
        <p:txBody>
          <a:bodyPr/>
          <a:lstStyle/>
          <a:p>
            <a:r>
              <a:rPr lang="en-US" dirty="0"/>
              <a:t>Parturition- </a:t>
            </a:r>
            <a:r>
              <a:rPr lang="en-US" dirty="0" smtClean="0"/>
              <a:t>Giving </a:t>
            </a:r>
            <a:r>
              <a:rPr lang="en-US" dirty="0"/>
              <a:t>birth</a:t>
            </a:r>
          </a:p>
        </p:txBody>
      </p:sp>
      <p:sp>
        <p:nvSpPr>
          <p:cNvPr id="3" name="Content Placeholder 2">
            <a:extLst>
              <a:ext uri="{FF2B5EF4-FFF2-40B4-BE49-F238E27FC236}">
                <a16:creationId xmlns:a16="http://schemas.microsoft.com/office/drawing/2014/main" id="{26795156-BC39-A14E-A163-605B9790B629}"/>
              </a:ext>
            </a:extLst>
          </p:cNvPr>
          <p:cNvSpPr>
            <a:spLocks noGrp="1"/>
          </p:cNvSpPr>
          <p:nvPr>
            <p:ph idx="1"/>
          </p:nvPr>
        </p:nvSpPr>
        <p:spPr>
          <a:xfrm>
            <a:off x="1251678" y="1612670"/>
            <a:ext cx="10178322" cy="3593591"/>
          </a:xfrm>
        </p:spPr>
        <p:txBody>
          <a:bodyPr/>
          <a:lstStyle/>
          <a:p>
            <a:r>
              <a:rPr lang="en-US" dirty="0"/>
              <a:t>Process in which foetus is expelled from the mother’s body</a:t>
            </a:r>
          </a:p>
          <a:p>
            <a:r>
              <a:rPr lang="en-US" dirty="0"/>
              <a:t>This is proceeded by the </a:t>
            </a:r>
            <a:r>
              <a:rPr lang="en-US" b="1" dirty="0"/>
              <a:t>stages of </a:t>
            </a:r>
            <a:r>
              <a:rPr lang="en-US" b="1" dirty="0" err="1"/>
              <a:t>l</a:t>
            </a:r>
            <a:r>
              <a:rPr lang="en-US" b="1" dirty="0" err="1" smtClean="0"/>
              <a:t>abour</a:t>
            </a:r>
            <a:endParaRPr lang="en-US" b="1" dirty="0"/>
          </a:p>
        </p:txBody>
      </p:sp>
      <p:pic>
        <p:nvPicPr>
          <p:cNvPr id="2050" name="Picture 2" descr="Why Baby&amp;#39;s Birth Experience Matters – 5 Things You Need To Know | BellyBe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106" y="3050141"/>
            <a:ext cx="6481156" cy="338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65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111" y="177307"/>
            <a:ext cx="9639993" cy="792088"/>
          </a:xfrm>
        </p:spPr>
        <p:txBody>
          <a:bodyPr>
            <a:normAutofit fontScale="90000"/>
          </a:bodyPr>
          <a:lstStyle/>
          <a:p>
            <a:r>
              <a:rPr lang="en-AU" dirty="0" smtClean="0"/>
              <a:t>Breast feeding vs Bottle feeding</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4317079"/>
              </p:ext>
            </p:extLst>
          </p:nvPr>
        </p:nvGraphicFramePr>
        <p:xfrm>
          <a:off x="1399307" y="1166637"/>
          <a:ext cx="9706496" cy="5092846"/>
        </p:xfrm>
        <a:graphic>
          <a:graphicData uri="http://schemas.openxmlformats.org/drawingml/2006/table">
            <a:tbl>
              <a:tblPr firstRow="1" bandRow="1">
                <a:tableStyleId>{5C22544A-7EE6-4342-B048-85BDC9FD1C3A}</a:tableStyleId>
              </a:tblPr>
              <a:tblGrid>
                <a:gridCol w="4853248">
                  <a:extLst>
                    <a:ext uri="{9D8B030D-6E8A-4147-A177-3AD203B41FA5}">
                      <a16:colId xmlns:a16="http://schemas.microsoft.com/office/drawing/2014/main" val="279791328"/>
                    </a:ext>
                  </a:extLst>
                </a:gridCol>
                <a:gridCol w="4853248">
                  <a:extLst>
                    <a:ext uri="{9D8B030D-6E8A-4147-A177-3AD203B41FA5}">
                      <a16:colId xmlns:a16="http://schemas.microsoft.com/office/drawing/2014/main" val="4085375447"/>
                    </a:ext>
                  </a:extLst>
                </a:gridCol>
              </a:tblGrid>
              <a:tr h="437901">
                <a:tc>
                  <a:txBody>
                    <a:bodyPr/>
                    <a:lstStyle/>
                    <a:p>
                      <a:r>
                        <a:rPr lang="en-AU" sz="2000" dirty="0" smtClean="0"/>
                        <a:t>Breast Feeding</a:t>
                      </a:r>
                      <a:endParaRPr lang="en-AU" sz="2000" dirty="0"/>
                    </a:p>
                  </a:txBody>
                  <a:tcPr/>
                </a:tc>
                <a:tc>
                  <a:txBody>
                    <a:bodyPr/>
                    <a:lstStyle/>
                    <a:p>
                      <a:r>
                        <a:rPr lang="en-AU" sz="2000" dirty="0" smtClean="0"/>
                        <a:t>Bottle (formula)</a:t>
                      </a:r>
                      <a:r>
                        <a:rPr lang="en-AU" sz="2000" baseline="0" dirty="0" smtClean="0"/>
                        <a:t> </a:t>
                      </a:r>
                      <a:endParaRPr lang="en-AU" sz="2000" dirty="0"/>
                    </a:p>
                  </a:txBody>
                  <a:tcPr/>
                </a:tc>
                <a:extLst>
                  <a:ext uri="{0D108BD9-81ED-4DB2-BD59-A6C34878D82A}">
                    <a16:rowId xmlns:a16="http://schemas.microsoft.com/office/drawing/2014/main" val="2988957916"/>
                  </a:ext>
                </a:extLst>
              </a:tr>
              <a:tr h="437901">
                <a:tc>
                  <a:txBody>
                    <a:bodyPr/>
                    <a:lstStyle/>
                    <a:p>
                      <a:pPr algn="ctr"/>
                      <a:r>
                        <a:rPr lang="en-AU" sz="2000" b="1" dirty="0" smtClean="0">
                          <a:solidFill>
                            <a:srgbClr val="00B0F0"/>
                          </a:solidFill>
                        </a:rPr>
                        <a:t>Advantages</a:t>
                      </a:r>
                      <a:endParaRPr lang="en-AU" sz="2000" b="1" dirty="0">
                        <a:solidFill>
                          <a:srgbClr val="00B0F0"/>
                        </a:solidFill>
                      </a:endParaRPr>
                    </a:p>
                  </a:txBody>
                  <a:tcPr/>
                </a:tc>
                <a:tc>
                  <a:txBody>
                    <a:bodyPr/>
                    <a:lstStyle/>
                    <a:p>
                      <a:pPr algn="ctr"/>
                      <a:r>
                        <a:rPr lang="en-AU" sz="2000" b="1" dirty="0" smtClean="0">
                          <a:solidFill>
                            <a:srgbClr val="00B0F0"/>
                          </a:solidFill>
                        </a:rPr>
                        <a:t>Advantages</a:t>
                      </a:r>
                      <a:endParaRPr lang="en-AU" sz="2000" b="1" dirty="0">
                        <a:solidFill>
                          <a:srgbClr val="00B0F0"/>
                        </a:solidFill>
                      </a:endParaRPr>
                    </a:p>
                  </a:txBody>
                  <a:tcPr/>
                </a:tc>
                <a:extLst>
                  <a:ext uri="{0D108BD9-81ED-4DB2-BD59-A6C34878D82A}">
                    <a16:rowId xmlns:a16="http://schemas.microsoft.com/office/drawing/2014/main" val="111526256"/>
                  </a:ext>
                </a:extLst>
              </a:tr>
              <a:tr h="1727608">
                <a:tc>
                  <a:txBody>
                    <a:bodyPr/>
                    <a:lstStyle/>
                    <a:p>
                      <a:pPr marL="285750" indent="-285750">
                        <a:buFont typeface="Arial" panose="020B0604020202020204" pitchFamily="34" charset="0"/>
                        <a:buChar char="•"/>
                      </a:pPr>
                      <a:r>
                        <a:rPr lang="en-AU" sz="2000" dirty="0" smtClean="0"/>
                        <a:t>Colostrum provides antibodies</a:t>
                      </a:r>
                    </a:p>
                    <a:p>
                      <a:pPr marL="285750" indent="-285750">
                        <a:buFont typeface="Arial" panose="020B0604020202020204" pitchFamily="34" charset="0"/>
                        <a:buChar char="•"/>
                      </a:pPr>
                      <a:r>
                        <a:rPr lang="en-AU" sz="2000" dirty="0" smtClean="0"/>
                        <a:t>Easier to digest</a:t>
                      </a:r>
                    </a:p>
                    <a:p>
                      <a:pPr marL="285750" indent="-285750">
                        <a:buFont typeface="Arial" panose="020B0604020202020204" pitchFamily="34" charset="0"/>
                        <a:buChar char="•"/>
                      </a:pPr>
                      <a:r>
                        <a:rPr lang="en-AU" sz="2000" dirty="0" smtClean="0"/>
                        <a:t>Does</a:t>
                      </a:r>
                      <a:r>
                        <a:rPr lang="en-AU" sz="2000" baseline="0" dirty="0" smtClean="0"/>
                        <a:t> not require preparation</a:t>
                      </a:r>
                    </a:p>
                    <a:p>
                      <a:pPr marL="285750" indent="-285750">
                        <a:buFont typeface="Arial" panose="020B0604020202020204" pitchFamily="34" charset="0"/>
                        <a:buChar char="•"/>
                      </a:pPr>
                      <a:r>
                        <a:rPr lang="en-AU" sz="2000" baseline="0" dirty="0" smtClean="0"/>
                        <a:t>Baby unlikely to be overfed</a:t>
                      </a:r>
                    </a:p>
                    <a:p>
                      <a:pPr marL="285750" indent="-285750">
                        <a:buFont typeface="Arial" panose="020B0604020202020204" pitchFamily="34" charset="0"/>
                        <a:buChar char="•"/>
                      </a:pPr>
                      <a:r>
                        <a:rPr lang="en-AU" sz="2000" baseline="0" dirty="0" smtClean="0"/>
                        <a:t>Free (no cost)</a:t>
                      </a:r>
                      <a:endParaRPr lang="en-AU" sz="2000" dirty="0"/>
                    </a:p>
                  </a:txBody>
                  <a:tcPr/>
                </a:tc>
                <a:tc>
                  <a:txBody>
                    <a:bodyPr/>
                    <a:lstStyle/>
                    <a:p>
                      <a:pPr marL="285750" indent="-285750">
                        <a:buFont typeface="Arial" panose="020B0604020202020204" pitchFamily="34" charset="0"/>
                        <a:buChar char="•"/>
                      </a:pPr>
                      <a:r>
                        <a:rPr lang="en-AU" sz="2000" dirty="0" smtClean="0"/>
                        <a:t>Can tell how much milk is delivered</a:t>
                      </a:r>
                      <a:r>
                        <a:rPr lang="en-AU" sz="2000" baseline="0" dirty="0" smtClean="0"/>
                        <a:t> to baby (mL)</a:t>
                      </a:r>
                    </a:p>
                    <a:p>
                      <a:pPr marL="285750" indent="-285750">
                        <a:buFont typeface="Arial" panose="020B0604020202020204" pitchFamily="34" charset="0"/>
                        <a:buChar char="•"/>
                      </a:pPr>
                      <a:r>
                        <a:rPr lang="en-AU" sz="2000" baseline="0" dirty="0" smtClean="0"/>
                        <a:t>Mothers wellbeing won’t affect supply</a:t>
                      </a:r>
                    </a:p>
                    <a:p>
                      <a:pPr marL="285750" indent="-285750">
                        <a:buFont typeface="Arial" panose="020B0604020202020204" pitchFamily="34" charset="0"/>
                        <a:buChar char="•"/>
                      </a:pPr>
                      <a:r>
                        <a:rPr lang="en-AU" sz="2000" baseline="0" dirty="0" smtClean="0"/>
                        <a:t>Can be prepared in advance &amp; given by others</a:t>
                      </a:r>
                      <a:endParaRPr lang="en-AU" sz="2000" dirty="0"/>
                    </a:p>
                  </a:txBody>
                  <a:tcPr/>
                </a:tc>
                <a:extLst>
                  <a:ext uri="{0D108BD9-81ED-4DB2-BD59-A6C34878D82A}">
                    <a16:rowId xmlns:a16="http://schemas.microsoft.com/office/drawing/2014/main" val="3265364912"/>
                  </a:ext>
                </a:extLst>
              </a:tr>
              <a:tr h="437901">
                <a:tc>
                  <a:txBody>
                    <a:bodyPr/>
                    <a:lstStyle/>
                    <a:p>
                      <a:pPr algn="ctr"/>
                      <a:r>
                        <a:rPr lang="en-AU" sz="2000" b="1" dirty="0" smtClean="0">
                          <a:solidFill>
                            <a:srgbClr val="00B0F0"/>
                          </a:solidFill>
                        </a:rPr>
                        <a:t>Disadvantages</a:t>
                      </a:r>
                      <a:endParaRPr lang="en-AU" sz="2000" b="1" dirty="0">
                        <a:solidFill>
                          <a:srgbClr val="00B0F0"/>
                        </a:solidFill>
                      </a:endParaRPr>
                    </a:p>
                  </a:txBody>
                  <a:tcPr/>
                </a:tc>
                <a:tc>
                  <a:txBody>
                    <a:bodyPr/>
                    <a:lstStyle/>
                    <a:p>
                      <a:pPr algn="ctr"/>
                      <a:r>
                        <a:rPr lang="en-AU" sz="2000" b="1" dirty="0" smtClean="0">
                          <a:solidFill>
                            <a:srgbClr val="00B0F0"/>
                          </a:solidFill>
                        </a:rPr>
                        <a:t>Disadvantages</a:t>
                      </a:r>
                      <a:endParaRPr lang="en-AU" sz="2000" b="1" dirty="0">
                        <a:solidFill>
                          <a:srgbClr val="00B0F0"/>
                        </a:solidFill>
                      </a:endParaRPr>
                    </a:p>
                  </a:txBody>
                  <a:tcPr/>
                </a:tc>
                <a:extLst>
                  <a:ext uri="{0D108BD9-81ED-4DB2-BD59-A6C34878D82A}">
                    <a16:rowId xmlns:a16="http://schemas.microsoft.com/office/drawing/2014/main" val="261915183"/>
                  </a:ext>
                </a:extLst>
              </a:tr>
              <a:tr h="2051535">
                <a:tc>
                  <a:txBody>
                    <a:bodyPr/>
                    <a:lstStyle/>
                    <a:p>
                      <a:pPr marL="285750" indent="-285750">
                        <a:buFont typeface="Arial" panose="020B0604020202020204" pitchFamily="34" charset="0"/>
                        <a:buChar char="•"/>
                      </a:pPr>
                      <a:r>
                        <a:rPr lang="en-AU" sz="2000" dirty="0" smtClean="0"/>
                        <a:t>Can’t determine exact feed amount</a:t>
                      </a:r>
                    </a:p>
                    <a:p>
                      <a:pPr marL="285750" indent="-285750">
                        <a:buFont typeface="Arial" panose="020B0604020202020204" pitchFamily="34" charset="0"/>
                        <a:buChar char="•"/>
                      </a:pPr>
                      <a:r>
                        <a:rPr lang="en-AU" sz="2000" dirty="0" smtClean="0"/>
                        <a:t>No-one else</a:t>
                      </a:r>
                      <a:r>
                        <a:rPr lang="en-AU" sz="2000" baseline="0" dirty="0" smtClean="0"/>
                        <a:t> can feed baby</a:t>
                      </a:r>
                    </a:p>
                    <a:p>
                      <a:pPr marL="285750" indent="-285750">
                        <a:buFont typeface="Arial" panose="020B0604020202020204" pitchFamily="34" charset="0"/>
                        <a:buChar char="•"/>
                      </a:pPr>
                      <a:r>
                        <a:rPr lang="en-AU" sz="2000" baseline="0" dirty="0" smtClean="0"/>
                        <a:t>Some women don’t like to expose breast</a:t>
                      </a:r>
                      <a:endParaRPr lang="en-AU" sz="2000" dirty="0"/>
                    </a:p>
                  </a:txBody>
                  <a:tcPr/>
                </a:tc>
                <a:tc>
                  <a:txBody>
                    <a:bodyPr/>
                    <a:lstStyle/>
                    <a:p>
                      <a:pPr marL="285750" indent="-285750">
                        <a:buFont typeface="Arial" panose="020B0604020202020204" pitchFamily="34" charset="0"/>
                        <a:buChar char="•"/>
                      </a:pPr>
                      <a:r>
                        <a:rPr lang="en-AU" sz="2000" dirty="0" smtClean="0"/>
                        <a:t>No</a:t>
                      </a:r>
                      <a:r>
                        <a:rPr lang="en-AU" sz="2000" baseline="0" dirty="0" smtClean="0"/>
                        <a:t> colostrum (or equivalent)</a:t>
                      </a:r>
                    </a:p>
                    <a:p>
                      <a:pPr marL="285750" indent="-285750">
                        <a:buFont typeface="Arial" panose="020B0604020202020204" pitchFamily="34" charset="0"/>
                        <a:buChar char="•"/>
                      </a:pPr>
                      <a:r>
                        <a:rPr lang="en-AU" sz="2000" baseline="0" dirty="0" smtClean="0"/>
                        <a:t>Can be difficult to digest</a:t>
                      </a:r>
                    </a:p>
                    <a:p>
                      <a:pPr marL="285750" indent="-285750">
                        <a:buFont typeface="Arial" panose="020B0604020202020204" pitchFamily="34" charset="0"/>
                        <a:buChar char="•"/>
                      </a:pPr>
                      <a:r>
                        <a:rPr lang="en-AU" sz="2000" baseline="0" dirty="0" smtClean="0"/>
                        <a:t>Needs to be sterilised &amp; prepared</a:t>
                      </a:r>
                    </a:p>
                    <a:p>
                      <a:pPr marL="285750" indent="-285750">
                        <a:buFont typeface="Arial" panose="020B0604020202020204" pitchFamily="34" charset="0"/>
                        <a:buChar char="•"/>
                      </a:pPr>
                      <a:r>
                        <a:rPr lang="en-AU" sz="2000" baseline="0" dirty="0" smtClean="0"/>
                        <a:t>Can lead to overfeeding</a:t>
                      </a:r>
                    </a:p>
                    <a:p>
                      <a:pPr marL="285750" indent="-285750">
                        <a:buFont typeface="Arial" panose="020B0604020202020204" pitchFamily="34" charset="0"/>
                        <a:buChar char="•"/>
                      </a:pPr>
                      <a:r>
                        <a:rPr lang="en-AU" sz="2000" baseline="0" dirty="0" smtClean="0"/>
                        <a:t>Expensive &amp; have to source formula</a:t>
                      </a:r>
                    </a:p>
                    <a:p>
                      <a:pPr marL="285750" indent="-285750">
                        <a:buFont typeface="Arial" panose="020B0604020202020204" pitchFamily="34" charset="0"/>
                        <a:buChar char="•"/>
                      </a:pPr>
                      <a:endParaRPr lang="en-AU" sz="2000" dirty="0"/>
                    </a:p>
                  </a:txBody>
                  <a:tcPr/>
                </a:tc>
                <a:extLst>
                  <a:ext uri="{0D108BD9-81ED-4DB2-BD59-A6C34878D82A}">
                    <a16:rowId xmlns:a16="http://schemas.microsoft.com/office/drawing/2014/main" val="873801257"/>
                  </a:ext>
                </a:extLst>
              </a:tr>
            </a:tbl>
          </a:graphicData>
        </a:graphic>
      </p:graphicFrame>
    </p:spTree>
    <p:extLst>
      <p:ext uri="{BB962C8B-B14F-4D97-AF65-F5344CB8AC3E}">
        <p14:creationId xmlns:p14="http://schemas.microsoft.com/office/powerpoint/2010/main" val="421287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DE83-2074-1B49-882B-130C633D1AFD}"/>
              </a:ext>
            </a:extLst>
          </p:cNvPr>
          <p:cNvSpPr>
            <a:spLocks noGrp="1"/>
          </p:cNvSpPr>
          <p:nvPr>
            <p:ph type="title"/>
          </p:nvPr>
        </p:nvSpPr>
        <p:spPr/>
        <p:txBody>
          <a:bodyPr/>
          <a:lstStyle/>
          <a:p>
            <a:r>
              <a:rPr lang="en-US" dirty="0" err="1"/>
              <a:t>Labour</a:t>
            </a:r>
            <a:endParaRPr lang="en-US" dirty="0"/>
          </a:p>
        </p:txBody>
      </p:sp>
      <p:sp>
        <p:nvSpPr>
          <p:cNvPr id="3" name="Content Placeholder 2">
            <a:extLst>
              <a:ext uri="{FF2B5EF4-FFF2-40B4-BE49-F238E27FC236}">
                <a16:creationId xmlns:a16="http://schemas.microsoft.com/office/drawing/2014/main" id="{EF7C5AF2-0144-DD4C-BFEC-E543F156346D}"/>
              </a:ext>
            </a:extLst>
          </p:cNvPr>
          <p:cNvSpPr>
            <a:spLocks noGrp="1"/>
          </p:cNvSpPr>
          <p:nvPr>
            <p:ph idx="1"/>
          </p:nvPr>
        </p:nvSpPr>
        <p:spPr>
          <a:xfrm>
            <a:off x="1251678" y="1429464"/>
            <a:ext cx="9787624" cy="4195481"/>
          </a:xfrm>
        </p:spPr>
        <p:txBody>
          <a:bodyPr/>
          <a:lstStyle/>
          <a:p>
            <a:r>
              <a:rPr lang="en-US" dirty="0"/>
              <a:t>Has </a:t>
            </a:r>
            <a:r>
              <a:rPr lang="en-US" b="1" dirty="0"/>
              <a:t>3 major stages</a:t>
            </a:r>
          </a:p>
          <a:p>
            <a:r>
              <a:rPr lang="en-US" dirty="0"/>
              <a:t>Several hormonal changes occur to soften the ligaments of the pelvis – makes the pelvic region more </a:t>
            </a:r>
            <a:r>
              <a:rPr lang="en-US" dirty="0" smtClean="0"/>
              <a:t>pliable </a:t>
            </a:r>
            <a:r>
              <a:rPr lang="en-US" dirty="0"/>
              <a:t>so that childbirth is easier</a:t>
            </a:r>
          </a:p>
          <a:p>
            <a:r>
              <a:rPr lang="en-US" dirty="0"/>
              <a:t>Hormones also act on the uterus – increase response to stimuli and strengthen contractions of it’s muscles</a:t>
            </a:r>
          </a:p>
          <a:p>
            <a:endParaRPr lang="en-US" dirty="0"/>
          </a:p>
        </p:txBody>
      </p:sp>
    </p:spTree>
    <p:extLst>
      <p:ext uri="{BB962C8B-B14F-4D97-AF65-F5344CB8AC3E}">
        <p14:creationId xmlns:p14="http://schemas.microsoft.com/office/powerpoint/2010/main" val="176005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FD31-3DEE-744E-9D19-475E74B4CE24}"/>
              </a:ext>
            </a:extLst>
          </p:cNvPr>
          <p:cNvSpPr>
            <a:spLocks noGrp="1"/>
          </p:cNvSpPr>
          <p:nvPr>
            <p:ph type="title"/>
          </p:nvPr>
        </p:nvSpPr>
        <p:spPr/>
        <p:txBody>
          <a:bodyPr/>
          <a:lstStyle/>
          <a:p>
            <a:r>
              <a:rPr lang="en-US" dirty="0"/>
              <a:t>Before </a:t>
            </a:r>
            <a:r>
              <a:rPr lang="en-US" dirty="0" err="1"/>
              <a:t>Labour</a:t>
            </a:r>
            <a:endParaRPr lang="en-US" dirty="0"/>
          </a:p>
        </p:txBody>
      </p:sp>
      <p:sp>
        <p:nvSpPr>
          <p:cNvPr id="3" name="Content Placeholder 2">
            <a:extLst>
              <a:ext uri="{FF2B5EF4-FFF2-40B4-BE49-F238E27FC236}">
                <a16:creationId xmlns:a16="http://schemas.microsoft.com/office/drawing/2014/main" id="{A6993FEA-10B0-1644-AA28-4CB175D82FFE}"/>
              </a:ext>
            </a:extLst>
          </p:cNvPr>
          <p:cNvSpPr>
            <a:spLocks noGrp="1"/>
          </p:cNvSpPr>
          <p:nvPr>
            <p:ph idx="1"/>
          </p:nvPr>
        </p:nvSpPr>
        <p:spPr>
          <a:xfrm>
            <a:off x="1251678" y="1612343"/>
            <a:ext cx="6903107" cy="4195481"/>
          </a:xfrm>
        </p:spPr>
        <p:txBody>
          <a:bodyPr/>
          <a:lstStyle/>
          <a:p>
            <a:r>
              <a:rPr lang="en-US" dirty="0"/>
              <a:t>Before the process </a:t>
            </a:r>
            <a:r>
              <a:rPr lang="en-US" dirty="0" smtClean="0"/>
              <a:t>begins, the foetus </a:t>
            </a:r>
            <a:r>
              <a:rPr lang="en-US" dirty="0"/>
              <a:t>has probably settled with its head in mothers pelvis</a:t>
            </a:r>
          </a:p>
          <a:p>
            <a:r>
              <a:rPr lang="en-US" dirty="0"/>
              <a:t>Cervix has softened, shortened in length and </a:t>
            </a:r>
            <a:r>
              <a:rPr lang="en-US" dirty="0" smtClean="0"/>
              <a:t>is likely to begin to open a little</a:t>
            </a:r>
            <a:endParaRPr lang="en-US" dirty="0"/>
          </a:p>
          <a:p>
            <a:r>
              <a:rPr lang="en-US" dirty="0"/>
              <a:t>Foetus is usually facing right or left hip bone of mother with knees tucked into abdomen with legs </a:t>
            </a:r>
            <a:r>
              <a:rPr lang="en-US" dirty="0" smtClean="0"/>
              <a:t>crossed. This position takes up as little room as possible.</a:t>
            </a:r>
            <a:endParaRPr lang="en-US" dirty="0"/>
          </a:p>
          <a:p>
            <a:r>
              <a:rPr lang="en-US" dirty="0"/>
              <a:t>One side of the head is pressed against the </a:t>
            </a:r>
            <a:r>
              <a:rPr lang="en-US" dirty="0" smtClean="0"/>
              <a:t>mother’s bladder</a:t>
            </a:r>
            <a:r>
              <a:rPr lang="en-US" dirty="0"/>
              <a:t>, the other against the bowel</a:t>
            </a:r>
          </a:p>
          <a:p>
            <a:endParaRPr lang="en-US" dirty="0"/>
          </a:p>
        </p:txBody>
      </p:sp>
      <p:pic>
        <p:nvPicPr>
          <p:cNvPr id="4" name="Picture 2" descr="1st Stage Labour: Transition Phase | Healthy Families 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434" y="1502783"/>
            <a:ext cx="2333625"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6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4971-95D8-E940-921A-8709A68055FA}"/>
              </a:ext>
            </a:extLst>
          </p:cNvPr>
          <p:cNvSpPr>
            <a:spLocks noGrp="1"/>
          </p:cNvSpPr>
          <p:nvPr>
            <p:ph type="title"/>
          </p:nvPr>
        </p:nvSpPr>
        <p:spPr/>
        <p:txBody>
          <a:bodyPr/>
          <a:lstStyle/>
          <a:p>
            <a:r>
              <a:rPr lang="en-US" dirty="0" err="1"/>
              <a:t>Labour</a:t>
            </a:r>
            <a:r>
              <a:rPr lang="en-US" dirty="0"/>
              <a:t> Stage 1</a:t>
            </a:r>
          </a:p>
        </p:txBody>
      </p:sp>
      <p:sp>
        <p:nvSpPr>
          <p:cNvPr id="3" name="Content Placeholder 2">
            <a:extLst>
              <a:ext uri="{FF2B5EF4-FFF2-40B4-BE49-F238E27FC236}">
                <a16:creationId xmlns:a16="http://schemas.microsoft.com/office/drawing/2014/main" id="{BEFD8F7E-D935-2F4B-99AA-E7C250FD9EEB}"/>
              </a:ext>
            </a:extLst>
          </p:cNvPr>
          <p:cNvSpPr>
            <a:spLocks noGrp="1"/>
          </p:cNvSpPr>
          <p:nvPr>
            <p:ph idx="1"/>
          </p:nvPr>
        </p:nvSpPr>
        <p:spPr>
          <a:xfrm>
            <a:off x="998059" y="2181852"/>
            <a:ext cx="7524010" cy="5039833"/>
          </a:xfrm>
        </p:spPr>
        <p:txBody>
          <a:bodyPr>
            <a:normAutofit/>
          </a:bodyPr>
          <a:lstStyle/>
          <a:p>
            <a:r>
              <a:rPr lang="en-US" sz="1600" dirty="0"/>
              <a:t>In the last 3 months of gestation, uterus undergoes weak, irregular contractions that increase in intensity towards the end of pregnancy</a:t>
            </a:r>
          </a:p>
          <a:p>
            <a:r>
              <a:rPr lang="en-US" sz="1600" dirty="0"/>
              <a:t>Contractions will become </a:t>
            </a:r>
            <a:r>
              <a:rPr lang="en-US" sz="1600" dirty="0" err="1" smtClean="0"/>
              <a:t>stong</a:t>
            </a:r>
            <a:r>
              <a:rPr lang="en-US" sz="1600" dirty="0" smtClean="0"/>
              <a:t> and frequent, occurring </a:t>
            </a:r>
            <a:r>
              <a:rPr lang="en-US" sz="1600" dirty="0"/>
              <a:t>every 30 mins</a:t>
            </a:r>
          </a:p>
          <a:p>
            <a:r>
              <a:rPr lang="en-US" sz="1600" dirty="0"/>
              <a:t>These are known as </a:t>
            </a:r>
            <a:r>
              <a:rPr lang="en-US" sz="1600" b="1" dirty="0" err="1"/>
              <a:t>labour</a:t>
            </a:r>
            <a:r>
              <a:rPr lang="en-US" sz="1600" b="1" dirty="0"/>
              <a:t> pains.</a:t>
            </a:r>
          </a:p>
          <a:p>
            <a:r>
              <a:rPr lang="en-US" sz="1600" b="1" dirty="0"/>
              <a:t>Dilation of the cervix </a:t>
            </a:r>
            <a:r>
              <a:rPr lang="en-US" sz="1600" dirty="0"/>
              <a:t>– time from onset of </a:t>
            </a:r>
            <a:r>
              <a:rPr lang="en-US" sz="1600" dirty="0" err="1"/>
              <a:t>labour</a:t>
            </a:r>
            <a:r>
              <a:rPr lang="en-US" sz="1600" dirty="0"/>
              <a:t> to full dilation</a:t>
            </a:r>
          </a:p>
          <a:p>
            <a:r>
              <a:rPr lang="en-US" sz="1600" dirty="0"/>
              <a:t>Lasts an average of 8-9 hours in the first birth and 4 </a:t>
            </a:r>
            <a:r>
              <a:rPr lang="en-US" sz="1600" dirty="0" smtClean="0"/>
              <a:t>hours in </a:t>
            </a:r>
            <a:r>
              <a:rPr lang="en-US" sz="1600" dirty="0"/>
              <a:t>subsequent births – this number can greatly vary</a:t>
            </a:r>
          </a:p>
          <a:p>
            <a:r>
              <a:rPr lang="en-US" sz="1600" dirty="0"/>
              <a:t>Waves of contractions travel from </a:t>
            </a:r>
            <a:r>
              <a:rPr lang="en-US" sz="1600" dirty="0" smtClean="0"/>
              <a:t>the upper part of the uterus downward </a:t>
            </a:r>
            <a:r>
              <a:rPr lang="en-US" sz="1600" dirty="0"/>
              <a:t>towards cervix</a:t>
            </a:r>
          </a:p>
          <a:p>
            <a:r>
              <a:rPr lang="en-US" sz="1600" dirty="0"/>
              <a:t>With each contraction, the muscle </a:t>
            </a:r>
            <a:r>
              <a:rPr lang="en-US" sz="1600" dirty="0" smtClean="0"/>
              <a:t>fibers </a:t>
            </a:r>
            <a:r>
              <a:rPr lang="en-US" sz="1600" dirty="0"/>
              <a:t>shorten, pulling on the cervix, shortening it so it no longer projects into the vagina</a:t>
            </a:r>
          </a:p>
          <a:p>
            <a:r>
              <a:rPr lang="en-US" sz="1600" dirty="0" smtClean="0"/>
              <a:t>At the same time the cervix opened. This dilation allows the foetus </a:t>
            </a:r>
            <a:r>
              <a:rPr lang="en-US" sz="1600" dirty="0"/>
              <a:t>to move into pelvis</a:t>
            </a:r>
          </a:p>
          <a:p>
            <a:endParaRPr lang="en-US" sz="1600" dirty="0"/>
          </a:p>
          <a:p>
            <a:endParaRPr lang="en-US" sz="1600" dirty="0"/>
          </a:p>
        </p:txBody>
      </p:sp>
      <p:pic>
        <p:nvPicPr>
          <p:cNvPr id="5" name="Picture 4">
            <a:extLst>
              <a:ext uri="{FF2B5EF4-FFF2-40B4-BE49-F238E27FC236}">
                <a16:creationId xmlns:a16="http://schemas.microsoft.com/office/drawing/2014/main" id="{C2369C4F-B778-4241-93F2-C2B95C363725}"/>
              </a:ext>
            </a:extLst>
          </p:cNvPr>
          <p:cNvPicPr>
            <a:picLocks noChangeAspect="1"/>
          </p:cNvPicPr>
          <p:nvPr/>
        </p:nvPicPr>
        <p:blipFill>
          <a:blip r:embed="rId2"/>
          <a:stretch>
            <a:fillRect/>
          </a:stretch>
        </p:blipFill>
        <p:spPr>
          <a:xfrm>
            <a:off x="8532402" y="2344187"/>
            <a:ext cx="3046889" cy="2020339"/>
          </a:xfrm>
          <a:prstGeom prst="rect">
            <a:avLst/>
          </a:prstGeom>
        </p:spPr>
      </p:pic>
      <p:pic>
        <p:nvPicPr>
          <p:cNvPr id="9" name="Picture 8">
            <a:extLst>
              <a:ext uri="{FF2B5EF4-FFF2-40B4-BE49-F238E27FC236}">
                <a16:creationId xmlns:a16="http://schemas.microsoft.com/office/drawing/2014/main" id="{4A47B6A7-D9BA-A04C-AA04-1300E845BBFA}"/>
              </a:ext>
            </a:extLst>
          </p:cNvPr>
          <p:cNvPicPr>
            <a:picLocks noChangeAspect="1"/>
          </p:cNvPicPr>
          <p:nvPr/>
        </p:nvPicPr>
        <p:blipFill>
          <a:blip r:embed="rId3"/>
          <a:stretch>
            <a:fillRect/>
          </a:stretch>
        </p:blipFill>
        <p:spPr>
          <a:xfrm>
            <a:off x="7409517" y="278380"/>
            <a:ext cx="4020483" cy="1413103"/>
          </a:xfrm>
          <a:prstGeom prst="rect">
            <a:avLst/>
          </a:prstGeom>
        </p:spPr>
      </p:pic>
    </p:spTree>
    <p:extLst>
      <p:ext uri="{BB962C8B-B14F-4D97-AF65-F5344CB8AC3E}">
        <p14:creationId xmlns:p14="http://schemas.microsoft.com/office/powerpoint/2010/main" val="108611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4971-95D8-E940-921A-8709A68055FA}"/>
              </a:ext>
            </a:extLst>
          </p:cNvPr>
          <p:cNvSpPr>
            <a:spLocks noGrp="1"/>
          </p:cNvSpPr>
          <p:nvPr>
            <p:ph type="title"/>
          </p:nvPr>
        </p:nvSpPr>
        <p:spPr/>
        <p:txBody>
          <a:bodyPr/>
          <a:lstStyle/>
          <a:p>
            <a:r>
              <a:rPr lang="en-US" dirty="0" err="1"/>
              <a:t>Labour</a:t>
            </a:r>
            <a:r>
              <a:rPr lang="en-US" dirty="0"/>
              <a:t> Stage 1</a:t>
            </a:r>
          </a:p>
        </p:txBody>
      </p:sp>
      <p:sp>
        <p:nvSpPr>
          <p:cNvPr id="3" name="Content Placeholder 2">
            <a:extLst>
              <a:ext uri="{FF2B5EF4-FFF2-40B4-BE49-F238E27FC236}">
                <a16:creationId xmlns:a16="http://schemas.microsoft.com/office/drawing/2014/main" id="{BEFD8F7E-D935-2F4B-99AA-E7C250FD9EEB}"/>
              </a:ext>
            </a:extLst>
          </p:cNvPr>
          <p:cNvSpPr>
            <a:spLocks noGrp="1"/>
          </p:cNvSpPr>
          <p:nvPr>
            <p:ph idx="1"/>
          </p:nvPr>
        </p:nvSpPr>
        <p:spPr>
          <a:xfrm>
            <a:off x="1111624" y="1469404"/>
            <a:ext cx="10026397" cy="4195481"/>
          </a:xfrm>
        </p:spPr>
        <p:txBody>
          <a:bodyPr>
            <a:normAutofit/>
          </a:bodyPr>
          <a:lstStyle/>
          <a:p>
            <a:r>
              <a:rPr lang="en-US" dirty="0" smtClean="0"/>
              <a:t>As the contractions become more frequent, the head of the foetus is pushed more forcefully against the slowly dilating cervix. </a:t>
            </a:r>
            <a:endParaRPr lang="en-US" dirty="0"/>
          </a:p>
          <a:p>
            <a:r>
              <a:rPr lang="en-US" dirty="0" smtClean="0"/>
              <a:t>Cervix </a:t>
            </a:r>
            <a:r>
              <a:rPr lang="en-US" dirty="0"/>
              <a:t>is dilated totally at approx. 10cm (marks the end of 1</a:t>
            </a:r>
            <a:r>
              <a:rPr lang="en-US" baseline="30000" dirty="0"/>
              <a:t>st</a:t>
            </a:r>
            <a:r>
              <a:rPr lang="en-US" dirty="0"/>
              <a:t> stage of </a:t>
            </a:r>
            <a:r>
              <a:rPr lang="en-US" dirty="0" err="1"/>
              <a:t>labour</a:t>
            </a:r>
            <a:r>
              <a:rPr lang="en-US" dirty="0"/>
              <a:t>)</a:t>
            </a:r>
          </a:p>
          <a:p>
            <a:r>
              <a:rPr lang="en-US" dirty="0"/>
              <a:t>Uterus, cervix and vagina form a single curved passage </a:t>
            </a:r>
            <a:r>
              <a:rPr lang="en-US" b="1" dirty="0"/>
              <a:t>The Birth Canal</a:t>
            </a:r>
          </a:p>
          <a:p>
            <a:endParaRPr lang="en-US" u="sng" dirty="0"/>
          </a:p>
          <a:p>
            <a:endParaRPr lang="en-US" dirty="0"/>
          </a:p>
          <a:p>
            <a:endParaRPr lang="en-US" dirty="0"/>
          </a:p>
        </p:txBody>
      </p:sp>
      <p:pic>
        <p:nvPicPr>
          <p:cNvPr id="4" name="Picture 3">
            <a:extLst>
              <a:ext uri="{FF2B5EF4-FFF2-40B4-BE49-F238E27FC236}">
                <a16:creationId xmlns:a16="http://schemas.microsoft.com/office/drawing/2014/main" id="{240D1D5A-70F6-E04F-951F-426BED4CBC27}"/>
              </a:ext>
            </a:extLst>
          </p:cNvPr>
          <p:cNvPicPr>
            <a:picLocks noChangeAspect="1"/>
          </p:cNvPicPr>
          <p:nvPr/>
        </p:nvPicPr>
        <p:blipFill>
          <a:blip r:embed="rId2"/>
          <a:stretch>
            <a:fillRect/>
          </a:stretch>
        </p:blipFill>
        <p:spPr>
          <a:xfrm>
            <a:off x="1409755" y="3422920"/>
            <a:ext cx="4525532" cy="3000802"/>
          </a:xfrm>
          <a:prstGeom prst="rect">
            <a:avLst/>
          </a:prstGeom>
        </p:spPr>
      </p:pic>
    </p:spTree>
    <p:extLst>
      <p:ext uri="{BB962C8B-B14F-4D97-AF65-F5344CB8AC3E}">
        <p14:creationId xmlns:p14="http://schemas.microsoft.com/office/powerpoint/2010/main" val="264679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4971-95D8-E940-921A-8709A68055FA}"/>
              </a:ext>
            </a:extLst>
          </p:cNvPr>
          <p:cNvSpPr>
            <a:spLocks noGrp="1"/>
          </p:cNvSpPr>
          <p:nvPr>
            <p:ph type="title"/>
          </p:nvPr>
        </p:nvSpPr>
        <p:spPr/>
        <p:txBody>
          <a:bodyPr/>
          <a:lstStyle/>
          <a:p>
            <a:r>
              <a:rPr lang="en-US" dirty="0" err="1"/>
              <a:t>Labour</a:t>
            </a:r>
            <a:r>
              <a:rPr lang="en-US" dirty="0"/>
              <a:t> Stage 2 - expulsion</a:t>
            </a:r>
          </a:p>
        </p:txBody>
      </p:sp>
      <p:sp>
        <p:nvSpPr>
          <p:cNvPr id="3" name="Content Placeholder 2">
            <a:extLst>
              <a:ext uri="{FF2B5EF4-FFF2-40B4-BE49-F238E27FC236}">
                <a16:creationId xmlns:a16="http://schemas.microsoft.com/office/drawing/2014/main" id="{BEFD8F7E-D935-2F4B-99AA-E7C250FD9EEB}"/>
              </a:ext>
            </a:extLst>
          </p:cNvPr>
          <p:cNvSpPr>
            <a:spLocks noGrp="1"/>
          </p:cNvSpPr>
          <p:nvPr>
            <p:ph idx="1"/>
          </p:nvPr>
        </p:nvSpPr>
        <p:spPr>
          <a:xfrm>
            <a:off x="1112592" y="1670858"/>
            <a:ext cx="6992317" cy="4172989"/>
          </a:xfrm>
        </p:spPr>
        <p:txBody>
          <a:bodyPr>
            <a:normAutofit fontScale="92500" lnSpcReduction="10000"/>
          </a:bodyPr>
          <a:lstStyle/>
          <a:p>
            <a:r>
              <a:rPr lang="en-US" dirty="0" smtClean="0"/>
              <a:t>Usually begins </a:t>
            </a:r>
            <a:r>
              <a:rPr lang="en-US" dirty="0"/>
              <a:t>with the rupture of the membrane surrounding the foetus and gush of fluid from the </a:t>
            </a:r>
            <a:r>
              <a:rPr lang="en-US" dirty="0" smtClean="0"/>
              <a:t>vagina. </a:t>
            </a:r>
          </a:p>
          <a:p>
            <a:pPr lvl="1"/>
            <a:r>
              <a:rPr lang="en-US" dirty="0" smtClean="0"/>
              <a:t>This rupture may occur earlier in </a:t>
            </a:r>
            <a:r>
              <a:rPr lang="en-US" dirty="0" err="1" smtClean="0"/>
              <a:t>labour</a:t>
            </a:r>
            <a:r>
              <a:rPr lang="en-US" dirty="0" smtClean="0"/>
              <a:t> (stage 1) or occasionally my not occur until the foetus is ready to be born. </a:t>
            </a:r>
          </a:p>
          <a:p>
            <a:r>
              <a:rPr lang="en-US" dirty="0" smtClean="0"/>
              <a:t>Usually last anywhere from 20 minutes to 2 hours (from time of full dilation until birth)</a:t>
            </a:r>
            <a:endParaRPr lang="en-US" dirty="0"/>
          </a:p>
          <a:p>
            <a:r>
              <a:rPr lang="en-US" dirty="0" smtClean="0"/>
              <a:t>As the foetus moves through the fully dilated cervix, it’s head stretches the vagina</a:t>
            </a:r>
            <a:endParaRPr lang="en-US" dirty="0"/>
          </a:p>
          <a:p>
            <a:r>
              <a:rPr lang="en-US" dirty="0"/>
              <a:t>This cause mother to contract abdominal muscles</a:t>
            </a:r>
          </a:p>
          <a:p>
            <a:r>
              <a:rPr lang="en-US" dirty="0"/>
              <a:t>Contractions of abdominal muscles </a:t>
            </a:r>
            <a:r>
              <a:rPr lang="en-US" dirty="0" smtClean="0"/>
              <a:t>together with </a:t>
            </a:r>
            <a:r>
              <a:rPr lang="en-US" dirty="0"/>
              <a:t>uterus contractions help to push foetus through the vagina</a:t>
            </a:r>
          </a:p>
          <a:p>
            <a:r>
              <a:rPr lang="en-US" dirty="0"/>
              <a:t>As this happens the babies head turns </a:t>
            </a:r>
            <a:r>
              <a:rPr lang="en-US" dirty="0" smtClean="0"/>
              <a:t>to face </a:t>
            </a:r>
            <a:r>
              <a:rPr lang="en-US" dirty="0"/>
              <a:t>the mothers back</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EFC78AFB-566E-7E41-915E-F619FAA71B07}"/>
              </a:ext>
            </a:extLst>
          </p:cNvPr>
          <p:cNvPicPr>
            <a:picLocks noChangeAspect="1"/>
          </p:cNvPicPr>
          <p:nvPr/>
        </p:nvPicPr>
        <p:blipFill>
          <a:blip r:embed="rId2"/>
          <a:stretch>
            <a:fillRect/>
          </a:stretch>
        </p:blipFill>
        <p:spPr>
          <a:xfrm>
            <a:off x="8652016" y="4017922"/>
            <a:ext cx="2917070" cy="2491910"/>
          </a:xfrm>
          <a:prstGeom prst="rect">
            <a:avLst/>
          </a:prstGeom>
        </p:spPr>
      </p:pic>
      <p:pic>
        <p:nvPicPr>
          <p:cNvPr id="8" name="Picture 7">
            <a:extLst>
              <a:ext uri="{FF2B5EF4-FFF2-40B4-BE49-F238E27FC236}">
                <a16:creationId xmlns:a16="http://schemas.microsoft.com/office/drawing/2014/main" id="{675F49BF-8316-7640-91A2-7CAC438F475F}"/>
              </a:ext>
            </a:extLst>
          </p:cNvPr>
          <p:cNvPicPr>
            <a:picLocks noChangeAspect="1"/>
          </p:cNvPicPr>
          <p:nvPr/>
        </p:nvPicPr>
        <p:blipFill>
          <a:blip r:embed="rId3"/>
          <a:stretch>
            <a:fillRect/>
          </a:stretch>
        </p:blipFill>
        <p:spPr>
          <a:xfrm>
            <a:off x="8652016" y="1275141"/>
            <a:ext cx="2917070" cy="2473898"/>
          </a:xfrm>
          <a:prstGeom prst="rect">
            <a:avLst/>
          </a:prstGeom>
        </p:spPr>
      </p:pic>
    </p:spTree>
    <p:extLst>
      <p:ext uri="{BB962C8B-B14F-4D97-AF65-F5344CB8AC3E}">
        <p14:creationId xmlns:p14="http://schemas.microsoft.com/office/powerpoint/2010/main" val="4140653979"/>
      </p:ext>
    </p:extLst>
  </p:cSld>
  <p:clrMapOvr>
    <a:masterClrMapping/>
  </p:clrMapOvr>
</p:sld>
</file>

<file path=ppt/theme/theme1.xml><?xml version="1.0" encoding="utf-8"?>
<a:theme xmlns:a="http://schemas.openxmlformats.org/drawingml/2006/main" name="badg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49C61BB1-D742-4EB6-84D1-8F1F598979C7}" vid="{DE8B5895-5369-4466-BA3B-4AA9BCED44B1}"/>
    </a:ext>
  </a:extLst>
</a:theme>
</file>

<file path=docProps/app.xml><?xml version="1.0" encoding="utf-8"?>
<Properties xmlns="http://schemas.openxmlformats.org/officeDocument/2006/extended-properties" xmlns:vt="http://schemas.openxmlformats.org/officeDocument/2006/docPropsVTypes">
  <Template>badge</Template>
  <TotalTime>259</TotalTime>
  <Words>2343</Words>
  <Application>Microsoft Office PowerPoint</Application>
  <PresentationFormat>Widescreen</PresentationFormat>
  <Paragraphs>239</Paragraphs>
  <Slides>40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Gill Sans MT</vt:lpstr>
      <vt:lpstr>Impact</vt:lpstr>
      <vt:lpstr>Wingdings</vt:lpstr>
      <vt:lpstr>badge</vt:lpstr>
      <vt:lpstr>ImgFolio.Document</vt:lpstr>
      <vt:lpstr>Birth, Changes and Development</vt:lpstr>
      <vt:lpstr>Birth – Stages of Labour</vt:lpstr>
      <vt:lpstr>Gestation</vt:lpstr>
      <vt:lpstr>Parturition- Giving birth</vt:lpstr>
      <vt:lpstr>Labour</vt:lpstr>
      <vt:lpstr>Before Labour</vt:lpstr>
      <vt:lpstr>Labour Stage 1</vt:lpstr>
      <vt:lpstr>Labour Stage 1</vt:lpstr>
      <vt:lpstr>Labour Stage 2 - expulsion</vt:lpstr>
      <vt:lpstr>Labour Stage 2 - expulsion</vt:lpstr>
      <vt:lpstr>Labour Stage 2 - expulsion</vt:lpstr>
      <vt:lpstr>Labour Stage 3 - expulsion</vt:lpstr>
      <vt:lpstr>Labour Stage 3 - expulsion</vt:lpstr>
      <vt:lpstr>PowerPoint Presentation</vt:lpstr>
      <vt:lpstr>Changes after birth</vt:lpstr>
      <vt:lpstr>Terminology</vt:lpstr>
      <vt:lpstr>PowerPoint Presentation</vt:lpstr>
      <vt:lpstr>Before Birth</vt:lpstr>
      <vt:lpstr>PowerPoint Presentation</vt:lpstr>
      <vt:lpstr>Foetal Circulation</vt:lpstr>
      <vt:lpstr>CV system BEFORE birth</vt:lpstr>
      <vt:lpstr>Foetal circulation through the heart</vt:lpstr>
      <vt:lpstr>PowerPoint Presentation</vt:lpstr>
      <vt:lpstr>PowerPoint Presentation</vt:lpstr>
      <vt:lpstr>After Birth</vt:lpstr>
      <vt:lpstr>CV changes AFTER birth</vt:lpstr>
      <vt:lpstr>PowerPoint Presentation</vt:lpstr>
      <vt:lpstr>Other Changes</vt:lpstr>
      <vt:lpstr>Post natal Principles</vt:lpstr>
      <vt:lpstr>Bonding</vt:lpstr>
      <vt:lpstr>Changes to mother after birth &amp; breast feeding</vt:lpstr>
      <vt:lpstr>Changes to mother after childbirth</vt:lpstr>
      <vt:lpstr>Changes to mother after childbirth</vt:lpstr>
      <vt:lpstr>Structure of breast</vt:lpstr>
      <vt:lpstr>Structure of breast</vt:lpstr>
      <vt:lpstr>Lactation</vt:lpstr>
      <vt:lpstr>Lactation</vt:lpstr>
      <vt:lpstr>Milk let-down reflex</vt:lpstr>
      <vt:lpstr>Lactation</vt:lpstr>
      <vt:lpstr>Breast feeding vs Bottle feeding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Changes and Development</dc:title>
  <dc:creator>Matthew Collier</dc:creator>
  <cp:lastModifiedBy>JOHANSEN Rebecca [Rossmoyne Senior High School]</cp:lastModifiedBy>
  <cp:revision>35</cp:revision>
  <dcterms:created xsi:type="dcterms:W3CDTF">2018-09-03T12:56:00Z</dcterms:created>
  <dcterms:modified xsi:type="dcterms:W3CDTF">2021-07-02T02:44:59Z</dcterms:modified>
</cp:coreProperties>
</file>