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5" r:id="rId4"/>
    <p:sldId id="268" r:id="rId5"/>
    <p:sldId id="269" r:id="rId6"/>
    <p:sldId id="270" r:id="rId7"/>
    <p:sldId id="258" r:id="rId8"/>
    <p:sldId id="267" r:id="rId9"/>
    <p:sldId id="266" r:id="rId10"/>
    <p:sldId id="259" r:id="rId11"/>
    <p:sldId id="263" r:id="rId12"/>
    <p:sldId id="260" r:id="rId13"/>
    <p:sldId id="261" r:id="rId14"/>
    <p:sldId id="262" r:id="rId15"/>
    <p:sldId id="271" r:id="rId16"/>
    <p:sldId id="264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667763" y="630937"/>
            <a:ext cx="3926681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5348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6966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9741" y="382386"/>
            <a:ext cx="1119099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382386"/>
            <a:ext cx="6294439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213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559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234124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60045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7" y="2286000"/>
            <a:ext cx="360045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609512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546" y="381001"/>
            <a:ext cx="7629525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9" y="2199634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975" y="2909102"/>
            <a:ext cx="360045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0045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05066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1740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7120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004380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5676" y="6375679"/>
            <a:ext cx="925830" cy="345796"/>
          </a:xfrm>
        </p:spPr>
        <p:txBody>
          <a:bodyPr/>
          <a:lstStyle/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61931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3009D4C-4437-4623-8734-5736E5BA3430}" type="datetimeFigureOut">
              <a:rPr lang="en-AU" smtClean="0"/>
              <a:t>2/07/2021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1793FDB-32B7-4BDE-AD5F-7F6DD266C86D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664369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5645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825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Treatment of Infertility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r. Johansen 2021</a:t>
            </a:r>
            <a:endParaRPr lang="en-A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Assisted Reproductive Technologies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920236"/>
            <a:ext cx="7633742" cy="4461092"/>
          </a:xfrm>
        </p:spPr>
        <p:txBody>
          <a:bodyPr>
            <a:normAutofit fontScale="92500" lnSpcReduction="10000"/>
          </a:bodyPr>
          <a:lstStyle/>
          <a:p>
            <a:r>
              <a:rPr lang="en-AU" sz="2000" b="1" dirty="0" smtClean="0">
                <a:solidFill>
                  <a:schemeClr val="bg2">
                    <a:lumMod val="50000"/>
                  </a:schemeClr>
                </a:solidFill>
              </a:rPr>
              <a:t>ART (Assisted reproductive technology), </a:t>
            </a:r>
            <a:r>
              <a:rPr lang="en-AU" sz="2000" dirty="0" smtClean="0"/>
              <a:t>refers not only to IVF but also to variations of this</a:t>
            </a:r>
          </a:p>
          <a:p>
            <a:endParaRPr lang="en-AU" sz="2000" dirty="0" smtClean="0"/>
          </a:p>
          <a:p>
            <a:endParaRPr lang="en-AU" sz="2000" dirty="0" smtClean="0"/>
          </a:p>
          <a:p>
            <a:endParaRPr lang="en-AU" sz="2000" dirty="0"/>
          </a:p>
          <a:p>
            <a:endParaRPr lang="en-AU" sz="2000" dirty="0" smtClean="0"/>
          </a:p>
          <a:p>
            <a:endParaRPr lang="en-AU" sz="2000" dirty="0"/>
          </a:p>
          <a:p>
            <a:endParaRPr lang="en-AU" sz="2000" dirty="0" smtClean="0"/>
          </a:p>
          <a:p>
            <a:r>
              <a:rPr lang="en-AU" sz="2000" b="1" dirty="0" smtClean="0">
                <a:solidFill>
                  <a:schemeClr val="bg2">
                    <a:lumMod val="50000"/>
                  </a:schemeClr>
                </a:solidFill>
              </a:rPr>
              <a:t>In-Vitro Fertilisation (IVF)</a:t>
            </a:r>
          </a:p>
          <a:p>
            <a:r>
              <a:rPr lang="en-AU" sz="2000" dirty="0" smtClean="0"/>
              <a:t>Sperm used to fertilise woman’s egg in glass dish</a:t>
            </a:r>
          </a:p>
          <a:p>
            <a:r>
              <a:rPr lang="en-AU" sz="2000" dirty="0" smtClean="0"/>
              <a:t>35 years ago- first implantation into woman’s uterus and 9 months later: 25 July 1978, first “test tube baby’’</a:t>
            </a:r>
          </a:p>
        </p:txBody>
      </p:sp>
      <p:pic>
        <p:nvPicPr>
          <p:cNvPr id="3074" name="Picture 2" descr="Image result for IV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852936"/>
            <a:ext cx="281631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Assisted Reproductive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368" y="1947051"/>
            <a:ext cx="8229600" cy="2213600"/>
          </a:xfrm>
        </p:spPr>
        <p:txBody>
          <a:bodyPr>
            <a:normAutofit/>
          </a:bodyPr>
          <a:lstStyle/>
          <a:p>
            <a:r>
              <a:rPr lang="en-AU" sz="2000" dirty="0" smtClean="0"/>
              <a:t>Donor Egg or embryo</a:t>
            </a:r>
          </a:p>
          <a:p>
            <a:r>
              <a:rPr lang="en-AU" sz="2000" dirty="0" smtClean="0"/>
              <a:t>Used when woman can not use own egg</a:t>
            </a:r>
          </a:p>
          <a:p>
            <a:r>
              <a:rPr lang="en-AU" sz="2000" dirty="0" smtClean="0"/>
              <a:t>Donated egg mixed with her partner’s sperm</a:t>
            </a:r>
          </a:p>
          <a:p>
            <a:r>
              <a:rPr lang="en-AU" sz="2000" dirty="0" smtClean="0"/>
              <a:t>Resulting embryo transplanted in uterus</a:t>
            </a:r>
          </a:p>
          <a:p>
            <a:pPr marL="0" indent="0">
              <a:buNone/>
            </a:pPr>
            <a:endParaRPr lang="en-AU" sz="2000" dirty="0" smtClean="0"/>
          </a:p>
        </p:txBody>
      </p:sp>
      <p:pic>
        <p:nvPicPr>
          <p:cNvPr id="6146" name="Picture 2" descr="Image result for embry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879284"/>
            <a:ext cx="4177461" cy="2718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943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Assisted Reproductive Technologies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874517"/>
            <a:ext cx="8229600" cy="3293720"/>
          </a:xfrm>
        </p:spPr>
        <p:txBody>
          <a:bodyPr>
            <a:normAutofit/>
          </a:bodyPr>
          <a:lstStyle/>
          <a:p>
            <a:r>
              <a:rPr lang="en-AU" sz="2000" b="1" dirty="0" smtClean="0">
                <a:solidFill>
                  <a:schemeClr val="bg2">
                    <a:lumMod val="50000"/>
                  </a:schemeClr>
                </a:solidFill>
              </a:rPr>
              <a:t>Gamete </a:t>
            </a:r>
            <a:r>
              <a:rPr lang="en-AU" sz="2000" b="1" dirty="0" err="1" smtClean="0">
                <a:solidFill>
                  <a:schemeClr val="bg2">
                    <a:lumMod val="50000"/>
                  </a:schemeClr>
                </a:solidFill>
              </a:rPr>
              <a:t>Intrafallopian</a:t>
            </a:r>
            <a:r>
              <a:rPr lang="en-AU" sz="2000" b="1" dirty="0" smtClean="0">
                <a:solidFill>
                  <a:schemeClr val="bg2">
                    <a:lumMod val="50000"/>
                  </a:schemeClr>
                </a:solidFill>
              </a:rPr>
              <a:t> Transfer (GIFT)</a:t>
            </a:r>
          </a:p>
          <a:p>
            <a:r>
              <a:rPr lang="en-AU" sz="2000" dirty="0" smtClean="0"/>
              <a:t>Eggs &amp; sperm are mixed together immediately after eggs are collected</a:t>
            </a:r>
          </a:p>
          <a:p>
            <a:r>
              <a:rPr lang="en-AU" sz="2000" dirty="0" smtClean="0"/>
              <a:t>Mixture injected into women’s uterine tubes</a:t>
            </a:r>
          </a:p>
          <a:p>
            <a:r>
              <a:rPr lang="en-AU" sz="2000" dirty="0" smtClean="0"/>
              <a:t>Allows egg &amp; sperm to mix naturally</a:t>
            </a:r>
          </a:p>
          <a:p>
            <a:r>
              <a:rPr lang="en-AU" sz="2000" dirty="0" smtClean="0"/>
              <a:t>Fertilise eggs can then move down uterine tube in usual way</a:t>
            </a:r>
          </a:p>
          <a:p>
            <a:endParaRPr lang="en-AU" sz="2000" dirty="0" smtClean="0"/>
          </a:p>
          <a:p>
            <a:endParaRPr lang="en-AU" sz="2000" dirty="0"/>
          </a:p>
        </p:txBody>
      </p:sp>
      <p:pic>
        <p:nvPicPr>
          <p:cNvPr id="4098" name="Picture 2" descr="Image result for gamete intrafallopian transfer (gift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968342"/>
            <a:ext cx="3605386" cy="2696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Assisted Reproductive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132856"/>
            <a:ext cx="7633742" cy="3593591"/>
          </a:xfrm>
        </p:spPr>
        <p:txBody>
          <a:bodyPr>
            <a:normAutofit/>
          </a:bodyPr>
          <a:lstStyle/>
          <a:p>
            <a:r>
              <a:rPr lang="en-AU" sz="2000" dirty="0"/>
              <a:t>Most techniques require the female to take fertility drug to increase number of eggs produced by ovary</a:t>
            </a:r>
          </a:p>
          <a:p>
            <a:r>
              <a:rPr lang="en-AU" sz="2000" dirty="0"/>
              <a:t>Due to chance of failure, a large number of eggs is required</a:t>
            </a:r>
          </a:p>
          <a:p>
            <a:r>
              <a:rPr lang="en-AU" sz="2000" dirty="0" smtClean="0"/>
              <a:t>Meaning more embryos are available than are required; excess embryos frozen</a:t>
            </a:r>
          </a:p>
          <a:p>
            <a:r>
              <a:rPr lang="en-AU" sz="2000" dirty="0" smtClean="0"/>
              <a:t>Currently in Australia, frozen embryos stored for </a:t>
            </a:r>
            <a:r>
              <a:rPr lang="en-AU" sz="2000" dirty="0" err="1" smtClean="0"/>
              <a:t>upto</a:t>
            </a:r>
            <a:r>
              <a:rPr lang="en-AU" sz="2000" dirty="0" smtClean="0"/>
              <a:t> 5 years</a:t>
            </a:r>
          </a:p>
          <a:p>
            <a:r>
              <a:rPr lang="en-AU" sz="2000" dirty="0" smtClean="0"/>
              <a:t>2011: media reported 120 000 frozen embryos stored</a:t>
            </a:r>
          </a:p>
          <a:p>
            <a:r>
              <a:rPr lang="en-AU" sz="2000" dirty="0" smtClean="0"/>
              <a:t>Can donate (other couple or research) or dispose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2099432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Assisted Reproductive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868324"/>
            <a:ext cx="7953722" cy="3593591"/>
          </a:xfrm>
        </p:spPr>
        <p:txBody>
          <a:bodyPr>
            <a:normAutofit/>
          </a:bodyPr>
          <a:lstStyle/>
          <a:p>
            <a:r>
              <a:rPr lang="en-AU" sz="2000" b="1" dirty="0" err="1" smtClean="0">
                <a:solidFill>
                  <a:schemeClr val="bg2">
                    <a:lumMod val="50000"/>
                  </a:schemeClr>
                </a:solidFill>
              </a:rPr>
              <a:t>Intracytoplasmic</a:t>
            </a:r>
            <a:r>
              <a:rPr lang="en-AU" sz="2000" b="1" dirty="0" smtClean="0">
                <a:solidFill>
                  <a:schemeClr val="bg2">
                    <a:lumMod val="50000"/>
                  </a:schemeClr>
                </a:solidFill>
              </a:rPr>
              <a:t> sperm injection (ICSI)</a:t>
            </a:r>
          </a:p>
          <a:p>
            <a:r>
              <a:rPr lang="en-AU" sz="2000" dirty="0" smtClean="0"/>
              <a:t>Single sperm injected into single egg</a:t>
            </a:r>
          </a:p>
          <a:p>
            <a:r>
              <a:rPr lang="en-AU" sz="2000" dirty="0" smtClean="0"/>
              <a:t>Embryo transplanted into woman’s uterus</a:t>
            </a:r>
          </a:p>
          <a:p>
            <a:r>
              <a:rPr lang="en-AU" sz="2000" dirty="0" smtClean="0"/>
              <a:t>Fertilisation rates of 20-30% have been achieved</a:t>
            </a:r>
          </a:p>
          <a:p>
            <a:r>
              <a:rPr lang="en-AU" sz="2000" dirty="0" smtClean="0"/>
              <a:t>Concern this technique increases incidents of birth defects</a:t>
            </a:r>
          </a:p>
          <a:p>
            <a:pPr marL="0" indent="0">
              <a:buNone/>
            </a:pPr>
            <a:endParaRPr lang="en-AU" sz="2000" dirty="0"/>
          </a:p>
        </p:txBody>
      </p:sp>
      <p:pic>
        <p:nvPicPr>
          <p:cNvPr id="5122" name="Picture 2" descr="Image result for sperm injected into 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077072"/>
            <a:ext cx="3064396" cy="255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071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Surgical sperm retrieval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468" y="1268760"/>
            <a:ext cx="7633742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Some men are unable to ejaculate, or very low numbers of sperm are released</a:t>
            </a:r>
          </a:p>
          <a:p>
            <a:r>
              <a:rPr lang="en-AU" sz="2000" dirty="0" smtClean="0"/>
              <a:t>Sperm can be retrieved after a vasectomy </a:t>
            </a:r>
          </a:p>
          <a:p>
            <a:r>
              <a:rPr lang="en-AU" sz="2000" dirty="0" smtClean="0"/>
              <a:t>Sperm may be collected via surgery to be used for IVF or ICSI</a:t>
            </a:r>
          </a:p>
          <a:p>
            <a:r>
              <a:rPr lang="en-AU" sz="2000" dirty="0" smtClean="0"/>
              <a:t>A needle is used to collect sperm fro the epididymis or testes </a:t>
            </a:r>
            <a:endParaRPr lang="en-AU" sz="2000" dirty="0"/>
          </a:p>
        </p:txBody>
      </p:sp>
      <p:pic>
        <p:nvPicPr>
          <p:cNvPr id="3074" name="Picture 2" descr="Sperm Retrieval Procedures | Treatment &amp;amp; Information-Dr.Muthanna Alraw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429000"/>
            <a:ext cx="5904656" cy="3090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7847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Surrogacy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484784"/>
            <a:ext cx="7633742" cy="2736304"/>
          </a:xfrm>
        </p:spPr>
        <p:txBody>
          <a:bodyPr>
            <a:normAutofit/>
          </a:bodyPr>
          <a:lstStyle/>
          <a:p>
            <a:r>
              <a:rPr lang="en-AU" sz="2000" dirty="0" smtClean="0"/>
              <a:t>Woman </a:t>
            </a:r>
            <a:r>
              <a:rPr lang="en-AU" sz="2000" dirty="0" smtClean="0"/>
              <a:t>may agree to bear a child for another couple</a:t>
            </a:r>
          </a:p>
          <a:p>
            <a:r>
              <a:rPr lang="en-AU" sz="2000" dirty="0" smtClean="0"/>
              <a:t>Man provides sperm either naturally or through artificial insemination </a:t>
            </a:r>
          </a:p>
          <a:p>
            <a:r>
              <a:rPr lang="en-AU" sz="2000" dirty="0" smtClean="0"/>
              <a:t>Surrogate mother agrees to give child to couple (can be paid)</a:t>
            </a:r>
          </a:p>
          <a:p>
            <a:r>
              <a:rPr lang="en-AU" sz="2000" dirty="0" smtClean="0"/>
              <a:t>People travel to other countries for surrogacy due to strict Australian laws &amp; cost</a:t>
            </a:r>
            <a:endParaRPr lang="en-AU" sz="2000" dirty="0"/>
          </a:p>
        </p:txBody>
      </p:sp>
      <p:sp>
        <p:nvSpPr>
          <p:cNvPr id="4" name="AutoShape 2" descr="Image result for pregna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7172" name="Picture 4" descr="Image result for pregna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449504"/>
            <a:ext cx="3908296" cy="3019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46430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Ethical considerations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3973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Frozen embryos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43" y="1340768"/>
            <a:ext cx="7633742" cy="4968552"/>
          </a:xfrm>
        </p:spPr>
        <p:txBody>
          <a:bodyPr>
            <a:normAutofit fontScale="92500" lnSpcReduction="10000"/>
          </a:bodyPr>
          <a:lstStyle/>
          <a:p>
            <a:r>
              <a:rPr lang="en-AU" sz="2000" dirty="0" smtClean="0"/>
              <a:t>Embryos produced, but not used during IVF are typically frozen</a:t>
            </a:r>
          </a:p>
          <a:p>
            <a:r>
              <a:rPr lang="en-AU" sz="2000" dirty="0" smtClean="0"/>
              <a:t>The embryos stop developing and remain in the same stage until thawed</a:t>
            </a:r>
          </a:p>
          <a:p>
            <a:r>
              <a:rPr lang="en-AU" sz="2000" dirty="0" smtClean="0"/>
              <a:t>Embryos can be kept indefinitely, though there are regulations guiding this. Five years is the typical limit.</a:t>
            </a:r>
          </a:p>
          <a:p>
            <a:r>
              <a:rPr lang="en-AU" sz="2000" dirty="0" smtClean="0"/>
              <a:t>When the embryos are no longer needed, a decision must be made about what to do with them:</a:t>
            </a:r>
          </a:p>
          <a:p>
            <a:pPr lvl="1"/>
            <a:r>
              <a:rPr lang="en-AU" sz="1850" dirty="0" smtClean="0"/>
              <a:t>Dispose of embryos </a:t>
            </a:r>
          </a:p>
          <a:p>
            <a:pPr lvl="1"/>
            <a:r>
              <a:rPr lang="en-AU" sz="1850" dirty="0" smtClean="0"/>
              <a:t>Donate them to other couples</a:t>
            </a:r>
          </a:p>
          <a:p>
            <a:pPr lvl="1"/>
            <a:r>
              <a:rPr lang="en-AU" sz="1850" dirty="0" smtClean="0"/>
              <a:t>Donate them to research</a:t>
            </a:r>
          </a:p>
          <a:p>
            <a:pPr lvl="1"/>
            <a:r>
              <a:rPr lang="en-AU" sz="1850" dirty="0" smtClean="0"/>
              <a:t>Stem cells?</a:t>
            </a:r>
          </a:p>
          <a:p>
            <a:r>
              <a:rPr lang="en-AU" sz="2000" dirty="0" smtClean="0"/>
              <a:t>This creates ethical and moral considerations</a:t>
            </a:r>
          </a:p>
          <a:p>
            <a:r>
              <a:rPr lang="en-AU" sz="2000" dirty="0" smtClean="0"/>
              <a:t>There are many guidelines which also take into consideration various choices for those involved to accommodate different religious and personal beliefs. </a:t>
            </a:r>
          </a:p>
          <a:p>
            <a:pPr lvl="1"/>
            <a:endParaRPr lang="en-AU" sz="1850" dirty="0" smtClean="0"/>
          </a:p>
          <a:p>
            <a:endParaRPr lang="en-AU" sz="2000" dirty="0" smtClean="0"/>
          </a:p>
        </p:txBody>
      </p:sp>
    </p:spTree>
    <p:extLst>
      <p:ext uri="{BB962C8B-B14F-4D97-AF65-F5344CB8AC3E}">
        <p14:creationId xmlns:p14="http://schemas.microsoft.com/office/powerpoint/2010/main" val="470927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Religious beliefs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628800"/>
            <a:ext cx="7633742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Some religious considerations include:</a:t>
            </a:r>
          </a:p>
          <a:p>
            <a:pPr lvl="1"/>
            <a:r>
              <a:rPr lang="en-AU" sz="2000" dirty="0" smtClean="0"/>
              <a:t>The involvement in a third party in the process of fertilisation</a:t>
            </a:r>
          </a:p>
          <a:p>
            <a:pPr lvl="1"/>
            <a:r>
              <a:rPr lang="en-AU" sz="2000" dirty="0" smtClean="0"/>
              <a:t>Fate of the embryos</a:t>
            </a:r>
          </a:p>
          <a:p>
            <a:pPr lvl="1"/>
            <a:r>
              <a:rPr lang="en-AU" sz="2000" dirty="0" smtClean="0"/>
              <a:t>Separation of procreation and sexual function</a:t>
            </a:r>
          </a:p>
          <a:p>
            <a:pPr lvl="1"/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1429534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129" y="260648"/>
            <a:ext cx="7633742" cy="1492132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Couples are unable to get pregnant due to many reasons including: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5325" y="1340768"/>
            <a:ext cx="8229600" cy="3077696"/>
          </a:xfrm>
        </p:spPr>
        <p:txBody>
          <a:bodyPr>
            <a:normAutofit lnSpcReduction="10000"/>
          </a:bodyPr>
          <a:lstStyle/>
          <a:p>
            <a:endParaRPr lang="en-AU" sz="2000" dirty="0" smtClean="0"/>
          </a:p>
          <a:p>
            <a:r>
              <a:rPr lang="en-AU" sz="2000" dirty="0" smtClean="0"/>
              <a:t>Physical defects preventing sperm &amp; egg from uniting</a:t>
            </a:r>
          </a:p>
          <a:p>
            <a:r>
              <a:rPr lang="en-AU" sz="2000" dirty="0" smtClean="0"/>
              <a:t>Few too sperm to fertilise the egg</a:t>
            </a:r>
          </a:p>
          <a:p>
            <a:r>
              <a:rPr lang="en-AU" sz="2000" dirty="0" smtClean="0"/>
              <a:t>Blocked uterine tubes or sperm ducts</a:t>
            </a:r>
          </a:p>
          <a:p>
            <a:r>
              <a:rPr lang="en-AU" sz="2000" dirty="0" smtClean="0"/>
              <a:t>Cervical mucus hostile to sperm</a:t>
            </a:r>
          </a:p>
          <a:p>
            <a:r>
              <a:rPr lang="en-AU" sz="2000" dirty="0" smtClean="0"/>
              <a:t>Problems with </a:t>
            </a:r>
            <a:r>
              <a:rPr lang="en-AU" sz="2000" dirty="0" smtClean="0"/>
              <a:t>ovulation</a:t>
            </a:r>
          </a:p>
          <a:p>
            <a:endParaRPr lang="en-AU" sz="2000" dirty="0" smtClean="0"/>
          </a:p>
          <a:p>
            <a:r>
              <a:rPr lang="en-AU" sz="2000" b="1" dirty="0" smtClean="0"/>
              <a:t>See page 365 – 367 for more information</a:t>
            </a:r>
            <a:endParaRPr lang="en-AU" sz="2000" b="1" dirty="0" smtClean="0"/>
          </a:p>
          <a:p>
            <a:endParaRPr lang="en-AU" sz="2000" dirty="0"/>
          </a:p>
        </p:txBody>
      </p:sp>
      <p:pic>
        <p:nvPicPr>
          <p:cNvPr id="1026" name="Picture 2" descr="Image result for sperm and eg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581128"/>
            <a:ext cx="2978696" cy="198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Cost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196752"/>
            <a:ext cx="7633742" cy="3593591"/>
          </a:xfrm>
        </p:spPr>
        <p:txBody>
          <a:bodyPr>
            <a:noAutofit/>
          </a:bodyPr>
          <a:lstStyle/>
          <a:p>
            <a:r>
              <a:rPr lang="en-AU" sz="2000" dirty="0" smtClean="0"/>
              <a:t>Assisted reproductive technologies are expensive </a:t>
            </a:r>
          </a:p>
          <a:p>
            <a:r>
              <a:rPr lang="en-AU" sz="2000" dirty="0" smtClean="0"/>
              <a:t>Not accessible to all people due to financial status</a:t>
            </a:r>
          </a:p>
          <a:p>
            <a:r>
              <a:rPr lang="en-AU" sz="2000" dirty="0" smtClean="0"/>
              <a:t>Some costs include:</a:t>
            </a:r>
          </a:p>
          <a:p>
            <a:pPr lvl="1"/>
            <a:r>
              <a:rPr lang="en-AU" sz="2000" dirty="0" smtClean="0"/>
              <a:t>Specialist doctor consultations</a:t>
            </a:r>
          </a:p>
          <a:p>
            <a:pPr lvl="1"/>
            <a:r>
              <a:rPr lang="en-AU" sz="2000" dirty="0" smtClean="0"/>
              <a:t>Initial tests and screening</a:t>
            </a:r>
          </a:p>
          <a:p>
            <a:pPr lvl="1"/>
            <a:r>
              <a:rPr lang="en-AU" sz="2000" dirty="0" smtClean="0"/>
              <a:t>Medications</a:t>
            </a:r>
          </a:p>
          <a:p>
            <a:pPr lvl="1"/>
            <a:r>
              <a:rPr lang="en-AU" sz="2000" dirty="0" smtClean="0"/>
              <a:t>Fertility treatments (IVF, ICSI)</a:t>
            </a:r>
          </a:p>
          <a:p>
            <a:pPr lvl="1"/>
            <a:r>
              <a:rPr lang="en-AU" sz="2000" dirty="0" smtClean="0"/>
              <a:t>Surgery and hospital costs</a:t>
            </a:r>
          </a:p>
          <a:p>
            <a:pPr lvl="1"/>
            <a:r>
              <a:rPr lang="en-AU" sz="2000" dirty="0" smtClean="0"/>
              <a:t>Access to donor programs</a:t>
            </a:r>
          </a:p>
          <a:p>
            <a:pPr lvl="1"/>
            <a:r>
              <a:rPr lang="en-AU" sz="2000" dirty="0" smtClean="0"/>
              <a:t>Frozen sperm, egg or embryo storage</a:t>
            </a:r>
          </a:p>
          <a:p>
            <a:pPr lvl="1"/>
            <a:endParaRPr lang="en-AU" sz="2000" dirty="0"/>
          </a:p>
          <a:p>
            <a:r>
              <a:rPr lang="en-AU" sz="2000" dirty="0" smtClean="0"/>
              <a:t>Some Medicare rebates are available but out-of-pocket costs are still high</a:t>
            </a:r>
            <a:endParaRPr lang="en-AU" sz="2000" dirty="0"/>
          </a:p>
        </p:txBody>
      </p:sp>
      <p:pic>
        <p:nvPicPr>
          <p:cNvPr id="4098" name="Picture 2" descr="Hey, you, get me off of your cloud (it&amp;#39;s way too expensive) | Cloud Pr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672840"/>
            <a:ext cx="3145259" cy="1775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1840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Treatments that allow unassisted fertilisation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693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surgery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412776"/>
            <a:ext cx="7633742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Microsurgery can repair blocked uterine tubes and sperm ducts. </a:t>
            </a:r>
          </a:p>
          <a:p>
            <a:r>
              <a:rPr lang="en-AU" sz="2000" dirty="0" smtClean="0"/>
              <a:t>Fibroids and endometriosis can be removed </a:t>
            </a:r>
            <a:endParaRPr lang="en-AU" sz="2000" dirty="0"/>
          </a:p>
        </p:txBody>
      </p:sp>
      <p:pic>
        <p:nvPicPr>
          <p:cNvPr id="1026" name="Picture 2" descr="Surgeon gloving up - ABC News (Australian Broadcasting Corporation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708920"/>
            <a:ext cx="5577458" cy="3720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081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Ovulation tracking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275" y="1340768"/>
            <a:ext cx="7633742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Identifying when a female is most fertile through blood analysis</a:t>
            </a:r>
          </a:p>
          <a:p>
            <a:r>
              <a:rPr lang="en-AU" sz="2000" dirty="0" smtClean="0"/>
              <a:t>There is a surge of luteinising hormone prior to ovulation</a:t>
            </a:r>
          </a:p>
          <a:p>
            <a:r>
              <a:rPr lang="en-AU" sz="2000" dirty="0" smtClean="0"/>
              <a:t>Sperm can survive in uterine tubes for two to three days (egg only survived 24 hours)</a:t>
            </a:r>
          </a:p>
          <a:p>
            <a:r>
              <a:rPr lang="en-AU" sz="2000" dirty="0" smtClean="0"/>
              <a:t>Therefore insemination prior to ovulation provides the highest chance of conceiving</a:t>
            </a:r>
          </a:p>
          <a:p>
            <a:r>
              <a:rPr lang="en-AU" sz="2000" dirty="0" smtClean="0"/>
              <a:t>Tracking may occur over a number of cycles</a:t>
            </a:r>
          </a:p>
        </p:txBody>
      </p:sp>
      <p:pic>
        <p:nvPicPr>
          <p:cNvPr id="2050" name="Picture 2" descr="Ovulation Calculator and Calendar: Identify Your Most Fertile Days to  Conceiv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984948"/>
            <a:ext cx="2416324" cy="2416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619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Ovulation induction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340768"/>
            <a:ext cx="7633742" cy="4680520"/>
          </a:xfrm>
        </p:spPr>
        <p:txBody>
          <a:bodyPr>
            <a:normAutofit lnSpcReduction="10000"/>
          </a:bodyPr>
          <a:lstStyle/>
          <a:p>
            <a:r>
              <a:rPr lang="en-AU" sz="2000" dirty="0" smtClean="0"/>
              <a:t>Medication may be taken to increase previously low levels of ovulation inducing hormones</a:t>
            </a:r>
          </a:p>
          <a:p>
            <a:r>
              <a:rPr lang="en-AU" sz="2000" dirty="0" smtClean="0"/>
              <a:t>There are two types of drugs which use FSH to induce the development of follicles</a:t>
            </a:r>
          </a:p>
          <a:p>
            <a:pPr lvl="1"/>
            <a:r>
              <a:rPr lang="en-AU" sz="1850" dirty="0" smtClean="0"/>
              <a:t>Clomiphene stimulates the body to make more FSH</a:t>
            </a:r>
          </a:p>
          <a:p>
            <a:pPr lvl="1"/>
            <a:r>
              <a:rPr lang="en-AU" sz="1850" dirty="0" smtClean="0"/>
              <a:t>Hormone injections of FSH increase blood levels of the hormone</a:t>
            </a:r>
          </a:p>
          <a:p>
            <a:pPr lvl="1"/>
            <a:endParaRPr lang="en-AU" sz="1850" dirty="0"/>
          </a:p>
          <a:p>
            <a:r>
              <a:rPr lang="en-AU" sz="2000" dirty="0" smtClean="0"/>
              <a:t>Human chorionic gonadotrophin (HCG) hormone may be used to trigger ovulation once the follicle has matured. </a:t>
            </a:r>
          </a:p>
          <a:p>
            <a:endParaRPr lang="en-AU" sz="2000" dirty="0" smtClean="0"/>
          </a:p>
          <a:p>
            <a:r>
              <a:rPr lang="en-AU" sz="2000" dirty="0" smtClean="0"/>
              <a:t>Females affected by hyperprolactinemia will need to lower prolactin levels so that ovulation can occur. Oral medication can be taken to restore normal levels of prolactin 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851161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8229600" cy="1356760"/>
          </a:xfrm>
        </p:spPr>
        <p:txBody>
          <a:bodyPr>
            <a:normAutofit/>
          </a:bodyPr>
          <a:lstStyle/>
          <a:p>
            <a:r>
              <a:rPr lang="en-AU" dirty="0" smtClean="0"/>
              <a:t>Artificial </a:t>
            </a:r>
            <a:r>
              <a:rPr lang="en-AU" dirty="0" smtClean="0"/>
              <a:t>Insemination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503" y="1412776"/>
            <a:ext cx="7863710" cy="3960440"/>
          </a:xfrm>
        </p:spPr>
        <p:txBody>
          <a:bodyPr>
            <a:normAutofit/>
          </a:bodyPr>
          <a:lstStyle/>
          <a:p>
            <a:r>
              <a:rPr lang="en-AU" sz="2000" dirty="0" smtClean="0"/>
              <a:t>Also called </a:t>
            </a:r>
            <a:r>
              <a:rPr lang="en-AU" sz="2000" b="1" dirty="0" smtClean="0"/>
              <a:t>intrauterine insemination (IUI)</a:t>
            </a:r>
          </a:p>
          <a:p>
            <a:r>
              <a:rPr lang="en-AU" sz="2000" dirty="0" smtClean="0"/>
              <a:t>Semen is released into the uterus by a catheter, being inserted through the cervix. </a:t>
            </a:r>
          </a:p>
          <a:p>
            <a:r>
              <a:rPr lang="en-AU" sz="2000" dirty="0" smtClean="0"/>
              <a:t>Occurs </a:t>
            </a:r>
            <a:r>
              <a:rPr lang="en-AU" sz="2000" dirty="0" smtClean="0"/>
              <a:t>4 days around time ovulation is expected</a:t>
            </a:r>
          </a:p>
          <a:p>
            <a:r>
              <a:rPr lang="en-AU" sz="2000" dirty="0" smtClean="0"/>
              <a:t>70%-80% using AID eventually have child by this method (common &amp; high pregnancy rate)</a:t>
            </a:r>
          </a:p>
          <a:p>
            <a:r>
              <a:rPr lang="en-AU" sz="2000" dirty="0" smtClean="0"/>
              <a:t>Risk: possible transmission of disease from donor to recipient</a:t>
            </a:r>
          </a:p>
          <a:p>
            <a:r>
              <a:rPr lang="en-AU" sz="2000" dirty="0" smtClean="0"/>
              <a:t>Donors screened for STIs, genetic diseases, mental problems &amp; general health</a:t>
            </a:r>
          </a:p>
          <a:p>
            <a:r>
              <a:rPr lang="en-AU" sz="2000" dirty="0" smtClean="0"/>
              <a:t>Donor can be anonymous</a:t>
            </a:r>
          </a:p>
          <a:p>
            <a:endParaRPr lang="en-AU" sz="2000" dirty="0"/>
          </a:p>
        </p:txBody>
      </p:sp>
      <p:pic>
        <p:nvPicPr>
          <p:cNvPr id="2050" name="Picture 2" descr="Image result for sper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4581128"/>
            <a:ext cx="3379875" cy="2163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Circumstances requiring Artificial Insemination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1565" y="1772816"/>
            <a:ext cx="7633742" cy="3593591"/>
          </a:xfrm>
        </p:spPr>
        <p:txBody>
          <a:bodyPr>
            <a:normAutofit/>
          </a:bodyPr>
          <a:lstStyle/>
          <a:p>
            <a:r>
              <a:rPr lang="en-AU" sz="2000" dirty="0" smtClean="0"/>
              <a:t>Males with low sperm count of decreased mortality</a:t>
            </a:r>
          </a:p>
          <a:p>
            <a:r>
              <a:rPr lang="en-AU" sz="2000" dirty="0" smtClean="0"/>
              <a:t>Ejaculation dysfunctions</a:t>
            </a:r>
          </a:p>
          <a:p>
            <a:r>
              <a:rPr lang="en-AU" sz="2000" dirty="0" smtClean="0"/>
              <a:t>Sperm stored and frozen due to males absence or needing to undergo treatment such as chemotherapy or radiotherapy</a:t>
            </a:r>
          </a:p>
          <a:p>
            <a:r>
              <a:rPr lang="en-AU" sz="2000" dirty="0" smtClean="0"/>
              <a:t>Female cervical scarring</a:t>
            </a:r>
          </a:p>
          <a:p>
            <a:r>
              <a:rPr lang="en-AU" sz="2000" dirty="0" smtClean="0"/>
              <a:t>Hostile cervical mucus</a:t>
            </a:r>
          </a:p>
          <a:p>
            <a:r>
              <a:rPr lang="en-AU" sz="2000" dirty="0" smtClean="0"/>
              <a:t>Same sex couples</a:t>
            </a:r>
          </a:p>
          <a:p>
            <a:r>
              <a:rPr lang="en-AU" sz="2000" dirty="0" smtClean="0"/>
              <a:t>Single females 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602767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Treatments that </a:t>
            </a:r>
            <a:r>
              <a:rPr lang="en-AU" dirty="0" smtClean="0"/>
              <a:t>require assisted </a:t>
            </a:r>
            <a:r>
              <a:rPr lang="en-AU" dirty="0"/>
              <a:t>fertilisation</a:t>
            </a:r>
          </a:p>
        </p:txBody>
      </p:sp>
    </p:spTree>
    <p:extLst>
      <p:ext uri="{BB962C8B-B14F-4D97-AF65-F5344CB8AC3E}">
        <p14:creationId xmlns:p14="http://schemas.microsoft.com/office/powerpoint/2010/main" val="86212811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Custom 8">
      <a:dk1>
        <a:sysClr val="windowText" lastClr="000000"/>
      </a:dk1>
      <a:lt1>
        <a:sysClr val="window" lastClr="FFFFFF"/>
      </a:lt1>
      <a:dk2>
        <a:srgbClr val="262626"/>
      </a:dk2>
      <a:lt2>
        <a:srgbClr val="C1C1D6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49C61BB1-D742-4EB6-84D1-8F1F598979C7}" vid="{DE8B5895-5369-4466-BA3B-4AA9BCED44B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164</TotalTime>
  <Words>892</Words>
  <Application>Microsoft Office PowerPoint</Application>
  <PresentationFormat>On-screen Show (4:3)</PresentationFormat>
  <Paragraphs>122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Gill Sans MT</vt:lpstr>
      <vt:lpstr>Impact</vt:lpstr>
      <vt:lpstr>badge</vt:lpstr>
      <vt:lpstr>Treatment of Infertility</vt:lpstr>
      <vt:lpstr>Couples are unable to get pregnant due to many reasons including:</vt:lpstr>
      <vt:lpstr>Treatments that allow unassisted fertilisation</vt:lpstr>
      <vt:lpstr>surgery</vt:lpstr>
      <vt:lpstr>Ovulation tracking</vt:lpstr>
      <vt:lpstr>Ovulation induction</vt:lpstr>
      <vt:lpstr>Artificial Insemination</vt:lpstr>
      <vt:lpstr>Circumstances requiring Artificial Insemination</vt:lpstr>
      <vt:lpstr>Treatments that require assisted fertilisation</vt:lpstr>
      <vt:lpstr>Assisted Reproductive Technologies</vt:lpstr>
      <vt:lpstr>Assisted Reproductive Technologies</vt:lpstr>
      <vt:lpstr>Assisted Reproductive Technologies</vt:lpstr>
      <vt:lpstr>Assisted Reproductive Technologies</vt:lpstr>
      <vt:lpstr>Assisted Reproductive Technologies</vt:lpstr>
      <vt:lpstr>Surgical sperm retrieval</vt:lpstr>
      <vt:lpstr>Surrogacy</vt:lpstr>
      <vt:lpstr>Ethical considerations</vt:lpstr>
      <vt:lpstr>Frozen embryos </vt:lpstr>
      <vt:lpstr>Religious beliefs </vt:lpstr>
      <vt:lpstr>Cost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Treatment of Infertility</dc:title>
  <dc:creator>Allison</dc:creator>
  <cp:lastModifiedBy>JOHANSEN Rebecca [Rossmoyne Senior High School]</cp:lastModifiedBy>
  <cp:revision>16</cp:revision>
  <dcterms:created xsi:type="dcterms:W3CDTF">2017-09-19T13:56:23Z</dcterms:created>
  <dcterms:modified xsi:type="dcterms:W3CDTF">2021-07-02T05:16:10Z</dcterms:modified>
</cp:coreProperties>
</file>