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364" r:id="rId3"/>
    <p:sldId id="331" r:id="rId4"/>
    <p:sldId id="257" r:id="rId5"/>
    <p:sldId id="349" r:id="rId6"/>
    <p:sldId id="351" r:id="rId7"/>
    <p:sldId id="350" r:id="rId8"/>
    <p:sldId id="347" r:id="rId9"/>
    <p:sldId id="339" r:id="rId10"/>
    <p:sldId id="352" r:id="rId11"/>
    <p:sldId id="340" r:id="rId12"/>
    <p:sldId id="343" r:id="rId13"/>
    <p:sldId id="353" r:id="rId14"/>
    <p:sldId id="354" r:id="rId15"/>
    <p:sldId id="344" r:id="rId16"/>
    <p:sldId id="370" r:id="rId17"/>
    <p:sldId id="355" r:id="rId18"/>
    <p:sldId id="356" r:id="rId19"/>
    <p:sldId id="378" r:id="rId20"/>
    <p:sldId id="365" r:id="rId21"/>
    <p:sldId id="363" r:id="rId22"/>
    <p:sldId id="357" r:id="rId23"/>
    <p:sldId id="367" r:id="rId24"/>
    <p:sldId id="368" r:id="rId25"/>
    <p:sldId id="359" r:id="rId26"/>
    <p:sldId id="372" r:id="rId27"/>
    <p:sldId id="373" r:id="rId28"/>
    <p:sldId id="374" r:id="rId29"/>
    <p:sldId id="358" r:id="rId30"/>
    <p:sldId id="366" r:id="rId31"/>
    <p:sldId id="369" r:id="rId32"/>
    <p:sldId id="360" r:id="rId33"/>
    <p:sldId id="362" r:id="rId34"/>
    <p:sldId id="375" r:id="rId35"/>
    <p:sldId id="376" r:id="rId36"/>
    <p:sldId id="377" r:id="rId37"/>
    <p:sldId id="371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Lucida Sans Unicod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092" autoAdjust="0"/>
  </p:normalViewPr>
  <p:slideViewPr>
    <p:cSldViewPr>
      <p:cViewPr varScale="1">
        <p:scale>
          <a:sx n="45" d="100"/>
          <a:sy n="45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fld id="{C25AC686-160F-4276-9A0E-08AB57622CD5}" type="datetimeFigureOut">
              <a:rPr lang="en-AU"/>
              <a:pPr>
                <a:defRPr/>
              </a:pPr>
              <a:t>8/09/2015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fld id="{81560A74-4941-4C34-B510-432ABD72C82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5217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Political</a:t>
            </a:r>
            <a:r>
              <a:rPr lang="en-AU" baseline="0" dirty="0" smtClean="0"/>
              <a:t> philosopher quoting how society will function without laws/government. He didn’t have a very good opinion on how people treat each other. Link into places of anarchy – </a:t>
            </a:r>
            <a:r>
              <a:rPr lang="en-AU" baseline="0" dirty="0" err="1" smtClean="0"/>
              <a:t>eg</a:t>
            </a:r>
            <a:r>
              <a:rPr lang="en-AU" baseline="0" dirty="0" smtClean="0"/>
              <a:t>. Syria.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60A74-4941-4C34-B510-432ABD72C826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9898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60A74-4941-4C34-B510-432ABD72C826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Note: not actually said by Thomas Jefferson. Another internet myth.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60A74-4941-4C34-B510-432ABD72C826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E95CA-67E0-4DC5-8242-205899DDE1A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26531E7-EE9D-4026-B647-6E0229781E3C}" type="datetimeFigureOut">
              <a:rPr lang="en-AU"/>
              <a:pPr>
                <a:defRPr/>
              </a:pPr>
              <a:t>8/09/2015</a:t>
            </a:fld>
            <a:endParaRPr lang="en-AU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DECF80A-EBC8-4DEF-BD13-CB6EA9489CD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B6804-479B-4927-959E-6CAA7CFDED9C}" type="datetimeFigureOut">
              <a:rPr lang="en-AU"/>
              <a:pPr>
                <a:defRPr/>
              </a:pPr>
              <a:t>8/09/2015</a:t>
            </a:fld>
            <a:endParaRPr lang="en-A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A741E-48DF-491E-A48A-829CCA91728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904F8-B742-40C4-95F2-FC34DBC35397}" type="datetimeFigureOut">
              <a:rPr lang="en-AU"/>
              <a:pPr>
                <a:defRPr/>
              </a:pPr>
              <a:t>8/09/2015</a:t>
            </a:fld>
            <a:endParaRPr lang="en-A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53A8E-9F7D-430E-B9B0-981C4C8E034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BD2CB-5427-4B58-A591-DC25161F66C9}" type="datetimeFigureOut">
              <a:rPr lang="en-AU"/>
              <a:pPr>
                <a:defRPr/>
              </a:pPr>
              <a:t>8/09/2015</a:t>
            </a:fld>
            <a:endParaRPr lang="en-A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0E9DD-48A1-4C1A-AFA4-192147474D2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915B23-E702-459E-A8DF-6C55FD7F06DB}" type="datetimeFigureOut">
              <a:rPr lang="en-AU"/>
              <a:pPr>
                <a:defRPr/>
              </a:pPr>
              <a:t>8/09/2015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D483A3-0950-4942-86CC-F561BCD4220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8D8386-EF2A-4853-80DB-CC656794319F}" type="datetimeFigureOut">
              <a:rPr lang="en-AU"/>
              <a:pPr>
                <a:defRPr/>
              </a:pPr>
              <a:t>8/09/2015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8156DF-1622-483E-A293-CB9C247A2DB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429735-35C6-4449-A748-6AB4F4FA8D49}" type="datetimeFigureOut">
              <a:rPr lang="en-AU"/>
              <a:pPr>
                <a:defRPr/>
              </a:pPr>
              <a:t>8/09/2015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AF7449-957E-4497-A9B1-9F0AA7A7201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285363-3907-4DBB-BA9D-718C8F1ED157}" type="datetimeFigureOut">
              <a:rPr lang="en-AU"/>
              <a:pPr>
                <a:defRPr/>
              </a:pPr>
              <a:t>8/09/2015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A8E0C1-6312-4F3D-96DC-DEBE0F80BF5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89028-F2B2-47D6-8387-264F17D300E5}" type="datetimeFigureOut">
              <a:rPr lang="en-AU"/>
              <a:pPr>
                <a:defRPr/>
              </a:pPr>
              <a:t>8/09/2015</a:t>
            </a:fld>
            <a:endParaRPr lang="en-A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4C97A-BABA-4C90-93F9-038CD205361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80BBA7-28FF-46B2-9344-F9AC650319B0}" type="datetimeFigureOut">
              <a:rPr lang="en-AU"/>
              <a:pPr>
                <a:defRPr/>
              </a:pPr>
              <a:t>8/09/2015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C71ADC-83A1-4707-BF46-73922AF2459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4D1FE0F-637D-4DC4-B20F-3204BC48A4C1}" type="datetimeFigureOut">
              <a:rPr lang="en-AU"/>
              <a:pPr>
                <a:defRPr/>
              </a:pPr>
              <a:t>8/09/2015</a:t>
            </a:fld>
            <a:endParaRPr lang="en-AU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60A5E3C-D2ED-4645-B063-22280C41909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554348A-4B3B-472C-BC20-A08B82D7EC78}" type="datetimeFigureOut">
              <a:rPr lang="en-AU"/>
              <a:pPr>
                <a:defRPr/>
              </a:pPr>
              <a:t>8/09/2015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90CBD44-199B-4D5A-A6DC-9ABFB1791B0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8" r:id="rId2"/>
    <p:sldLayoutId id="2147483673" r:id="rId3"/>
    <p:sldLayoutId id="2147483674" r:id="rId4"/>
    <p:sldLayoutId id="2147483675" r:id="rId5"/>
    <p:sldLayoutId id="2147483676" r:id="rId6"/>
    <p:sldLayoutId id="2147483669" r:id="rId7"/>
    <p:sldLayoutId id="2147483677" r:id="rId8"/>
    <p:sldLayoutId id="2147483678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tx1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tx1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tx1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4/48/Westminster_palace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agunview.com/wp-content/uploads/sites/43/2013/10/State-of-nature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8800" dirty="0" smtClean="0"/>
              <a:t>Australian Government</a:t>
            </a:r>
            <a:endParaRPr lang="en-AU" sz="8800" dirty="0"/>
          </a:p>
        </p:txBody>
      </p:sp>
      <p:pic>
        <p:nvPicPr>
          <p:cNvPr id="21506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306887"/>
          </a:xfrm>
        </p:spPr>
        <p:txBody>
          <a:bodyPr>
            <a:normAutofit/>
          </a:bodyPr>
          <a:lstStyle/>
          <a:p>
            <a:pPr algn="just" eaLnBrk="1" hangingPunct="1">
              <a:buFont typeface="Wingdings 3" pitchFamily="18" charset="2"/>
              <a:buNone/>
            </a:pPr>
            <a:endParaRPr lang="en-AU" sz="2200" dirty="0" smtClean="0"/>
          </a:p>
          <a:p>
            <a:r>
              <a:rPr lang="en-AU" sz="2400" smtClean="0"/>
              <a:t>Australia </a:t>
            </a:r>
            <a:r>
              <a:rPr lang="en-AU" sz="2400" dirty="0" smtClean="0"/>
              <a:t>has a </a:t>
            </a:r>
            <a:r>
              <a:rPr lang="en-AU" sz="2400" u="sng" dirty="0" smtClean="0"/>
              <a:t>bicameral</a:t>
            </a:r>
            <a:r>
              <a:rPr lang="en-AU" sz="2400" dirty="0" smtClean="0"/>
              <a:t> (two chamber) law making body called Parliament </a:t>
            </a:r>
          </a:p>
          <a:p>
            <a:endParaRPr lang="en-AU" sz="2400" dirty="0" smtClean="0"/>
          </a:p>
          <a:p>
            <a:r>
              <a:rPr lang="en-AU" sz="2400" dirty="0" smtClean="0"/>
              <a:t>Made up of the House of Representatives (representing the people) and the Senate (representing the states). </a:t>
            </a:r>
          </a:p>
          <a:p>
            <a:endParaRPr lang="en-AU" sz="2400" dirty="0" smtClean="0"/>
          </a:p>
          <a:p>
            <a:r>
              <a:rPr lang="en-AU" sz="2400" dirty="0" smtClean="0"/>
              <a:t>The laws made in Parliament are known as 'statutes'. </a:t>
            </a:r>
          </a:p>
          <a:p>
            <a:endParaRPr lang="en-AU" sz="2400" dirty="0" smtClean="0"/>
          </a:p>
          <a:p>
            <a:pPr algn="just" eaLnBrk="1" hangingPunct="1">
              <a:buNone/>
            </a:pPr>
            <a:endParaRPr lang="en-AU" sz="2400" dirty="0" smtClean="0"/>
          </a:p>
          <a:p>
            <a:pPr algn="just" eaLnBrk="1" hangingPunct="1"/>
            <a:endParaRPr lang="en-AU" sz="1500" dirty="0" smtClean="0"/>
          </a:p>
          <a:p>
            <a:pPr lvl="1" algn="just" eaLnBrk="1" hangingPunct="1">
              <a:buFont typeface="Verdana" pitchFamily="34" charset="0"/>
              <a:buNone/>
            </a:pPr>
            <a:endParaRPr lang="en-AU" sz="1900" dirty="0" smtClean="0"/>
          </a:p>
          <a:p>
            <a:pPr algn="just" eaLnBrk="1" hangingPunct="1"/>
            <a:endParaRPr lang="en-AU" sz="2200" dirty="0" smtClean="0"/>
          </a:p>
          <a:p>
            <a:pPr eaLnBrk="1" hangingPunct="1"/>
            <a:endParaRPr lang="en-AU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Legislature </a:t>
            </a: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306887"/>
          </a:xfrm>
        </p:spPr>
        <p:txBody>
          <a:bodyPr>
            <a:normAutofit fontScale="85000" lnSpcReduction="10000"/>
          </a:bodyPr>
          <a:lstStyle/>
          <a:p>
            <a:pPr algn="just" eaLnBrk="1" hangingPunct="1">
              <a:buFont typeface="Wingdings 3" pitchFamily="18" charset="2"/>
              <a:buNone/>
            </a:pPr>
            <a:endParaRPr lang="en-AU" sz="2200" dirty="0" smtClean="0"/>
          </a:p>
          <a:p>
            <a:r>
              <a:rPr lang="en-AU" sz="2400" dirty="0" smtClean="0"/>
              <a:t>The arm of government responsible for carrying out the law. </a:t>
            </a:r>
          </a:p>
          <a:p>
            <a:endParaRPr lang="en-AU" sz="2400" dirty="0" smtClean="0"/>
          </a:p>
          <a:p>
            <a:r>
              <a:rPr lang="en-AU" sz="2400" dirty="0" smtClean="0"/>
              <a:t>The executive runs the country in accordance with the law. </a:t>
            </a:r>
          </a:p>
          <a:p>
            <a:endParaRPr lang="en-AU" sz="2400" dirty="0" smtClean="0"/>
          </a:p>
          <a:p>
            <a:r>
              <a:rPr lang="en-AU" sz="2400" dirty="0" smtClean="0"/>
              <a:t>In Australia the Queen is the </a:t>
            </a:r>
            <a:r>
              <a:rPr lang="en-AU" sz="2400" i="1" dirty="0" smtClean="0"/>
              <a:t>Head of State </a:t>
            </a:r>
          </a:p>
          <a:p>
            <a:endParaRPr lang="en-AU" sz="2400" i="1" dirty="0" smtClean="0"/>
          </a:p>
          <a:p>
            <a:r>
              <a:rPr lang="en-AU" sz="2400" dirty="0" smtClean="0"/>
              <a:t>The</a:t>
            </a:r>
            <a:r>
              <a:rPr lang="en-AU" sz="2400" i="1" dirty="0" smtClean="0"/>
              <a:t> Head of State </a:t>
            </a:r>
            <a:r>
              <a:rPr lang="en-AU" sz="2400" dirty="0" smtClean="0"/>
              <a:t>is the leader of the country</a:t>
            </a:r>
          </a:p>
          <a:p>
            <a:endParaRPr lang="en-AU" sz="2400" i="1" dirty="0" smtClean="0"/>
          </a:p>
          <a:p>
            <a:r>
              <a:rPr lang="en-AU" sz="2400" dirty="0" smtClean="0"/>
              <a:t>The Queen’s Governor General is the Head of the Executive </a:t>
            </a:r>
          </a:p>
          <a:p>
            <a:endParaRPr lang="en-AU" sz="2400" dirty="0" smtClean="0"/>
          </a:p>
          <a:p>
            <a:r>
              <a:rPr lang="en-AU" sz="2400" dirty="0" smtClean="0"/>
              <a:t>The GG appoints a Prime Minister from Parliament to actually run the country (the Head of Government). </a:t>
            </a:r>
          </a:p>
          <a:p>
            <a:endParaRPr lang="en-AU" sz="2400" dirty="0" smtClean="0"/>
          </a:p>
          <a:p>
            <a:pPr algn="just" eaLnBrk="1" hangingPunct="1">
              <a:buNone/>
            </a:pPr>
            <a:endParaRPr lang="en-AU" sz="2400" dirty="0" smtClean="0"/>
          </a:p>
          <a:p>
            <a:pPr algn="just" eaLnBrk="1" hangingPunct="1"/>
            <a:endParaRPr lang="en-AU" sz="1500" dirty="0" smtClean="0"/>
          </a:p>
          <a:p>
            <a:pPr lvl="1" algn="just" eaLnBrk="1" hangingPunct="1">
              <a:buFont typeface="Verdana" pitchFamily="34" charset="0"/>
              <a:buNone/>
            </a:pPr>
            <a:endParaRPr lang="en-AU" sz="1900" dirty="0" smtClean="0"/>
          </a:p>
          <a:p>
            <a:pPr algn="just" eaLnBrk="1" hangingPunct="1"/>
            <a:endParaRPr lang="en-AU" sz="2200" dirty="0" smtClean="0"/>
          </a:p>
          <a:p>
            <a:pPr eaLnBrk="1" hangingPunct="1"/>
            <a:endParaRPr lang="en-AU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Executive</a:t>
            </a: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306887"/>
          </a:xfrm>
        </p:spPr>
        <p:txBody>
          <a:bodyPr>
            <a:normAutofit/>
          </a:bodyPr>
          <a:lstStyle/>
          <a:p>
            <a:pPr algn="just" eaLnBrk="1" hangingPunct="1">
              <a:buFont typeface="Wingdings 3" pitchFamily="18" charset="2"/>
              <a:buNone/>
            </a:pPr>
            <a:endParaRPr lang="en-AU" sz="2200" dirty="0" smtClean="0"/>
          </a:p>
          <a:p>
            <a:r>
              <a:rPr lang="en-AU" sz="2800" dirty="0" smtClean="0"/>
              <a:t>The judiciary are the courts</a:t>
            </a:r>
          </a:p>
          <a:p>
            <a:endParaRPr lang="en-AU" sz="2800" dirty="0" smtClean="0"/>
          </a:p>
          <a:p>
            <a:r>
              <a:rPr lang="en-AU" sz="2800" dirty="0" smtClean="0"/>
              <a:t>They determine the intent of laws and hear charges against people of the law being broken. </a:t>
            </a:r>
          </a:p>
          <a:p>
            <a:endParaRPr lang="en-AU" sz="2800" dirty="0" smtClean="0"/>
          </a:p>
          <a:p>
            <a:r>
              <a:rPr lang="en-AU" sz="2800" dirty="0" smtClean="0"/>
              <a:t>The courts then decide if the law has been broken and apply an appropriate sanction.</a:t>
            </a:r>
          </a:p>
          <a:p>
            <a:pPr eaLnBrk="1" hangingPunct="1"/>
            <a:endParaRPr lang="en-AU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Judiciary</a:t>
            </a: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306887"/>
          </a:xfrm>
        </p:spPr>
        <p:txBody>
          <a:bodyPr>
            <a:normAutofit/>
          </a:bodyPr>
          <a:lstStyle/>
          <a:p>
            <a:pPr algn="just" eaLnBrk="1" hangingPunct="1">
              <a:buFont typeface="Wingdings 3" pitchFamily="18" charset="2"/>
              <a:buNone/>
            </a:pPr>
            <a:endParaRPr lang="en-AU" sz="2200" dirty="0" smtClean="0"/>
          </a:p>
          <a:p>
            <a:r>
              <a:rPr lang="en-AU" sz="2800" dirty="0" smtClean="0"/>
              <a:t>The Legislative (Parliament) makes the Law</a:t>
            </a:r>
          </a:p>
          <a:p>
            <a:endParaRPr lang="en-AU" sz="2800" dirty="0" smtClean="0"/>
          </a:p>
          <a:p>
            <a:r>
              <a:rPr lang="en-AU" sz="2800" dirty="0" smtClean="0"/>
              <a:t>The executive makes these laws happen (</a:t>
            </a:r>
            <a:r>
              <a:rPr lang="en-AU" sz="2800" dirty="0" err="1" smtClean="0"/>
              <a:t>eg</a:t>
            </a:r>
            <a:r>
              <a:rPr lang="en-AU" sz="2800" dirty="0" smtClean="0"/>
              <a:t> – government departments)</a:t>
            </a:r>
          </a:p>
          <a:p>
            <a:endParaRPr lang="en-AU" sz="2800" dirty="0" smtClean="0"/>
          </a:p>
          <a:p>
            <a:r>
              <a:rPr lang="en-AU" sz="2800" dirty="0" smtClean="0"/>
              <a:t>The courts interpret the law and deal with those who break it</a:t>
            </a:r>
          </a:p>
          <a:p>
            <a:pPr eaLnBrk="1" hangingPunct="1"/>
            <a:endParaRPr lang="en-AU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Overview</a:t>
            </a: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755576" y="260648"/>
            <a:ext cx="7416824" cy="12961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1115616" y="1556792"/>
            <a:ext cx="864096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4067944" y="1556792"/>
            <a:ext cx="864096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7164288" y="1556792"/>
            <a:ext cx="864096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 rot="16200000">
            <a:off x="73387" y="3075057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/>
              <a:t>Legislative</a:t>
            </a:r>
            <a:endParaRPr lang="en-AU" sz="40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3053735" y="3075057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/>
              <a:t>Executive</a:t>
            </a:r>
            <a:endParaRPr lang="en-AU" sz="40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6150079" y="3003049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/>
              <a:t>Judiciary</a:t>
            </a:r>
            <a:endParaRPr lang="en-A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2699792" y="764704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/>
              <a:t>Three Pillars</a:t>
            </a:r>
            <a:endParaRPr lang="en-A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306887"/>
          </a:xfrm>
        </p:spPr>
        <p:txBody>
          <a:bodyPr>
            <a:normAutofit/>
          </a:bodyPr>
          <a:lstStyle/>
          <a:p>
            <a:pPr algn="just" eaLnBrk="1" hangingPunct="1">
              <a:buFont typeface="Wingdings 3" pitchFamily="18" charset="2"/>
              <a:buNone/>
            </a:pPr>
            <a:endParaRPr lang="en-AU" sz="2200" dirty="0" smtClean="0"/>
          </a:p>
          <a:p>
            <a:r>
              <a:rPr lang="en-AU" sz="2000" dirty="0" smtClean="0"/>
              <a:t>The </a:t>
            </a:r>
            <a:r>
              <a:rPr lang="en-AU" sz="2000" b="1" dirty="0" smtClean="0"/>
              <a:t>Westminster system</a:t>
            </a:r>
            <a:r>
              <a:rPr lang="en-AU" sz="2000" dirty="0" smtClean="0"/>
              <a:t> is a system of government modelled after the politics of the United Kingdom. </a:t>
            </a:r>
          </a:p>
          <a:p>
            <a:endParaRPr lang="en-AU" sz="2000" dirty="0" smtClean="0"/>
          </a:p>
          <a:p>
            <a:r>
              <a:rPr lang="en-AU" sz="2000" dirty="0" smtClean="0"/>
              <a:t>This term comes from the Palace of Westminster, the seat of the Parliament of the United Kingdom.</a:t>
            </a:r>
          </a:p>
          <a:p>
            <a:endParaRPr lang="en-AU" sz="2000" dirty="0" smtClean="0"/>
          </a:p>
          <a:p>
            <a:r>
              <a:rPr lang="en-AU" sz="2000" dirty="0" smtClean="0"/>
              <a:t>The Australian government is based on the Westminster system</a:t>
            </a:r>
          </a:p>
          <a:p>
            <a:endParaRPr lang="en-AU" sz="2000" dirty="0" smtClean="0"/>
          </a:p>
          <a:p>
            <a:pPr algn="just" eaLnBrk="1" hangingPunct="1">
              <a:buNone/>
            </a:pPr>
            <a:endParaRPr lang="en-AU" sz="2200" dirty="0" smtClean="0"/>
          </a:p>
          <a:p>
            <a:pPr eaLnBrk="1" hangingPunct="1"/>
            <a:endParaRPr lang="en-AU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Westminster Model</a:t>
            </a: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 descr="File:Westminster palac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696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306887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buFont typeface="Wingdings 3" pitchFamily="18" charset="2"/>
              <a:buNone/>
            </a:pPr>
            <a:endParaRPr lang="en-AU" sz="2200" dirty="0" smtClean="0"/>
          </a:p>
          <a:p>
            <a:r>
              <a:rPr lang="en-AU" sz="2000" dirty="0" smtClean="0"/>
              <a:t>A sovereign is the head of state, but whose daily duties mainly consist of ceremonial functions.</a:t>
            </a:r>
          </a:p>
          <a:p>
            <a:endParaRPr lang="en-AU" sz="2000" dirty="0" smtClean="0"/>
          </a:p>
          <a:p>
            <a:r>
              <a:rPr lang="en-AU" sz="2000" dirty="0" smtClean="0"/>
              <a:t>A head of government also known as the Prime Minister (if head of a country), Premier (if head of a state) or First minister (if head of a territory). </a:t>
            </a:r>
          </a:p>
          <a:p>
            <a:endParaRPr lang="en-AU" sz="2000" dirty="0" smtClean="0"/>
          </a:p>
          <a:p>
            <a:r>
              <a:rPr lang="en-AU" sz="2000" dirty="0" smtClean="0"/>
              <a:t>The head of government is </a:t>
            </a:r>
            <a:r>
              <a:rPr lang="en-AU" sz="2000" i="1" dirty="0" smtClean="0"/>
              <a:t>appointed </a:t>
            </a:r>
            <a:r>
              <a:rPr lang="en-AU" sz="2000" dirty="0" smtClean="0"/>
              <a:t>by the head of state</a:t>
            </a:r>
          </a:p>
          <a:p>
            <a:endParaRPr lang="en-AU" sz="2000" dirty="0" smtClean="0"/>
          </a:p>
          <a:p>
            <a:r>
              <a:rPr lang="en-AU" sz="2000" dirty="0" smtClean="0"/>
              <a:t>But that person is supported by the majority of elected Members of Parliament.  </a:t>
            </a:r>
          </a:p>
          <a:p>
            <a:endParaRPr lang="en-AU" sz="2000" dirty="0" smtClean="0"/>
          </a:p>
          <a:p>
            <a:r>
              <a:rPr lang="en-AU" sz="2000" dirty="0" smtClean="0"/>
              <a:t>If more than half of elected MP’s belong to the same political party, then the person appointed is typically the head of that party.</a:t>
            </a:r>
          </a:p>
          <a:p>
            <a:endParaRPr lang="en-AU" sz="2000" dirty="0" smtClean="0"/>
          </a:p>
          <a:p>
            <a:pPr algn="just" eaLnBrk="1" hangingPunct="1">
              <a:buNone/>
            </a:pPr>
            <a:endParaRPr lang="en-AU" sz="2200" dirty="0" smtClean="0"/>
          </a:p>
          <a:p>
            <a:pPr eaLnBrk="1" hangingPunct="1"/>
            <a:endParaRPr lang="en-AU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Westminster Model</a:t>
            </a: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306887"/>
          </a:xfrm>
        </p:spPr>
        <p:txBody>
          <a:bodyPr>
            <a:normAutofit/>
          </a:bodyPr>
          <a:lstStyle/>
          <a:p>
            <a:pPr algn="just" eaLnBrk="1" hangingPunct="1">
              <a:buFont typeface="Wingdings 3" pitchFamily="18" charset="2"/>
              <a:buNone/>
            </a:pPr>
            <a:endParaRPr lang="en-AU" sz="2200" dirty="0" smtClean="0"/>
          </a:p>
          <a:p>
            <a:r>
              <a:rPr lang="en-AU" sz="2000" dirty="0" smtClean="0"/>
              <a:t>An Opposition party in parliament. The job of  the Opposition party is to scrutinise the policies of the government and offer itself to the electorate as an alternative government. </a:t>
            </a:r>
          </a:p>
          <a:p>
            <a:endParaRPr lang="en-AU" sz="2000" dirty="0" smtClean="0"/>
          </a:p>
          <a:p>
            <a:r>
              <a:rPr lang="en-AU" sz="2000" dirty="0" smtClean="0"/>
              <a:t>An elected parliament.  In a bicameral system, the lower house has the power to dismiss the government by passing a vote of ‘no confidence’ in the government.</a:t>
            </a:r>
          </a:p>
          <a:p>
            <a:endParaRPr lang="en-AU" sz="2000" dirty="0" smtClean="0"/>
          </a:p>
          <a:p>
            <a:pPr lvl="0"/>
            <a:r>
              <a:rPr lang="en-AU" sz="2000" dirty="0" smtClean="0"/>
              <a:t>Parliamentary privilege. This allows MP’s to discuss any matter without fear of being sued</a:t>
            </a:r>
          </a:p>
          <a:p>
            <a:endParaRPr lang="en-AU" sz="2000" dirty="0" smtClean="0"/>
          </a:p>
          <a:p>
            <a:pPr algn="just" eaLnBrk="1" hangingPunct="1">
              <a:buNone/>
            </a:pPr>
            <a:endParaRPr lang="en-AU" sz="2200" dirty="0" smtClean="0"/>
          </a:p>
          <a:p>
            <a:pPr eaLnBrk="1" hangingPunct="1"/>
            <a:endParaRPr lang="en-AU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Westminster Model</a:t>
            </a: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0403" y="1196752"/>
            <a:ext cx="8363272" cy="4900190"/>
          </a:xfrm>
        </p:spPr>
        <p:txBody>
          <a:bodyPr/>
          <a:lstStyle/>
          <a:p>
            <a:pPr marL="623887" indent="-514350">
              <a:buFont typeface="+mj-lt"/>
              <a:buAutoNum type="arabicPeriod"/>
            </a:pPr>
            <a:r>
              <a:rPr lang="en-AU" dirty="0" smtClean="0"/>
              <a:t>What is the separation of powers? </a:t>
            </a:r>
          </a:p>
          <a:p>
            <a:pPr marL="623887" indent="-514350">
              <a:buFont typeface="+mj-lt"/>
              <a:buAutoNum type="arabicPeriod"/>
            </a:pPr>
            <a:r>
              <a:rPr lang="en-AU" dirty="0" smtClean="0"/>
              <a:t>What does bicameral mean?</a:t>
            </a:r>
          </a:p>
          <a:p>
            <a:pPr marL="623887" indent="-514350">
              <a:buFont typeface="+mj-lt"/>
              <a:buAutoNum type="arabicPeriod"/>
            </a:pPr>
            <a:r>
              <a:rPr lang="en-AU" dirty="0" smtClean="0"/>
              <a:t>What does the legislative do?</a:t>
            </a:r>
          </a:p>
          <a:p>
            <a:pPr marL="623887" indent="-514350">
              <a:buFont typeface="+mj-lt"/>
              <a:buAutoNum type="arabicPeriod"/>
            </a:pPr>
            <a:r>
              <a:rPr lang="en-AU" dirty="0" smtClean="0"/>
              <a:t>What does the executive do?</a:t>
            </a:r>
          </a:p>
          <a:p>
            <a:pPr marL="623887" indent="-514350">
              <a:buFont typeface="+mj-lt"/>
              <a:buAutoNum type="arabicPeriod"/>
            </a:pPr>
            <a:r>
              <a:rPr lang="en-AU" dirty="0" smtClean="0"/>
              <a:t>What does the judiciary do?</a:t>
            </a:r>
          </a:p>
          <a:p>
            <a:pPr marL="623887" indent="-514350">
              <a:buFont typeface="+mj-lt"/>
              <a:buAutoNum type="arabicPeriod"/>
            </a:pPr>
            <a:r>
              <a:rPr lang="en-AU" dirty="0" smtClean="0"/>
              <a:t>What is the Westminster System of government?</a:t>
            </a:r>
          </a:p>
          <a:p>
            <a:pPr marL="623887" indent="-514350">
              <a:buFont typeface="+mj-lt"/>
              <a:buAutoNum type="arabicPeriod"/>
            </a:pPr>
            <a:r>
              <a:rPr lang="en-AU" dirty="0" smtClean="0"/>
              <a:t>What is the benefit of the separation of powers? </a:t>
            </a:r>
          </a:p>
          <a:p>
            <a:pPr marL="623887" indent="-514350">
              <a:buFont typeface="+mj-lt"/>
              <a:buAutoNum type="arabicPeriod"/>
            </a:pPr>
            <a:r>
              <a:rPr lang="en-AU" dirty="0" smtClean="0"/>
              <a:t>Who is Australia’s Head of State?</a:t>
            </a:r>
          </a:p>
          <a:p>
            <a:pPr marL="623887" indent="-514350">
              <a:buFont typeface="+mj-lt"/>
              <a:buAutoNum type="arabicPeriod"/>
            </a:pPr>
            <a:r>
              <a:rPr lang="en-AU" dirty="0" smtClean="0"/>
              <a:t>Who is Australia’s Head of Government?</a:t>
            </a:r>
          </a:p>
          <a:p>
            <a:pPr marL="623887" indent="-514350">
              <a:buFont typeface="+mj-lt"/>
              <a:buAutoNum type="arabicPeriod"/>
            </a:pPr>
            <a:endParaRPr lang="en-AU" dirty="0" smtClean="0"/>
          </a:p>
          <a:p>
            <a:pPr marL="623887" indent="-514350">
              <a:buFont typeface="+mj-lt"/>
              <a:buAutoNum type="arabicPeriod"/>
            </a:pPr>
            <a:endParaRPr lang="en-AU" dirty="0" smtClean="0"/>
          </a:p>
          <a:p>
            <a:pPr marL="623887" indent="-514350">
              <a:buFont typeface="+mj-lt"/>
              <a:buAutoNum type="arabicPeriod"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Questions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916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State of nature A stake through democracys hear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4" y="-99392"/>
            <a:ext cx="9195672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 descr="Parliament of Austra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1"/>
            <a:ext cx="9324528" cy="703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16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9394" name="Picture 2" descr="http://www.dfat.gov.au/aib/images/0104-Parliament-and-government-EG-deleted-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421" y="0"/>
            <a:ext cx="923374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306887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 3" pitchFamily="18" charset="2"/>
              <a:buNone/>
            </a:pPr>
            <a:endParaRPr lang="en-AU" sz="2200" dirty="0" smtClean="0"/>
          </a:p>
          <a:p>
            <a:r>
              <a:rPr lang="en-AU" sz="2000" dirty="0" smtClean="0"/>
              <a:t>House of Government – 150 Members</a:t>
            </a:r>
            <a:br>
              <a:rPr lang="en-AU" sz="2000" dirty="0" smtClean="0"/>
            </a:br>
            <a:endParaRPr lang="en-AU" sz="2000" dirty="0" smtClean="0"/>
          </a:p>
          <a:p>
            <a:r>
              <a:rPr lang="en-AU" sz="2000" dirty="0" smtClean="0"/>
              <a:t>People’s House - representation based on population (Section 24 - Australian Constitution)</a:t>
            </a:r>
            <a:br>
              <a:rPr lang="en-AU" sz="2000" dirty="0" smtClean="0"/>
            </a:br>
            <a:endParaRPr lang="en-AU" sz="2000" dirty="0" smtClean="0"/>
          </a:p>
          <a:p>
            <a:r>
              <a:rPr lang="en-AU" sz="2000" dirty="0" smtClean="0"/>
              <a:t>Single member electorates</a:t>
            </a:r>
            <a:br>
              <a:rPr lang="en-AU" sz="2000" dirty="0" smtClean="0"/>
            </a:br>
            <a:endParaRPr lang="en-AU" sz="2000" dirty="0" smtClean="0"/>
          </a:p>
          <a:p>
            <a:r>
              <a:rPr lang="en-AU" sz="2000" dirty="0" smtClean="0"/>
              <a:t>Term of office - 3 years (maximum)</a:t>
            </a:r>
            <a:br>
              <a:rPr lang="en-AU" sz="2000" dirty="0" smtClean="0"/>
            </a:br>
            <a:endParaRPr lang="en-AU" sz="2000" dirty="0" smtClean="0"/>
          </a:p>
          <a:p>
            <a:r>
              <a:rPr lang="en-AU" sz="2000" dirty="0" smtClean="0"/>
              <a:t>Absolute Majority needed to be elected (more than 50%)</a:t>
            </a:r>
            <a:br>
              <a:rPr lang="en-AU" sz="2000" dirty="0" smtClean="0"/>
            </a:br>
            <a:endParaRPr lang="en-AU" sz="2000" dirty="0" smtClean="0"/>
          </a:p>
          <a:p>
            <a:r>
              <a:rPr lang="en-AU" sz="2000" dirty="0" smtClean="0"/>
              <a:t>Electoral boundaries are determined by AEC</a:t>
            </a:r>
          </a:p>
          <a:p>
            <a:pPr algn="just" eaLnBrk="1" hangingPunct="1">
              <a:buNone/>
            </a:pPr>
            <a:endParaRPr lang="en-AU" sz="2200" dirty="0" smtClean="0"/>
          </a:p>
          <a:p>
            <a:pPr eaLnBrk="1" hangingPunct="1"/>
            <a:endParaRPr lang="en-AU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House of Representatives</a:t>
            </a: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919" y="-99392"/>
            <a:ext cx="9424714" cy="7056784"/>
          </a:xfrm>
        </p:spPr>
      </p:pic>
    </p:spTree>
    <p:extLst>
      <p:ext uri="{BB962C8B-B14F-4D97-AF65-F5344CB8AC3E}">
        <p14:creationId xmlns:p14="http://schemas.microsoft.com/office/powerpoint/2010/main" val="281038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275978" cy="6957392"/>
          </a:xfrm>
        </p:spPr>
      </p:pic>
    </p:spTree>
    <p:extLst>
      <p:ext uri="{BB962C8B-B14F-4D97-AF65-F5344CB8AC3E}">
        <p14:creationId xmlns:p14="http://schemas.microsoft.com/office/powerpoint/2010/main" val="144859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3010" name="Picture 2" descr="http://www.julie-bishop.com/wp-content/uploads/2011/04/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67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 descr="G:\1. Teaching\1. Rossmoyne\2015\Year 9\Term 3 -  Geography &amp; Government\Week 9 - Westminster System; HoR &amp; Senate\PEO_0300_house-composi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536" cy="69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6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098" name="Picture 2" descr="G:\1. Teaching\1. Rossmoyne\2015\Year 9\Term 3 -  Geography &amp; Government\Week 9 - Westminster System; HoR &amp; Senate\PEO_0304_house-composition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61" y="-243408"/>
            <a:ext cx="9285381" cy="729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25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122" name="Picture 2" descr="G:\1. Teaching\1. Rossmoyne\2015\Year 9\Term 3 -  Geography &amp; Government\Week 9 - Westminster System; HoR &amp; Senate\PEO_0305_men-women-rat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51" y="-315416"/>
            <a:ext cx="9166651" cy="729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67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306887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buFont typeface="Wingdings 3" pitchFamily="18" charset="2"/>
              <a:buNone/>
            </a:pPr>
            <a:endParaRPr lang="en-AU" sz="2200" dirty="0" smtClean="0"/>
          </a:p>
          <a:p>
            <a:r>
              <a:rPr lang="en-AU" sz="2000" dirty="0" smtClean="0"/>
              <a:t>House of Review (makes sure the government is being fair)</a:t>
            </a:r>
          </a:p>
          <a:p>
            <a:endParaRPr lang="en-AU" sz="2000" dirty="0" smtClean="0"/>
          </a:p>
          <a:p>
            <a:r>
              <a:rPr lang="en-AU" sz="2000" dirty="0" smtClean="0"/>
              <a:t>76 </a:t>
            </a:r>
            <a:r>
              <a:rPr lang="en-AU" sz="2000" dirty="0" smtClean="0"/>
              <a:t>members (12 each state, 2 each Territory)</a:t>
            </a:r>
            <a:br>
              <a:rPr lang="en-AU" sz="2000" dirty="0" smtClean="0"/>
            </a:br>
            <a:endParaRPr lang="en-AU" sz="2000" dirty="0" smtClean="0"/>
          </a:p>
          <a:p>
            <a:r>
              <a:rPr lang="en-AU" sz="2000" dirty="0" smtClean="0"/>
              <a:t>States’ House - representation on a state basis  </a:t>
            </a:r>
            <a:br>
              <a:rPr lang="en-AU" sz="2000" dirty="0" smtClean="0"/>
            </a:br>
            <a:endParaRPr lang="en-AU" sz="2000" dirty="0" smtClean="0"/>
          </a:p>
          <a:p>
            <a:r>
              <a:rPr lang="en-AU" sz="2000" dirty="0" smtClean="0"/>
              <a:t>Multi member electorates</a:t>
            </a:r>
            <a:br>
              <a:rPr lang="en-AU" sz="2000" dirty="0" smtClean="0"/>
            </a:br>
            <a:endParaRPr lang="en-AU" sz="2000" dirty="0" smtClean="0"/>
          </a:p>
          <a:p>
            <a:r>
              <a:rPr lang="en-AU" sz="2000" dirty="0" smtClean="0"/>
              <a:t>Term of office:  6 years for State Senators,  3 years for Territory Senators</a:t>
            </a:r>
            <a:br>
              <a:rPr lang="en-AU" sz="2000" dirty="0" smtClean="0"/>
            </a:br>
            <a:endParaRPr lang="en-AU" sz="2000" dirty="0" smtClean="0"/>
          </a:p>
          <a:p>
            <a:r>
              <a:rPr lang="en-AU" sz="2000" dirty="0" smtClean="0"/>
              <a:t>Electoral boundaries are formed by state and       territory borders </a:t>
            </a:r>
          </a:p>
          <a:p>
            <a:pPr algn="just" eaLnBrk="1" hangingPunct="1">
              <a:buNone/>
            </a:pPr>
            <a:endParaRPr lang="en-AU" sz="2200" dirty="0" smtClean="0"/>
          </a:p>
          <a:p>
            <a:pPr eaLnBrk="1" hangingPunct="1"/>
            <a:endParaRPr lang="en-AU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Senate</a:t>
            </a: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8436" name="Picture 4" descr="http://www.quotehd.com/imagequotes/TopAuthors/thomas-jefferson-president-when-the-people-fear-the-government-there-is-tyranny-wh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762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-171400"/>
            <a:ext cx="9502422" cy="7029400"/>
          </a:xfrm>
        </p:spPr>
      </p:pic>
    </p:spTree>
    <p:extLst>
      <p:ext uri="{BB962C8B-B14F-4D97-AF65-F5344CB8AC3E}">
        <p14:creationId xmlns:p14="http://schemas.microsoft.com/office/powerpoint/2010/main" val="145587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884"/>
            <a:ext cx="9144000" cy="7167696"/>
          </a:xfrm>
        </p:spPr>
      </p:pic>
    </p:spTree>
    <p:extLst>
      <p:ext uri="{BB962C8B-B14F-4D97-AF65-F5344CB8AC3E}">
        <p14:creationId xmlns:p14="http://schemas.microsoft.com/office/powerpoint/2010/main" val="354317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8376" name="Picture 8" descr="http://www.darkgovernment.com/news/wp-content/uploads/2013/01/australian-sen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96536" cy="7009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88" y="1"/>
            <a:ext cx="93379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146" name="Picture 2" descr="G:\1. Teaching\1. Rossmoyne\2015\Year 9\Term 3 -  Geography &amp; Government\Week 9 - Westminster System; HoR &amp; Senate\PEO_0400_Senate-composi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19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170" name="Picture 2" descr="G:\1. Teaching\1. Rossmoyne\2015\Year 9\Term 3 -  Geography &amp; Government\Week 9 - Westminster System; HoR &amp; Senate\PEO_0406_Senate-composition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40552" cy="687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31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194" name="Picture 2" descr="G:\1. Teaching\1. Rossmoyne\2015\Year 9\Term 3 -  Geography &amp; Government\Week 9 - Westminster System; HoR &amp; Senate\PEO_0404_men-women-rat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77" y="0"/>
            <a:ext cx="9166177" cy="704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58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G:\1. Teaching\1. Rossmoyne\2015\Year 9\Term 3 -  Geography &amp; Government\Week 8 - Three arms of Government\flowch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742"/>
            <a:ext cx="9252520" cy="70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42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306887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buFont typeface="Wingdings 3" pitchFamily="18" charset="2"/>
              <a:buNone/>
            </a:pPr>
            <a:endParaRPr lang="en-AU" sz="2200" dirty="0" smtClean="0"/>
          </a:p>
          <a:p>
            <a:pPr lvl="0"/>
            <a:r>
              <a:rPr lang="en-AU" sz="2400" dirty="0" smtClean="0"/>
              <a:t>Imagine and your family have been treated terribly by a ruler. </a:t>
            </a:r>
          </a:p>
          <a:p>
            <a:pPr lvl="0"/>
            <a:endParaRPr lang="en-AU" sz="2400" dirty="0" smtClean="0"/>
          </a:p>
          <a:p>
            <a:pPr lvl="0"/>
            <a:r>
              <a:rPr lang="en-AU" sz="2400" dirty="0" smtClean="0"/>
              <a:t>You, your family , and a few thousand other people have managed to escape, and have arrived in a new country with no other people on it.  </a:t>
            </a:r>
          </a:p>
          <a:p>
            <a:pPr lvl="0"/>
            <a:endParaRPr lang="en-AU" sz="2400" dirty="0" smtClean="0"/>
          </a:p>
          <a:p>
            <a:pPr lvl="0"/>
            <a:r>
              <a:rPr lang="en-AU" sz="2400" dirty="0" smtClean="0"/>
              <a:t>You have the ability to make all the rules for how this </a:t>
            </a:r>
            <a:r>
              <a:rPr lang="en-AU" sz="2400" smtClean="0"/>
              <a:t>new country </a:t>
            </a:r>
            <a:r>
              <a:rPr lang="en-AU" sz="2400" dirty="0" smtClean="0"/>
              <a:t>is governed. </a:t>
            </a:r>
          </a:p>
          <a:p>
            <a:pPr lvl="0"/>
            <a:endParaRPr lang="en-AU" sz="2400" dirty="0"/>
          </a:p>
          <a:p>
            <a:pPr lvl="0"/>
            <a:r>
              <a:rPr lang="en-AU" sz="2400" dirty="0" smtClean="0"/>
              <a:t>How will you do it? How can you give someone power to make decisions over you without giving them the power to make your life miserable?</a:t>
            </a:r>
          </a:p>
          <a:p>
            <a:pPr lvl="0"/>
            <a:endParaRPr lang="en-AU" sz="2400" dirty="0" smtClean="0"/>
          </a:p>
          <a:p>
            <a:pPr algn="just" eaLnBrk="1" hangingPunct="1"/>
            <a:endParaRPr lang="en-AU" sz="2400" dirty="0" smtClean="0"/>
          </a:p>
          <a:p>
            <a:pPr algn="just" eaLnBrk="1" hangingPunct="1">
              <a:buNone/>
            </a:pPr>
            <a:endParaRPr lang="en-AU" sz="2400" dirty="0" smtClean="0"/>
          </a:p>
          <a:p>
            <a:pPr algn="just" eaLnBrk="1" hangingPunct="1"/>
            <a:endParaRPr lang="en-AU" sz="1500" dirty="0" smtClean="0"/>
          </a:p>
          <a:p>
            <a:pPr lvl="1" algn="just" eaLnBrk="1" hangingPunct="1">
              <a:buFont typeface="Verdana" pitchFamily="34" charset="0"/>
              <a:buNone/>
            </a:pPr>
            <a:endParaRPr lang="en-AU" sz="1900" dirty="0" smtClean="0"/>
          </a:p>
          <a:p>
            <a:pPr algn="just" eaLnBrk="1" hangingPunct="1"/>
            <a:endParaRPr lang="en-AU" sz="2200" dirty="0" smtClean="0"/>
          </a:p>
          <a:p>
            <a:pPr eaLnBrk="1" hangingPunct="1"/>
            <a:endParaRPr lang="en-AU" sz="2500" dirty="0" smtClean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306887"/>
          </a:xfrm>
        </p:spPr>
        <p:txBody>
          <a:bodyPr>
            <a:normAutofit/>
          </a:bodyPr>
          <a:lstStyle/>
          <a:p>
            <a:pPr algn="just" eaLnBrk="1" hangingPunct="1">
              <a:buFont typeface="Wingdings 3" pitchFamily="18" charset="2"/>
              <a:buNone/>
            </a:pPr>
            <a:endParaRPr lang="en-AU" sz="2200" dirty="0" smtClean="0"/>
          </a:p>
          <a:p>
            <a:pPr lvl="0"/>
            <a:r>
              <a:rPr lang="en-AU" sz="2400" dirty="0" smtClean="0"/>
              <a:t>A famous philosopher thought about power and how people ruled.</a:t>
            </a:r>
          </a:p>
          <a:p>
            <a:pPr lvl="0"/>
            <a:endParaRPr lang="en-AU" sz="2400" dirty="0" smtClean="0"/>
          </a:p>
          <a:p>
            <a:pPr lvl="0"/>
            <a:r>
              <a:rPr lang="en-AU" sz="2400" dirty="0" smtClean="0"/>
              <a:t>He was the </a:t>
            </a:r>
            <a:r>
              <a:rPr lang="en-AU" sz="2400" i="1" dirty="0" smtClean="0"/>
              <a:t>Baron Montesquieu. </a:t>
            </a:r>
            <a:r>
              <a:rPr lang="en-AU" sz="2400" dirty="0" smtClean="0"/>
              <a:t>He believed true power comes from:</a:t>
            </a:r>
          </a:p>
          <a:p>
            <a:pPr lvl="0"/>
            <a:endParaRPr lang="en-AU" sz="2400" dirty="0" smtClean="0"/>
          </a:p>
          <a:p>
            <a:pPr>
              <a:buNone/>
            </a:pPr>
            <a:r>
              <a:rPr lang="en-AU" sz="2400" dirty="0" smtClean="0"/>
              <a:t>1. The power to make law.</a:t>
            </a:r>
          </a:p>
          <a:p>
            <a:pPr>
              <a:buNone/>
            </a:pPr>
            <a:r>
              <a:rPr lang="en-AU" sz="2400" dirty="0" smtClean="0"/>
              <a:t>2. The power to carry out law.</a:t>
            </a:r>
          </a:p>
          <a:p>
            <a:pPr>
              <a:buNone/>
            </a:pPr>
            <a:r>
              <a:rPr lang="en-AU" sz="2400" dirty="0" smtClean="0"/>
              <a:t>3. The power to interpret what the law means. </a:t>
            </a:r>
          </a:p>
          <a:p>
            <a:pPr lvl="1"/>
            <a:endParaRPr lang="en-AU" sz="2000" dirty="0" smtClean="0"/>
          </a:p>
          <a:p>
            <a:pPr algn="just" eaLnBrk="1" hangingPunct="1"/>
            <a:endParaRPr lang="en-AU" sz="1500" dirty="0" smtClean="0"/>
          </a:p>
          <a:p>
            <a:pPr lvl="1" algn="just" eaLnBrk="1" hangingPunct="1">
              <a:buFont typeface="Verdana" pitchFamily="34" charset="0"/>
              <a:buNone/>
            </a:pPr>
            <a:endParaRPr lang="en-AU" sz="1900" dirty="0" smtClean="0"/>
          </a:p>
          <a:p>
            <a:pPr algn="just" eaLnBrk="1" hangingPunct="1"/>
            <a:endParaRPr lang="en-AU" sz="2200" dirty="0" smtClean="0"/>
          </a:p>
          <a:p>
            <a:pPr eaLnBrk="1" hangingPunct="1"/>
            <a:endParaRPr lang="en-AU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One solution:</a:t>
            </a: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306887"/>
          </a:xfrm>
        </p:spPr>
        <p:txBody>
          <a:bodyPr>
            <a:normAutofit/>
          </a:bodyPr>
          <a:lstStyle/>
          <a:p>
            <a:pPr algn="just" eaLnBrk="1" hangingPunct="1">
              <a:buFont typeface="Wingdings 3" pitchFamily="18" charset="2"/>
              <a:buNone/>
            </a:pPr>
            <a:endParaRPr lang="en-AU" sz="2200" dirty="0" smtClean="0"/>
          </a:p>
          <a:p>
            <a:pPr lvl="0"/>
            <a:r>
              <a:rPr lang="en-AU" sz="2400" dirty="0" smtClean="0"/>
              <a:t>If you separate these powers, giving people only the ability to make decisions in one of these areas, you will have a better government. </a:t>
            </a:r>
          </a:p>
          <a:p>
            <a:pPr lvl="0"/>
            <a:endParaRPr lang="en-AU" sz="2400" dirty="0" smtClean="0"/>
          </a:p>
          <a:p>
            <a:pPr lvl="0"/>
            <a:r>
              <a:rPr lang="en-AU" sz="2400" dirty="0" smtClean="0"/>
              <a:t>Each of these areas will act as a ‘check and balance’ on the other areas</a:t>
            </a:r>
          </a:p>
          <a:p>
            <a:pPr lvl="0"/>
            <a:endParaRPr lang="en-AU" sz="2400" dirty="0" smtClean="0"/>
          </a:p>
          <a:p>
            <a:pPr lvl="0"/>
            <a:r>
              <a:rPr lang="en-AU" sz="2400" dirty="0" smtClean="0"/>
              <a:t>Known as the </a:t>
            </a:r>
            <a:r>
              <a:rPr lang="en-AU" sz="2400" b="1" dirty="0" smtClean="0"/>
              <a:t>Separation of Powers</a:t>
            </a:r>
          </a:p>
          <a:p>
            <a:pPr lvl="1"/>
            <a:endParaRPr lang="en-AU" sz="2000" dirty="0" smtClean="0"/>
          </a:p>
          <a:p>
            <a:pPr algn="just" eaLnBrk="1" hangingPunct="1"/>
            <a:endParaRPr lang="en-AU" sz="1500" dirty="0" smtClean="0"/>
          </a:p>
          <a:p>
            <a:pPr lvl="1" algn="just" eaLnBrk="1" hangingPunct="1">
              <a:buFont typeface="Verdana" pitchFamily="34" charset="0"/>
              <a:buNone/>
            </a:pPr>
            <a:endParaRPr lang="en-AU" sz="1900" dirty="0" smtClean="0"/>
          </a:p>
          <a:p>
            <a:pPr algn="just" eaLnBrk="1" hangingPunct="1"/>
            <a:endParaRPr lang="en-AU" sz="2200" dirty="0" smtClean="0"/>
          </a:p>
          <a:p>
            <a:pPr eaLnBrk="1" hangingPunct="1"/>
            <a:endParaRPr lang="en-AU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One solution:</a:t>
            </a: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Separation of Powers</a:t>
            </a: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1885950"/>
          </a:xfrm>
          <a:prstGeom prst="rect">
            <a:avLst/>
          </a:prstGeom>
          <a:noFill/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-1" y="1916832"/>
          <a:ext cx="9144000" cy="5670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235292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Power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Role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Who is in it</a:t>
                      </a:r>
                      <a:endParaRPr lang="en-AU" dirty="0"/>
                    </a:p>
                  </a:txBody>
                  <a:tcPr/>
                </a:tc>
              </a:tr>
              <a:tr h="1235292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Parliament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Makes and changes the law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A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Parliament (Legislature) is made up of the Queen (represented by the Governor-General), the Senate and the House of Representatives</a:t>
                      </a:r>
                      <a:endParaRPr lang="en-AU" dirty="0"/>
                    </a:p>
                  </a:txBody>
                  <a:tcPr/>
                </a:tc>
              </a:tr>
              <a:tr h="1235292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Executive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Puts the law into action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A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Prime Minister and Cabinet (Senior politicians who are called</a:t>
                      </a:r>
                      <a:r>
                        <a:rPr kumimoji="0" lang="en-A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A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ministers and given a position in </a:t>
                      </a:r>
                      <a:r>
                        <a:rPr kumimoji="0" lang="en-A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Cabinet</a:t>
                      </a:r>
                      <a:r>
                        <a:rPr kumimoji="0" lang="en-A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AU" dirty="0"/>
                    </a:p>
                  </a:txBody>
                  <a:tcPr/>
                </a:tc>
              </a:tr>
              <a:tr h="1235292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Judiciary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Interprets the law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The Australian court system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9154" name="Picture 2" descr="http://www.aph.gov.au/binaries/images/sepcha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907" y="0"/>
            <a:ext cx="919490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306887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buFont typeface="Wingdings 3" pitchFamily="18" charset="2"/>
              <a:buNone/>
            </a:pPr>
            <a:endParaRPr lang="en-AU" sz="2200" dirty="0" smtClean="0"/>
          </a:p>
          <a:p>
            <a:pPr lvl="0"/>
            <a:r>
              <a:rPr lang="en-AU" sz="2400" dirty="0" smtClean="0"/>
              <a:t>Makes the laws</a:t>
            </a:r>
            <a:br>
              <a:rPr lang="en-AU" sz="2400" dirty="0" smtClean="0"/>
            </a:br>
            <a:endParaRPr lang="en-AU" sz="2400" dirty="0" smtClean="0"/>
          </a:p>
          <a:p>
            <a:r>
              <a:rPr lang="en-AU" sz="2400" dirty="0" smtClean="0"/>
              <a:t>Meant to represent ‘the people’ : </a:t>
            </a:r>
            <a:r>
              <a:rPr lang="en-AU" sz="2400" i="1" dirty="0" err="1" smtClean="0"/>
              <a:t>eg</a:t>
            </a:r>
            <a:r>
              <a:rPr lang="en-AU" sz="2400" i="1" dirty="0" smtClean="0"/>
              <a:t> the poor, the middle class and the upper class, as well the religious, the military and the academics</a:t>
            </a:r>
          </a:p>
          <a:p>
            <a:endParaRPr lang="en-AU" sz="2400" i="1" dirty="0" smtClean="0"/>
          </a:p>
          <a:p>
            <a:r>
              <a:rPr lang="en-AU" sz="2400" dirty="0" smtClean="0"/>
              <a:t>Because they represent so many, overall, the laws made will be fair</a:t>
            </a:r>
          </a:p>
          <a:p>
            <a:endParaRPr lang="en-AU" sz="2400" dirty="0" smtClean="0"/>
          </a:p>
          <a:p>
            <a:r>
              <a:rPr lang="en-AU" sz="2400" dirty="0" smtClean="0"/>
              <a:t>The law should be written by people with specialist knowledge to ensure that it can be obeyed easily and judged correctly when it is broken. </a:t>
            </a:r>
          </a:p>
          <a:p>
            <a:endParaRPr lang="en-AU" sz="2400" dirty="0" smtClean="0"/>
          </a:p>
          <a:p>
            <a:pPr algn="just" eaLnBrk="1" hangingPunct="1">
              <a:buNone/>
            </a:pPr>
            <a:endParaRPr lang="en-AU" sz="2400" dirty="0" smtClean="0"/>
          </a:p>
          <a:p>
            <a:pPr algn="just" eaLnBrk="1" hangingPunct="1"/>
            <a:endParaRPr lang="en-AU" sz="1500" dirty="0" smtClean="0"/>
          </a:p>
          <a:p>
            <a:pPr lvl="1" algn="just" eaLnBrk="1" hangingPunct="1">
              <a:buFont typeface="Verdana" pitchFamily="34" charset="0"/>
              <a:buNone/>
            </a:pPr>
            <a:endParaRPr lang="en-AU" sz="1900" dirty="0" smtClean="0"/>
          </a:p>
          <a:p>
            <a:pPr algn="just" eaLnBrk="1" hangingPunct="1"/>
            <a:endParaRPr lang="en-AU" sz="2200" dirty="0" smtClean="0"/>
          </a:p>
          <a:p>
            <a:pPr eaLnBrk="1" hangingPunct="1"/>
            <a:endParaRPr lang="en-AU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176" cy="115699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Legislature </a:t>
            </a:r>
            <a:endParaRPr lang="en-AU" dirty="0"/>
          </a:p>
        </p:txBody>
      </p:sp>
      <p:pic>
        <p:nvPicPr>
          <p:cNvPr id="5" name="Picture 2" descr="http://upload.wikimedia.org/wikipedia/en/b/b5/Rsh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1118</TotalTime>
  <Words>856</Words>
  <Application>Microsoft Office PowerPoint</Application>
  <PresentationFormat>On-screen Show (4:3)</PresentationFormat>
  <Paragraphs>182</Paragraphs>
  <Slides>37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Concourse</vt:lpstr>
      <vt:lpstr>Australian Government</vt:lpstr>
      <vt:lpstr>PowerPoint Presentation</vt:lpstr>
      <vt:lpstr>PowerPoint Presentation</vt:lpstr>
      <vt:lpstr>PowerPoint Presentation</vt:lpstr>
      <vt:lpstr>One solution:</vt:lpstr>
      <vt:lpstr>One solution:</vt:lpstr>
      <vt:lpstr>Separation of Powers</vt:lpstr>
      <vt:lpstr>PowerPoint Presentation</vt:lpstr>
      <vt:lpstr>Legislature </vt:lpstr>
      <vt:lpstr>Legislature </vt:lpstr>
      <vt:lpstr>Executive</vt:lpstr>
      <vt:lpstr>Judiciary</vt:lpstr>
      <vt:lpstr>Overview</vt:lpstr>
      <vt:lpstr>PowerPoint Presentation</vt:lpstr>
      <vt:lpstr>Westminster Model</vt:lpstr>
      <vt:lpstr>PowerPoint Presentation</vt:lpstr>
      <vt:lpstr>Westminster Model</vt:lpstr>
      <vt:lpstr>Westminster Model</vt:lpstr>
      <vt:lpstr>Questions</vt:lpstr>
      <vt:lpstr>PowerPoint Presentation</vt:lpstr>
      <vt:lpstr>PowerPoint Presentation</vt:lpstr>
      <vt:lpstr>House of Representatives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Dane</dc:creator>
  <cp:lastModifiedBy>WILLIAMS Dane</cp:lastModifiedBy>
  <cp:revision>182</cp:revision>
  <dcterms:created xsi:type="dcterms:W3CDTF">2013-06-03T00:43:59Z</dcterms:created>
  <dcterms:modified xsi:type="dcterms:W3CDTF">2015-09-08T04:22:16Z</dcterms:modified>
</cp:coreProperties>
</file>