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5833" autoAdjust="0"/>
  </p:normalViewPr>
  <p:slideViewPr>
    <p:cSldViewPr snapToGrid="0">
      <p:cViewPr>
        <p:scale>
          <a:sx n="119" d="100"/>
          <a:sy n="119" d="100"/>
        </p:scale>
        <p:origin x="176" y="-2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1350" y="54"/>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EDE3E-EEFC-476F-8308-87C542A6FB84}" type="datetimeFigureOut">
              <a:rPr lang="en-AU" smtClean="0"/>
              <a:t>9/8/17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662D0-8F40-4864-AEA4-3C2A0FCE50DA}" type="slidenum">
              <a:rPr lang="en-AU" smtClean="0"/>
              <a:t>‹#›</a:t>
            </a:fld>
            <a:endParaRPr lang="en-AU"/>
          </a:p>
        </p:txBody>
      </p:sp>
    </p:spTree>
    <p:extLst>
      <p:ext uri="{BB962C8B-B14F-4D97-AF65-F5344CB8AC3E}">
        <p14:creationId xmlns:p14="http://schemas.microsoft.com/office/powerpoint/2010/main" val="191713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4C662D0-8F40-4864-AEA4-3C2A0FCE50DA}" type="slidenum">
              <a:rPr lang="en-AU" smtClean="0"/>
              <a:t>1</a:t>
            </a:fld>
            <a:endParaRPr lang="en-AU"/>
          </a:p>
        </p:txBody>
      </p:sp>
    </p:spTree>
    <p:extLst>
      <p:ext uri="{BB962C8B-B14F-4D97-AF65-F5344CB8AC3E}">
        <p14:creationId xmlns:p14="http://schemas.microsoft.com/office/powerpoint/2010/main" val="205269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Description: </a:t>
            </a:r>
          </a:p>
          <a:p>
            <a:r>
              <a:rPr lang="en-AU" dirty="0" smtClean="0"/>
              <a:t>The human alteration to biomes to produce food, industrial materials and fibres, and the environmental effects of these alterations. </a:t>
            </a:r>
          </a:p>
          <a:p>
            <a:endParaRPr lang="en-AU" dirty="0"/>
          </a:p>
          <a:p>
            <a:r>
              <a:rPr lang="en-AU" dirty="0" smtClean="0"/>
              <a:t>The challenges to food production: </a:t>
            </a:r>
          </a:p>
          <a:p>
            <a:pPr marL="171450" indent="-171450">
              <a:buFontTx/>
              <a:buChar char="-"/>
            </a:pPr>
            <a:r>
              <a:rPr lang="en-AU" dirty="0" smtClean="0"/>
              <a:t>Land and water degradation </a:t>
            </a:r>
          </a:p>
          <a:p>
            <a:pPr marL="171450" indent="-171450">
              <a:buFontTx/>
              <a:buChar char="-"/>
            </a:pPr>
            <a:r>
              <a:rPr lang="en-AU" dirty="0" smtClean="0"/>
              <a:t>Increasing competition for land </a:t>
            </a:r>
          </a:p>
          <a:p>
            <a:pPr marL="171450" indent="-171450">
              <a:buFontTx/>
              <a:buChar char="-"/>
            </a:pPr>
            <a:r>
              <a:rPr lang="en-AU" dirty="0" smtClean="0"/>
              <a:t>Climate change </a:t>
            </a:r>
            <a:endParaRPr lang="en-AU" dirty="0"/>
          </a:p>
        </p:txBody>
      </p:sp>
      <p:sp>
        <p:nvSpPr>
          <p:cNvPr id="4" name="Slide Number Placeholder 3"/>
          <p:cNvSpPr>
            <a:spLocks noGrp="1"/>
          </p:cNvSpPr>
          <p:nvPr>
            <p:ph type="sldNum" sz="quarter" idx="10"/>
          </p:nvPr>
        </p:nvSpPr>
        <p:spPr/>
        <p:txBody>
          <a:bodyPr/>
          <a:lstStyle/>
          <a:p>
            <a:fld id="{44C662D0-8F40-4864-AEA4-3C2A0FCE50DA}" type="slidenum">
              <a:rPr lang="en-AU" smtClean="0"/>
              <a:t>2</a:t>
            </a:fld>
            <a:endParaRPr lang="en-AU"/>
          </a:p>
        </p:txBody>
      </p:sp>
    </p:spTree>
    <p:extLst>
      <p:ext uri="{BB962C8B-B14F-4D97-AF65-F5344CB8AC3E}">
        <p14:creationId xmlns:p14="http://schemas.microsoft.com/office/powerpoint/2010/main" val="421357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Oil palm</a:t>
            </a:r>
            <a:r>
              <a:rPr lang="en-AU" baseline="0" dirty="0" smtClean="0"/>
              <a:t> – sustainable palm oil </a:t>
            </a:r>
          </a:p>
          <a:p>
            <a:endParaRPr lang="en-AU" dirty="0"/>
          </a:p>
        </p:txBody>
      </p:sp>
      <p:sp>
        <p:nvSpPr>
          <p:cNvPr id="4" name="Slide Number Placeholder 3"/>
          <p:cNvSpPr>
            <a:spLocks noGrp="1"/>
          </p:cNvSpPr>
          <p:nvPr>
            <p:ph type="sldNum" sz="quarter" idx="10"/>
          </p:nvPr>
        </p:nvSpPr>
        <p:spPr/>
        <p:txBody>
          <a:bodyPr/>
          <a:lstStyle/>
          <a:p>
            <a:fld id="{44C662D0-8F40-4864-AEA4-3C2A0FCE50DA}" type="slidenum">
              <a:rPr lang="en-AU" smtClean="0"/>
              <a:t>3</a:t>
            </a:fld>
            <a:endParaRPr lang="en-AU"/>
          </a:p>
        </p:txBody>
      </p:sp>
      <p:sp>
        <p:nvSpPr>
          <p:cNvPr id="5" name="Rectangle 4"/>
          <p:cNvSpPr/>
          <p:nvPr/>
        </p:nvSpPr>
        <p:spPr>
          <a:xfrm>
            <a:off x="1714500" y="4248835"/>
            <a:ext cx="3429000" cy="646331"/>
          </a:xfrm>
          <a:prstGeom prst="rect">
            <a:avLst/>
          </a:prstGeom>
        </p:spPr>
        <p:txBody>
          <a:bodyPr>
            <a:spAutoFit/>
          </a:bodyPr>
          <a:lstStyle/>
          <a:p>
            <a:r>
              <a:rPr lang="en-AU" dirty="0" smtClean="0"/>
              <a:t>http://splash.abc.net.au/media/-/m/525335/palm-oil</a:t>
            </a:r>
            <a:endParaRPr lang="en-AU" dirty="0"/>
          </a:p>
        </p:txBody>
      </p:sp>
    </p:spTree>
    <p:extLst>
      <p:ext uri="{BB962C8B-B14F-4D97-AF65-F5344CB8AC3E}">
        <p14:creationId xmlns:p14="http://schemas.microsoft.com/office/powerpoint/2010/main" val="108761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GB" altLang="en-US" smtClean="0">
                <a:latin typeface="Times New Roman" panose="02020603050405020304" pitchFamily="18" charset="0"/>
              </a:rPr>
              <a:t>Could add colour around each picture matching the key. Must draw a line to each</a:t>
            </a:r>
          </a:p>
          <a:p>
            <a:r>
              <a:rPr lang="en-GB" altLang="en-US" smtClean="0">
                <a:latin typeface="Times New Roman" panose="02020603050405020304" pitchFamily="18" charset="0"/>
              </a:rPr>
              <a:t>Using the laminated sheet as guidance, students to describe the global distribution of temperate deciduous, rainforest, desert plus one other biome.</a:t>
            </a:r>
          </a:p>
        </p:txBody>
      </p:sp>
      <p:sp>
        <p:nvSpPr>
          <p:cNvPr id="6148"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228664-DD38-4D8A-9ED2-C0B474D380D7}" type="slidenum">
              <a:rPr lang="en-GB" altLang="en-US"/>
              <a:pPr>
                <a:spcBef>
                  <a:spcPct val="0"/>
                </a:spcBef>
              </a:pPr>
              <a:t>5</a:t>
            </a:fld>
            <a:endParaRPr lang="en-GB" altLang="en-US"/>
          </a:p>
        </p:txBody>
      </p:sp>
    </p:spTree>
    <p:extLst>
      <p:ext uri="{BB962C8B-B14F-4D97-AF65-F5344CB8AC3E}">
        <p14:creationId xmlns:p14="http://schemas.microsoft.com/office/powerpoint/2010/main" val="2917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the world becomes industrialised and modernized, the demand for resources</a:t>
            </a:r>
            <a:r>
              <a:rPr lang="en-AU" baseline="0" dirty="0" smtClean="0"/>
              <a:t> increases and this puts pressure on the natural environment. </a:t>
            </a:r>
            <a:endParaRPr lang="en-AU" dirty="0"/>
          </a:p>
        </p:txBody>
      </p:sp>
      <p:sp>
        <p:nvSpPr>
          <p:cNvPr id="4" name="Slide Number Placeholder 3"/>
          <p:cNvSpPr>
            <a:spLocks noGrp="1"/>
          </p:cNvSpPr>
          <p:nvPr>
            <p:ph type="sldNum" sz="quarter" idx="10"/>
          </p:nvPr>
        </p:nvSpPr>
        <p:spPr/>
        <p:txBody>
          <a:bodyPr/>
          <a:lstStyle/>
          <a:p>
            <a:fld id="{44C662D0-8F40-4864-AEA4-3C2A0FCE50DA}" type="slidenum">
              <a:rPr lang="en-AU" smtClean="0"/>
              <a:t>6</a:t>
            </a:fld>
            <a:endParaRPr lang="en-AU"/>
          </a:p>
        </p:txBody>
      </p:sp>
    </p:spTree>
    <p:extLst>
      <p:ext uri="{BB962C8B-B14F-4D97-AF65-F5344CB8AC3E}">
        <p14:creationId xmlns:p14="http://schemas.microsoft.com/office/powerpoint/2010/main" val="39749283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F22C1D-49F3-4650-8ED8-3C0244275E1D}" type="datetimeFigureOut">
              <a:rPr lang="en-AU" smtClean="0"/>
              <a:t>9/8/17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285193E-C80F-4320-BDF2-3DEC43DF4530}" type="slidenum">
              <a:rPr lang="en-AU" smtClean="0"/>
              <a:t>‹#›</a:t>
            </a:fld>
            <a:endParaRPr lang="en-AU"/>
          </a:p>
        </p:txBody>
      </p:sp>
    </p:spTree>
    <p:extLst>
      <p:ext uri="{BB962C8B-B14F-4D97-AF65-F5344CB8AC3E}">
        <p14:creationId xmlns:p14="http://schemas.microsoft.com/office/powerpoint/2010/main" val="387284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F22C1D-49F3-4650-8ED8-3C0244275E1D}" type="datetimeFigureOut">
              <a:rPr lang="en-AU" smtClean="0"/>
              <a:t>9/8/17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85193E-C80F-4320-BDF2-3DEC43DF4530}" type="slidenum">
              <a:rPr lang="en-AU" smtClean="0"/>
              <a:t>‹#›</a:t>
            </a:fld>
            <a:endParaRPr lang="en-AU"/>
          </a:p>
        </p:txBody>
      </p:sp>
    </p:spTree>
    <p:extLst>
      <p:ext uri="{BB962C8B-B14F-4D97-AF65-F5344CB8AC3E}">
        <p14:creationId xmlns:p14="http://schemas.microsoft.com/office/powerpoint/2010/main" val="278994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F22C1D-49F3-4650-8ED8-3C0244275E1D}" type="datetimeFigureOut">
              <a:rPr lang="en-AU" smtClean="0"/>
              <a:t>9/8/17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85193E-C80F-4320-BDF2-3DEC43DF4530}" type="slidenum">
              <a:rPr lang="en-AU" smtClean="0"/>
              <a:t>‹#›</a:t>
            </a:fld>
            <a:endParaRPr lang="en-AU"/>
          </a:p>
        </p:txBody>
      </p:sp>
    </p:spTree>
    <p:extLst>
      <p:ext uri="{BB962C8B-B14F-4D97-AF65-F5344CB8AC3E}">
        <p14:creationId xmlns:p14="http://schemas.microsoft.com/office/powerpoint/2010/main" val="237482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F22C1D-49F3-4650-8ED8-3C0244275E1D}" type="datetimeFigureOut">
              <a:rPr lang="en-AU" smtClean="0"/>
              <a:t>9/8/17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85193E-C80F-4320-BDF2-3DEC43DF4530}" type="slidenum">
              <a:rPr lang="en-AU" smtClean="0"/>
              <a:t>‹#›</a:t>
            </a:fld>
            <a:endParaRPr lang="en-AU"/>
          </a:p>
        </p:txBody>
      </p:sp>
    </p:spTree>
    <p:extLst>
      <p:ext uri="{BB962C8B-B14F-4D97-AF65-F5344CB8AC3E}">
        <p14:creationId xmlns:p14="http://schemas.microsoft.com/office/powerpoint/2010/main" val="426581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4F22C1D-49F3-4650-8ED8-3C0244275E1D}" type="datetimeFigureOut">
              <a:rPr lang="en-AU" smtClean="0"/>
              <a:t>9/8/17</a:t>
            </a:fld>
            <a:endParaRPr lang="en-AU"/>
          </a:p>
        </p:txBody>
      </p:sp>
      <p:sp>
        <p:nvSpPr>
          <p:cNvPr id="5" name="Footer Placeholder 4"/>
          <p:cNvSpPr>
            <a:spLocks noGrp="1"/>
          </p:cNvSpPr>
          <p:nvPr>
            <p:ph type="ftr" sz="quarter" idx="11"/>
          </p:nvPr>
        </p:nvSpPr>
        <p:spPr>
          <a:xfrm>
            <a:off x="2182708" y="6272784"/>
            <a:ext cx="6327648" cy="365125"/>
          </a:xfrm>
        </p:spPr>
        <p:txBody>
          <a:bodyPr/>
          <a:lstStyle/>
          <a:p>
            <a:endParaRPr lang="en-A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285193E-C80F-4320-BDF2-3DEC43DF4530}" type="slidenum">
              <a:rPr lang="en-AU" smtClean="0"/>
              <a:t>‹#›</a:t>
            </a:fld>
            <a:endParaRPr lang="en-AU"/>
          </a:p>
        </p:txBody>
      </p:sp>
    </p:spTree>
    <p:extLst>
      <p:ext uri="{BB962C8B-B14F-4D97-AF65-F5344CB8AC3E}">
        <p14:creationId xmlns:p14="http://schemas.microsoft.com/office/powerpoint/2010/main" val="265569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F22C1D-49F3-4650-8ED8-3C0244275E1D}" type="datetimeFigureOut">
              <a:rPr lang="en-AU" smtClean="0"/>
              <a:t>9/8/17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85193E-C80F-4320-BDF2-3DEC43DF4530}" type="slidenum">
              <a:rPr lang="en-AU" smtClean="0"/>
              <a:t>‹#›</a:t>
            </a:fld>
            <a:endParaRPr lang="en-AU"/>
          </a:p>
        </p:txBody>
      </p:sp>
    </p:spTree>
    <p:extLst>
      <p:ext uri="{BB962C8B-B14F-4D97-AF65-F5344CB8AC3E}">
        <p14:creationId xmlns:p14="http://schemas.microsoft.com/office/powerpoint/2010/main" val="223995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F22C1D-49F3-4650-8ED8-3C0244275E1D}" type="datetimeFigureOut">
              <a:rPr lang="en-AU" smtClean="0"/>
              <a:t>9/8/17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285193E-C80F-4320-BDF2-3DEC43DF4530}" type="slidenum">
              <a:rPr lang="en-AU" smtClean="0"/>
              <a:t>‹#›</a:t>
            </a:fld>
            <a:endParaRPr lang="en-AU"/>
          </a:p>
        </p:txBody>
      </p:sp>
    </p:spTree>
    <p:extLst>
      <p:ext uri="{BB962C8B-B14F-4D97-AF65-F5344CB8AC3E}">
        <p14:creationId xmlns:p14="http://schemas.microsoft.com/office/powerpoint/2010/main" val="100170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F22C1D-49F3-4650-8ED8-3C0244275E1D}" type="datetimeFigureOut">
              <a:rPr lang="en-AU" smtClean="0"/>
              <a:t>9/8/17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285193E-C80F-4320-BDF2-3DEC43DF4530}" type="slidenum">
              <a:rPr lang="en-AU" smtClean="0"/>
              <a:t>‹#›</a:t>
            </a:fld>
            <a:endParaRPr lang="en-AU"/>
          </a:p>
        </p:txBody>
      </p:sp>
    </p:spTree>
    <p:extLst>
      <p:ext uri="{BB962C8B-B14F-4D97-AF65-F5344CB8AC3E}">
        <p14:creationId xmlns:p14="http://schemas.microsoft.com/office/powerpoint/2010/main" val="115487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22C1D-49F3-4650-8ED8-3C0244275E1D}" type="datetimeFigureOut">
              <a:rPr lang="en-AU" smtClean="0"/>
              <a:t>9/8/17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285193E-C80F-4320-BDF2-3DEC43DF4530}" type="slidenum">
              <a:rPr lang="en-AU" smtClean="0"/>
              <a:t>‹#›</a:t>
            </a:fld>
            <a:endParaRPr lang="en-AU"/>
          </a:p>
        </p:txBody>
      </p:sp>
    </p:spTree>
    <p:extLst>
      <p:ext uri="{BB962C8B-B14F-4D97-AF65-F5344CB8AC3E}">
        <p14:creationId xmlns:p14="http://schemas.microsoft.com/office/powerpoint/2010/main" val="268748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22C1D-49F3-4650-8ED8-3C0244275E1D}" type="datetimeFigureOut">
              <a:rPr lang="en-AU" smtClean="0"/>
              <a:t>9/8/17</a:t>
            </a:fld>
            <a:endParaRPr lang="en-AU"/>
          </a:p>
        </p:txBody>
      </p:sp>
      <p:sp>
        <p:nvSpPr>
          <p:cNvPr id="6" name="Footer Placeholder 5"/>
          <p:cNvSpPr>
            <a:spLocks noGrp="1"/>
          </p:cNvSpPr>
          <p:nvPr>
            <p:ph type="ftr" sz="quarter" idx="11"/>
          </p:nvPr>
        </p:nvSpPr>
        <p:spPr/>
        <p:txBody>
          <a:bodyPr/>
          <a:lstStyle/>
          <a:p>
            <a:endParaRPr lang="en-A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285193E-C80F-4320-BDF2-3DEC43DF4530}" type="slidenum">
              <a:rPr lang="en-AU" smtClean="0"/>
              <a:t>‹#›</a:t>
            </a:fld>
            <a:endParaRPr lang="en-AU"/>
          </a:p>
        </p:txBody>
      </p:sp>
    </p:spTree>
    <p:extLst>
      <p:ext uri="{BB962C8B-B14F-4D97-AF65-F5344CB8AC3E}">
        <p14:creationId xmlns:p14="http://schemas.microsoft.com/office/powerpoint/2010/main" val="285381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22C1D-49F3-4650-8ED8-3C0244275E1D}" type="datetimeFigureOut">
              <a:rPr lang="en-AU" smtClean="0"/>
              <a:t>9/8/17</a:t>
            </a:fld>
            <a:endParaRPr lang="en-A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285193E-C80F-4320-BDF2-3DEC43DF4530}" type="slidenum">
              <a:rPr lang="en-AU" smtClean="0"/>
              <a:t>‹#›</a:t>
            </a:fld>
            <a:endParaRPr lang="en-AU"/>
          </a:p>
        </p:txBody>
      </p:sp>
    </p:spTree>
    <p:extLst>
      <p:ext uri="{BB962C8B-B14F-4D97-AF65-F5344CB8AC3E}">
        <p14:creationId xmlns:p14="http://schemas.microsoft.com/office/powerpoint/2010/main" val="2133466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4F22C1D-49F3-4650-8ED8-3C0244275E1D}" type="datetimeFigureOut">
              <a:rPr lang="en-AU" smtClean="0"/>
              <a:t>9/8/17</a:t>
            </a:fld>
            <a:endParaRPr lang="en-A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A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285193E-C80F-4320-BDF2-3DEC43DF4530}" type="slidenum">
              <a:rPr lang="en-AU" smtClean="0"/>
              <a:t>‹#›</a:t>
            </a:fld>
            <a:endParaRPr lang="en-AU"/>
          </a:p>
        </p:txBody>
      </p:sp>
    </p:spTree>
    <p:extLst>
      <p:ext uri="{BB962C8B-B14F-4D97-AF65-F5344CB8AC3E}">
        <p14:creationId xmlns:p14="http://schemas.microsoft.com/office/powerpoint/2010/main" val="2455067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plash.abc.net.au/media/-/m/525335/palm-oi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hyperlink" Target="http://www.google.co.uk/url?sa=i&amp;rct=j&amp;q=desert&amp;source=images&amp;cd=&amp;cad=rja&amp;docid=3Pk5HqKeLftrgM&amp;tbnid=jUjILWWs_zre8M:&amp;ved=0CAUQjRw&amp;url=http://www.oxfam.org.uk/coolplanet/ontheline/explore/nature/deserts/deserts.htm&amp;ei=lmRdUe6CO-Ki0QWR94HYAw&amp;psig=AFQjCNEmC72V3OYXvXFu1RPdM7bBKMK7Yg&amp;ust=1365161488206183" TargetMode="External"/><Relationship Id="rId20" Type="http://schemas.openxmlformats.org/officeDocument/2006/relationships/image" Target="../media/image16.jpeg"/><Relationship Id="rId21" Type="http://schemas.openxmlformats.org/officeDocument/2006/relationships/hyperlink" Target="http://www.google.co.uk/url?sa=i&amp;rct=j&amp;q=tundra&amp;source=images&amp;cd=&amp;cad=rja&amp;docid=GmQw7D7CsOSlrM&amp;tbnid=xNICi7F1UJgmtM:&amp;ved=0CAUQjRw&amp;url=http://en.wikipedia.org/wiki/Tundra&amp;ei=gGZdUYyHJeOL0AWUjoHYCw&amp;psig=AFQjCNFG5WPkwf-CutmMSgP13zWIsgg-XQ&amp;ust=1365161973027279" TargetMode="External"/><Relationship Id="rId22" Type="http://schemas.openxmlformats.org/officeDocument/2006/relationships/image" Target="../media/image17.jpeg"/><Relationship Id="rId10" Type="http://schemas.openxmlformats.org/officeDocument/2006/relationships/image" Target="../media/image11.jpeg"/><Relationship Id="rId11" Type="http://schemas.openxmlformats.org/officeDocument/2006/relationships/hyperlink" Target="http://www.google.co.uk/url?sa=i&amp;rct=j&amp;q=polar&amp;source=images&amp;cd=&amp;cad=rja&amp;docid=j7IVK-VQ8TGP-M&amp;tbnid=E39C1S6KI1FdcM:&amp;ved=0CAUQjRw&amp;url=http://www.bbc.co.uk/news/science-environment-12687272&amp;ei=5WRdUdWRIeO80QXakIH4Cw&amp;psig=AFQjCNHjm-LVGUonwJN7nAV-p5eB92f8Sw&amp;ust=1365161535193013" TargetMode="External"/><Relationship Id="rId12" Type="http://schemas.openxmlformats.org/officeDocument/2006/relationships/image" Target="../media/image12.jpeg"/><Relationship Id="rId13" Type="http://schemas.openxmlformats.org/officeDocument/2006/relationships/hyperlink" Target="http://www.google.co.uk/url?sa=i&amp;rct=j&amp;q=chapparal&amp;source=images&amp;cd=&amp;cad=rja&amp;docid=Nc0ogKMA0UVuCM&amp;tbnid=DhN7sUzVSq9y2M:&amp;ved=0CAUQjRw&amp;url=http://www.californiachaparral.com/awheresthechaparral.html&amp;ei=JGVdUeWVN7Gg0wWXzYHYBg&amp;psig=AFQjCNHuVr3M67CSrFwfGXbl_nCmPKH6Bw&amp;ust=1365161610329999" TargetMode="External"/><Relationship Id="rId14" Type="http://schemas.openxmlformats.org/officeDocument/2006/relationships/image" Target="../media/image13.jpeg"/><Relationship Id="rId15" Type="http://schemas.openxmlformats.org/officeDocument/2006/relationships/hyperlink" Target="http://www.google.co.uk/url?sa=i&amp;rct=j&amp;q=temperate+grassland&amp;source=images&amp;cd=&amp;cad=rja&amp;docid=Ub-Vr2SixnhnyM&amp;tbnid=MNt_HO6y5eBFlM:&amp;ved=0CAUQjRw&amp;url=http://www.bbc.co.uk/nature/habitats/Temperate_grasslands,_savannas,_and_shrublands&amp;ei=b2VdUdq2Hqq50QWOqoGYAg&amp;psig=AFQjCNGhhbzwE5KNYED9SVsW0uDNOqgLDw&amp;ust=1365161692215676" TargetMode="External"/><Relationship Id="rId16" Type="http://schemas.openxmlformats.org/officeDocument/2006/relationships/image" Target="../media/image14.jpeg"/><Relationship Id="rId17" Type="http://schemas.openxmlformats.org/officeDocument/2006/relationships/hyperlink" Target="http://www.google.co.uk/url?sa=i&amp;rct=j&amp;q=temperate+deciduous+forest&amp;source=images&amp;cd=&amp;cad=rja&amp;docid=DBSbzyEwJKGTSM&amp;tbnid=Zdti6HLE_52LaM:&amp;ved=0CAUQjRw&amp;url=http://www.ehow.com/info_7912033_temperate-deciduous-forest-animals.html&amp;ei=9GVdUb6aHK6k0AWSwIG4Bg&amp;psig=AFQjCNEmvWTUhc1FZDiBzD-hH3ylinWh_w&amp;ust=1365161759067949" TargetMode="External"/><Relationship Id="rId18" Type="http://schemas.openxmlformats.org/officeDocument/2006/relationships/image" Target="../media/image15.jpeg"/><Relationship Id="rId19" Type="http://schemas.openxmlformats.org/officeDocument/2006/relationships/hyperlink" Target="http://www.google.co.uk/url?sa=i&amp;rct=j&amp;q=coniferous+forest&amp;source=images&amp;cd=&amp;cad=rja&amp;docid=q0qDPskJsJRQ6M&amp;tbnid=zQkgExLZH7_hfM:&amp;ved=0CAUQjRw&amp;url=http://sis.agr.gc.ca/cansis/taxa/landscape/veget/nwt.html&amp;ei=RGZdUfnnKKfV0QXIxoCgAg&amp;psig=AFQjCNGYH0IpB62tBVVu2SjOCp-zM7gTyA&amp;ust=1365161893193448"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google.co.uk/url?sa=i&amp;rct=j&amp;q=biomes+of+the+world+map&amp;source=images&amp;cd=&amp;cad=rja&amp;docid=0eLPqS3Aj-29ZM&amp;tbnid=XNjpr-JwkWvHbM:&amp;ved=0CAUQjRw&amp;url=http://sisgeographywiki.wikispaces.com/PC3+Ecosystems&amp;ei=H2NdUfW7DcK30QW_wIDoCQ&amp;bvm=bv.44770516,d.d2k&amp;psig=AFQjCNH4Dn79mI0sSZ-qrWyAgFZuKMZdqg&amp;ust=1365160965756746" TargetMode="External"/><Relationship Id="rId4" Type="http://schemas.openxmlformats.org/officeDocument/2006/relationships/image" Target="../media/image8.jpeg"/><Relationship Id="rId5" Type="http://schemas.openxmlformats.org/officeDocument/2006/relationships/hyperlink" Target="http://www.google.co.uk/url?sa=i&amp;rct=j&amp;q=tropical+forest&amp;source=images&amp;cd=&amp;cad=rja&amp;docid=lict8pP4p2GOTM&amp;tbnid=11WEqfx1_cJTSM:&amp;ved=0CAUQjRw&amp;url=http://bubustblog.blogspot.com/2011/12/nature-wallpaper-tropical-forest.html&amp;ei=HmRdUaXFBqSW0AWuk4GYAw&amp;bvm=bv.44770516,d.d2k&amp;psig=AFQjCNFF8ZZ-QxDBHegBL8KH_TNFT5caAA&amp;ust=1365161323199604" TargetMode="External"/><Relationship Id="rId6" Type="http://schemas.openxmlformats.org/officeDocument/2006/relationships/image" Target="../media/image9.jpeg"/><Relationship Id="rId7" Type="http://schemas.openxmlformats.org/officeDocument/2006/relationships/hyperlink" Target="http://www.google.co.uk/url?sa=i&amp;rct=j&amp;q=savannah&amp;source=images&amp;cd=&amp;cad=rja&amp;docid=ww5LSkH_CZvBIM&amp;tbnid=ijCA2TdK8WzNzM:&amp;ved=0CAUQjRw&amp;url=http://jamesboard.wordpress.com/tag/savannah/&amp;ei=aGRdUfrWO-qX0AXx6IHoAg&amp;psig=AFQjCNErqXVVHe6nDfbb5Rhz63-u8MRq1Q&amp;ust=1365161413616253" TargetMode="External"/><Relationship Id="rId8"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9966960" cy="3725314"/>
          </a:xfrm>
        </p:spPr>
        <p:txBody>
          <a:bodyPr/>
          <a:lstStyle/>
          <a:p>
            <a:r>
              <a:rPr lang="en-AU" dirty="0" smtClean="0"/>
              <a:t>what do these pictures say about humans and the environment?</a:t>
            </a:r>
            <a:endParaRPr lang="en-AU" dirty="0"/>
          </a:p>
        </p:txBody>
      </p:sp>
    </p:spTree>
    <p:extLst>
      <p:ext uri="{BB962C8B-B14F-4D97-AF65-F5344CB8AC3E}">
        <p14:creationId xmlns:p14="http://schemas.microsoft.com/office/powerpoint/2010/main" val="64463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0580" y="390705"/>
            <a:ext cx="3240505" cy="1384273"/>
          </a:xfrm>
        </p:spPr>
        <p:txBody>
          <a:bodyPr>
            <a:normAutofit fontScale="90000"/>
          </a:bodyPr>
          <a:lstStyle/>
          <a:p>
            <a:r>
              <a:rPr lang="en-AU" dirty="0" smtClean="0"/>
              <a:t>What is the connection?</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533" y="4149183"/>
            <a:ext cx="3352383" cy="221893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469" y="59155"/>
            <a:ext cx="2719137" cy="3625516"/>
          </a:xfrm>
          <a:prstGeom prst="rect">
            <a:avLst/>
          </a:prstGeom>
        </p:spPr>
      </p:pic>
      <p:sp>
        <p:nvSpPr>
          <p:cNvPr id="6" name="TextBox 5"/>
          <p:cNvSpPr txBox="1"/>
          <p:nvPr/>
        </p:nvSpPr>
        <p:spPr>
          <a:xfrm>
            <a:off x="1275347" y="6304547"/>
            <a:ext cx="2711116" cy="369332"/>
          </a:xfrm>
          <a:prstGeom prst="rect">
            <a:avLst/>
          </a:prstGeom>
          <a:noFill/>
        </p:spPr>
        <p:txBody>
          <a:bodyPr wrap="square" rtlCol="0">
            <a:spAutoFit/>
          </a:bodyPr>
          <a:lstStyle/>
          <a:p>
            <a:r>
              <a:rPr lang="en-AU" dirty="0" smtClean="0"/>
              <a:t>Palm oil </a:t>
            </a:r>
            <a:endParaRPr lang="en-AU" dirty="0"/>
          </a:p>
        </p:txBody>
      </p:sp>
      <p:sp>
        <p:nvSpPr>
          <p:cNvPr id="7" name="TextBox 6"/>
          <p:cNvSpPr txBox="1"/>
          <p:nvPr/>
        </p:nvSpPr>
        <p:spPr>
          <a:xfrm>
            <a:off x="2242106" y="834007"/>
            <a:ext cx="1744357" cy="646331"/>
          </a:xfrm>
          <a:prstGeom prst="rect">
            <a:avLst/>
          </a:prstGeom>
          <a:noFill/>
        </p:spPr>
        <p:txBody>
          <a:bodyPr wrap="square" rtlCol="0">
            <a:spAutoFit/>
          </a:bodyPr>
          <a:lstStyle/>
          <a:p>
            <a:r>
              <a:rPr lang="en-AU" dirty="0" smtClean="0"/>
              <a:t>Rainforest biome </a:t>
            </a:r>
            <a:endParaRPr lang="en-AU"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4232" y="3948712"/>
            <a:ext cx="3605851" cy="2619876"/>
          </a:xfrm>
          <a:prstGeom prst="rect">
            <a:avLst/>
          </a:prstGeom>
        </p:spPr>
      </p:pic>
      <p:sp>
        <p:nvSpPr>
          <p:cNvPr id="9" name="TextBox 8"/>
          <p:cNvSpPr txBox="1"/>
          <p:nvPr/>
        </p:nvSpPr>
        <p:spPr>
          <a:xfrm>
            <a:off x="9534357" y="4804610"/>
            <a:ext cx="1837769" cy="369332"/>
          </a:xfrm>
          <a:prstGeom prst="rect">
            <a:avLst/>
          </a:prstGeom>
          <a:noFill/>
        </p:spPr>
        <p:txBody>
          <a:bodyPr wrap="square" rtlCol="0">
            <a:spAutoFit/>
          </a:bodyPr>
          <a:lstStyle/>
          <a:p>
            <a:r>
              <a:rPr lang="en-AU" dirty="0" smtClean="0"/>
              <a:t>Human activity </a:t>
            </a:r>
            <a:endParaRPr lang="en-AU" dirty="0"/>
          </a:p>
        </p:txBody>
      </p:sp>
      <p:sp>
        <p:nvSpPr>
          <p:cNvPr id="11" name="Curved Right Arrow 10"/>
          <p:cNvSpPr/>
          <p:nvPr/>
        </p:nvSpPr>
        <p:spPr>
          <a:xfrm>
            <a:off x="1538369" y="1823786"/>
            <a:ext cx="1407473" cy="18608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 name="Curved Left Arrow 12"/>
          <p:cNvSpPr/>
          <p:nvPr/>
        </p:nvSpPr>
        <p:spPr>
          <a:xfrm>
            <a:off x="7294283" y="1953535"/>
            <a:ext cx="1031570" cy="160138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 name="Left-Right Arrow 13"/>
          <p:cNvSpPr/>
          <p:nvPr/>
        </p:nvSpPr>
        <p:spPr>
          <a:xfrm>
            <a:off x="4139337" y="4989276"/>
            <a:ext cx="1323473" cy="6817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32195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58400" cy="2098147"/>
          </a:xfrm>
        </p:spPr>
        <p:txBody>
          <a:bodyPr>
            <a:normAutofit fontScale="90000"/>
          </a:bodyPr>
          <a:lstStyle/>
          <a:p>
            <a:r>
              <a:rPr lang="en-AU" dirty="0" smtClean="0"/>
              <a:t>Palm oil – how have people </a:t>
            </a:r>
            <a:r>
              <a:rPr lang="en-AU" dirty="0" smtClean="0">
                <a:solidFill>
                  <a:srgbClr val="FF0000"/>
                </a:solidFill>
              </a:rPr>
              <a:t>changed the environment</a:t>
            </a:r>
            <a:r>
              <a:rPr lang="en-AU" dirty="0" smtClean="0"/>
              <a:t> to grow palm oil in plantations. </a:t>
            </a:r>
            <a:endParaRPr lang="en-AU" dirty="0"/>
          </a:p>
        </p:txBody>
      </p:sp>
      <p:sp>
        <p:nvSpPr>
          <p:cNvPr id="3" name="Content Placeholder 2"/>
          <p:cNvSpPr>
            <a:spLocks noGrp="1"/>
          </p:cNvSpPr>
          <p:nvPr>
            <p:ph idx="1"/>
          </p:nvPr>
        </p:nvSpPr>
        <p:spPr>
          <a:xfrm>
            <a:off x="941512" y="3096125"/>
            <a:ext cx="10058400" cy="1528011"/>
          </a:xfrm>
        </p:spPr>
        <p:txBody>
          <a:bodyPr/>
          <a:lstStyle/>
          <a:p>
            <a:r>
              <a:rPr lang="en-AU" dirty="0" smtClean="0">
                <a:hlinkClick r:id="rId3"/>
              </a:rPr>
              <a:t>http</a:t>
            </a:r>
            <a:r>
              <a:rPr lang="en-AU" dirty="0">
                <a:hlinkClick r:id="rId3"/>
              </a:rPr>
              <a:t>://splash.abc.net.au/media/-/</a:t>
            </a:r>
            <a:r>
              <a:rPr lang="en-AU" dirty="0" smtClean="0">
                <a:hlinkClick r:id="rId3"/>
              </a:rPr>
              <a:t>m/525335/palm-oil</a:t>
            </a:r>
            <a:endParaRPr lang="en-AU" dirty="0" smtClean="0"/>
          </a:p>
          <a:p>
            <a:endParaRPr lang="en-AU" dirty="0"/>
          </a:p>
        </p:txBody>
      </p:sp>
    </p:spTree>
    <p:extLst>
      <p:ext uri="{BB962C8B-B14F-4D97-AF65-F5344CB8AC3E}">
        <p14:creationId xmlns:p14="http://schemas.microsoft.com/office/powerpoint/2010/main" val="1428546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Recap </a:t>
            </a:r>
            <a:endParaRPr lang="en-AU" dirty="0"/>
          </a:p>
        </p:txBody>
      </p:sp>
      <p:sp>
        <p:nvSpPr>
          <p:cNvPr id="3" name="Content Placeholder 2"/>
          <p:cNvSpPr>
            <a:spLocks noGrp="1"/>
          </p:cNvSpPr>
          <p:nvPr>
            <p:ph idx="1"/>
          </p:nvPr>
        </p:nvSpPr>
        <p:spPr/>
        <p:txBody>
          <a:bodyPr/>
          <a:lstStyle/>
          <a:p>
            <a:pPr algn="just"/>
            <a:r>
              <a:rPr lang="en-AU" dirty="0" smtClean="0"/>
              <a:t>Biome – a biome is defined as a community of various plants and animals that inhabit a particular type of geographic region of the Earth. Biomes are characterised by their distinctive vegetation type and the types of animals that live in the region. </a:t>
            </a:r>
          </a:p>
          <a:p>
            <a:pPr algn="just"/>
            <a:endParaRPr lang="en-AU" dirty="0"/>
          </a:p>
          <a:p>
            <a:pPr algn="just"/>
            <a:endParaRPr lang="en-AU" dirty="0"/>
          </a:p>
        </p:txBody>
      </p:sp>
    </p:spTree>
    <p:extLst>
      <p:ext uri="{BB962C8B-B14F-4D97-AF65-F5344CB8AC3E}">
        <p14:creationId xmlns:p14="http://schemas.microsoft.com/office/powerpoint/2010/main" val="244705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http://sisgeographywiki.wikispaces.com/file/view/biomes.jpg/376720544/biom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230" y="274638"/>
            <a:ext cx="5598360" cy="4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4" descr="data:image/jpeg;base64,/9j/4AAQSkZJRgABAQAAAQABAAD/2wCEAAkGBhMSERUUExQVFRMWGCAaGRgYGBwfIBggGx0YGxsaHhgcHSYeHRsjGxoeHy8gIycqLCwsGB4yNTAqNSYrLCkBCQoKDgwOGg8PGiwkHyQsNCwsLCwsLCwsLCwsLCwsLCwsLywsLCwsLCwsLCwsLCwsLCwsLCwsLCwsLCwsLCwsLP/AABEIAMIBAwMBIgACEQEDEQH/xAAbAAACAwEBAQAAAAAAAAAAAAAEBQADBgIBB//EAD8QAAIBAgUCBAQEBAQFBAMAAAECEQMhAAQSMUEFURMiYXEGMoGRQqHB8CNSsdEUYuHxBzNygsJDkqKyFVNj/8QAGQEAAwEBAQAAAAAAAAAAAAAAAQIDBAAF/8QALBEAAgICAgEDAwMEAwAAAAAAAAECEQMhEjFBE1FhInHwBEKhgdHh8TKRsf/aAAwDAQACEQMRAD8AzyU0pU1DFywuvnGmxA0m5Ed7/TFHUM7SNMFVCljIYWsxAJAi4EGxIA74bZmrSby1lHhtuBuL3MTYTN998C5HorqzC4WfLJggHiywbyY3HpOPGU13I8rmn2YfrFFAwCDdZbYTsbXIm2BTXU6QEAIbVIkkjtB8sCN474dfEtVUraCVNo1KIgMZYaZMNA9vNtjN1m1MYsDt7Y9PFuKN2LcVY26hm2zVVAXMTpGprAxJIXcD0HoBJth90rqSmmgAutyT+KL3+3574x2ogTcEG1uw7x7W9cN+kgEAAkRNxHbc/UfnieWC40JlguP2PoFHNqVV2iTsLQJ5IIEg2/3xxndWssG3A1Abkj5WBAk27bACfQPptCnYVi4napJ0ybbgRz/T3x7VqFRqViClQq6cETvq33FpO2PM40zFt9lOczgdD41Hzx5WEAzeJMXubqf7YUDOuh0iYt97Tce/7nDanlZPlfV2DSxBPIAERxx9OAc4jNV0lSAB5/qd5jYxJxePFjJpl1M2DSAQJAB7zNuPKB33w06oBFI2vQosJ7hFv3jykfTCpqIEtNjAGx4ZTI9WB/Lvj2pW2JeSo0gbwBxpAPHe2A4plJNU0X0GgMdcAGGUTB1TciL7Hg/N64PydVRVBcfiBG0Eb6Z2/pcHCHK0QUZ0JYAgwRtLTBP0P7nF2azTAqQyxYcGCNxzFv3fAcN0hZRqqNZl6viZPNi0uKYE35Y/kT7icL62ZVsxUU1FaErLYfN5HAvN7c3vzinpHVVZHDAzG20xIFovBI3NsA1GWpXDBiL1JGncMI9hN/vbB+GW9iiki6FOkCSwseAAJn01TgquS2WZk3LixmI0KSL/AE+hGOKWkZZXQaSpYEb7+VjvHB27YFWqHSCSohQCPQLB33gRG9sH5DFV/wBDPILroElf/XQmDEakqbRte0+mGnUc0q5yqZcDXMDjYzN/r74WZakwytXQZIemZBjVC1iOOZPrC+wwR8TNGafjUqPA7GmlhhZq0dJWjQ9A0NVqFZ89MggxwjCYi1o/PGC850qWAhVIgmYAvffsIHYe+NL0FZcG/wAncidTMm4jkjefa+M7/gFiS0sDCkbAQL3Hfn02x0XS2I9RSZGqEtppg1GPmgWA9z9YmcKXoONS9yCTJgT/ADGPp3t9MNqtXw0LAKYkTqJ78Rb7zhBSqM7AMSimS0CCbHvc2vPqcWxWwwVgo1hiDx62/rhx07qtSmPKyPDal1qTwwlWPM8EQedsCZTplNjLWXiQfMRBiRzE3xxmOmsrFFY6YtN9t5vYC5+oxZuL0FtM56lnS93ZywkecyZ5v98JajDifrgzNIycDiSDO/8ArhaTfF4KkXhHQd0jppq1NNoHmPsPSbn0xpK3xMmTAp5akgaPNVuXJ9G4+lj+eMglU8EibWODxkmqDSpDEAx6xeQTa9xA7etxONu5PR0o27k9D/p3xy7llqBAGIKmGOggyGksZgE8Em2Osz8dNrcUU8gq+L5yZJsBMbKP5QfrjG0XIMDnBFIrzbvP+mOeOK8CvFFO6D2+ISSSaayezMPy1YmPMv0nWoYAwdvKcTA+g6oext6VCuxJQDwdxdQCWIidRkEcgGxuLNgrM9afKMFqhyYksFm2xuTED0/LFlHquXhDShVLbXsSWkxOxNrRFr4Lq9VplQAKdSmZWxJ4iL39L8ncY8pt3uJhtPTQh6vUokmquiYAB0BvMTPlAUFmiBLRvvbGNz2VLsYChgdlWPQmN9xuZ3w86p4SuKYEgtspgXLEAm4sNhxcmTvS9DUGCKggGDJ8ptBJ3kgkzvfm+N2L6EaoVHozL0omTAGwv5uP0/LDjIsUCspAO/H7j/XAfWKHmLAKoJkKCbBpI3/De3vyNn2VylOoCX8hWBccRwTHpvi2SWh8svpQf0zqtceYM2kmeDq27n9wMNetxUy7VBCsCGAaBqGzTyYvA7YWdM8GkGDyWJKgsoZSIOm0nTPp+c4eZFkdYSAWAETZrRpO9jt9R2x5+TUk0Ym6dozFN3RPJBB3JN/b78e1sWpXNUFTUcgfNB73mTbfFnSuj1aNSoHcBeGDEAbXkrvEWiTB4mGFDKKNSkBy5MkFSZ7hz3JESAb974pJpBlVky2VSqqgOYpr2YkzqggSBMEiQJsfbAuZ+GASBqFzKmR2PlLG4HNu4xZQqeFaJltMGdNNhIYQTYn1455xOp06+pdNHV6gTYC2xtYenpvhPqT0zuT8FeV6cwptrDDURKiNVtROq1z8vrv74KpdPFUaDutwQQJ9DeRfk9o5xxksw767ifKSdRBsWEXHF9yLDiDPeYzFOQrMVhhtpk/kDEnne+Ok5WdKTsDr0AtVvCEjQCARcRFiNwTFgTN98UZSt5rggnV6QIO49TYfrhn1DMA0g6BRqMFiRwLE3kWt/wB3tgdMtrdJVRqYRG/mDAWPmgHkxz3xyla2P6lyiV1XUZZdNgUYx3AerJsODb6YEyVDXQcgS0qN44Bkz7Ee+Dlog06appBuI82wa9x5YAteDbDDJ9OWkpURUZzMkweyi0G97g3vjpTUUU9Tjr4B8vVC0ig1AMVYkD+UOsb/AOaeNgccdZzetw0bU0T6II/+vbtgrP8ASaeksz30+UAyDE2JHPrHHYThLVonw/N8uqzdrzH1kQf74SL5eScpOxnlOreGQQ2m0AQDBmfqN8BnPKB5QDNgRe9/uPa2F1SrB3AEgSSJHcgd4/rgermRAD88iLyeLHjtiqxWFxboY5oBV9yBHb1jm35xiqlkUWWAYELaZJPE7/lsIjAlPqOlgFEiI3k9/ef7DBH+KtpuS+1x7QRuOfy98OoySoNOOhl0vp5K6iwBN4U3i4jsJ7C8HjHmfzdNkakiqh2BA2JPeY2O/qROPaIApAVz8vy+YAtfYebn0HBvgI1cvTptrMs3BkNYk7yJuR6eXnE0rfv9hF3sQ57JsWI/CFLX9IFiOII/3wmd79sNsx1FSGiw7bbkmD77fQdsLTS1G2PRhdbN0LS2U6sMshmium0gTwDv3wEuVIxouh16FAB2hqgv5tgbQFAuWG5m1sdklrqwZGq9zmj8G5irU1nTSV2J1OYjc7b8H/2nGgXoWVpHUaq1X1ABisDV6LcFRsTeCQO5AD9Qq1lVwrsGYhey/X2Ez/bFjdLUR4tVAY+UMCw5APAvPckk+sZJSnLT19jJKc3p6PX6vpJBZAQYglzHpIEfbEwPT/wwEFVY8sau55PlMY8wvCPsJwXsx1lun5dvIHjUCVJXYlp0lYDjaIkwbiQcdZnplmnv5yWkFrmS3r3bAVCtRWHUzqGxNrC0d3AMTsCORhzReiyecjxQsqQ0wL2ZhAESR9fQYR7JytdmTzemmw0EgkQYJE8kA3Men6zgenlwsaploGjWLzF53g3FtscdRzDBoGmCSSRyBH6/vjHnSq0uSFACiNRPy8Eid2gn2seMaUnxs1RT42FUgGroHphVqPYKBDKs6tJaxAsoBta98H9S6MQzNSZ2XdUMncxCyJaDx6HtJA6BlkbNktqYU1YjmSGUECZ4Y3tG/rjXLQWoNS1DTUghTBbTtYED5vRjFjthMkuL/oNMxVVyRBULf6xfcTc+m+G2QzmhQdYUc333nex9jvtIwfUpZamT/BNQyTLtEyZ+RVAA9h7YbZNaddGVKVJKigkaRAItYwCZIvJuI98RnmjS1ozyyRekLP8AEmoviCmGQW1EqsxaQzEafwmR2GwN6cq6rUdVQACPmeDBHlEXNxzPY9oHXxMu4oMUK6Ya861OoTcMBG9wNuYGOMiS9ZadMAvTBDH5jEmyCbjfjyjkDanBU/YbgP8AOdHLAmmArSNQWCTvJgE3JiV5i88CeJUp0yza2dC1tLAwAJm5I/FFtwd98Pcvk5Ufw1pPFoUTE9jFzz2+uF1IDzM7bEzb+UwC1iFBgg8fnjMp3r2JNoxp6vDnQAwnaTe8Tb8VoJG9sPqHUKdZP+XpOnQdM79wt9Ji2r+uw1FLpSVNFQqoqfMfKvYCQwNjEfa8YzXUum0crU8UKVpNN5nzSZA2HExbfmDiqyRnpLZVtSWkCHP+CRTFOoWYk8AqD8raoIn198DUs+adT+ISoXzAMNLNudJUWBI5Hb1w8SgK6SgCEEEMrLyDMyLTc8xxvddmPgZ0DVBUFxPnU3kwR5AZ7SBe9sMpQ6lo6Eot77C6WVB8NRpppcMC0GSWYCebEc84MzOYFMAgMAWiLE2AmD+K9pFoBkycA5VKiKhZ2V6a6KZ0GDOr/wDYoaQL7c++LmzIIkFnrNYkkAjuNDWUDbn13GJuNs5rZfSRKl2Y3kD3tt+KPrt7YRfEFLwIQRI7Awt+Sd52/YwaOqjSiEGx4U3YD+UEX3uSSYB4wFUzDuQJILCASNIgA3liQIH5z6Q8IOLs6t2Cir8rMb33EgWPzGRx7zb0wDl6Xi1bk3gCSLEgz6ATx2wZn6JWFKlZO5gzvtbi2/14n2hkwCQ07XYCZ+pMGDyBHri1pIrySiLnplnZVI1DeCItvfmN7fTDbL5GjTRmdibdhGwJgz8262/LAtalTpxUm4BAAN2JBAEWHIk+nfEfJeXXUYOIBCqTpSQLRyd8c3ySp0gNpqr0B5rrJYnw1nszX9jEbjvgNaRZiWkk8nfvtODGpkAMSCCYgbwALxwP7ffrPvaygM0CIuLf6TbFVrSKJ1pAYRVloEx27i/pzgLMMLRuZnBBvuYvgXMOZ2jFY9lIrZ0tyAFLcAc/lh9lMlRpQa4LvAIQHyqOQ0XJjiR9cZ7K5koxYbwYPaeffF+Xra2uTdpMHiR3wJps6cWx7n/iGqbKFVBYIALiNiQBNoBiNu+F9PO1okElBcSJjfY8RJ5748zoiUkkRIvNhNvphWc68gliSDY+3rhYwVdCwhFroaNRqkz4M+uk3+xxMdf/AJup3/L/AExMCpfAPr9kcZfqjAKp8wW4B2ET+hP3xpen9VQoQyhgQB8wBHlXkzbfmx0/TK0ssQfL5vtyD+VjzaMNSDpQtYaIBi0gkFZJvtHvtxjpwTKTjGS2DZ3L/wAVo/CLxeI3E9xNzi/pIAAZhNNWAa+0k3JHc2j1wuYu9Qqm+mDG5H03PGL849QwJ1FDp7gEGYn8/rg8dUJxVJDP4SViw0AI4B85BgAmDOwg7Rb8jjXUqwkmmo8sB2YFWLEnZRIBMGAAf0x38NfDVFKQzOZGq2vQy2Mzpkkidtr/AGOBOpf8TGo6hRpKDwWcNAtPlWBNrSTGodhjNOLyS0ZZXOVRAepfEJpvByyKJ3qfNvyzj9MMundSWuxXw1ovpgMTqDGAPM0RBPN9JjeMIav/ABANcaa2XRlM2kyTxOqdrgARANtsPvhvKU0qLUpk+HYDXaLXQyNBiI4O0FiSoSWJR00JKHHVGXynTcxVzRdlZQu9RwwUKLa5sWtcASfoMaXLtGpaYgGfMECmoZkswAk/nAE+uDOqkGpUV/MitKBZteNIUEaTFiD2wNmMiKiotMEKS0aATrIAKwwkLUHDCBv3xLJP1HT0hZz5uugrX4YYQWYqSGWCJg7qCTEx5lJ/rjM0upZp2ZyALQynVO1rKOzbD+W8QMazIdKdQG8MUwCD/FqATbVLCW8w5ndbyJOGNehU0Hw3onspO9r7gW2uLjkNsUjJQbqP5/IIy4+AHI5OmikF9TEQQ53HpsRJBGowJsbzhH8a1g9Arf5wRAWPmMyAfK53PMgg2vhl1FapAXwlFWNQKVQmojYlWISopiLCbT5diBls2WRqflpOQVDRMFbXNtR7nmdsWgtqZeOmmIP8eaFRAGVvEsaCkgKNk8WPx7EgdvXDLoHVmqUW1VTJkimhCkAbHxILGAD5b8bzGM94dV69PxPKZEAxNyJ3uZub97YI6ZVUJUos/hgOZKr5z6SFuoA1EEjmLkEaZwi18mqWOLXKghc+7sdVTUAvmDGb7TPvGK+oV6hQOfKCAQQpJknvO8Hfe8YZZFVp0woZaiKSXZgoFK9imtlJkAG03ImeVXVs/OkLr0LAkgAFhf5YFh+/VUt6RBL6tIDpZ0ydZOtufqJsNyMP8m4LUwWMBSdWoCSoA0tqHlIFxvMRfGbq5NvK1pg7xySNwe0YNoZVoGsBamk+GSJVyI+YkhQRw1xtPfDtJlHFMe9VFCoZ8aGFwCARzyoFrdu3pCzxjH8Sy3K3BFrbA7TfcYCSu7EjwzqT5/KZkAzOq+oX3v8AXBDZ8VVCqE1MNFxEW320+vfaMI4Vol6bWiquNRDwoVRA2IMm5B+m5M4Jz3WCURYAGxgmDsZ7k254774DpU9PlSdJ2Ji5GxETB4tiuqiq0uRHabnfa0Yah+KPGYp2k7zxM39MXUaCDSza2bTPma0kTaNjxfeMc5SlrJIFmsS1hAPB5IkfXHP+GMG+kDePW3+mOb8Ab8HiZAfMZ1A/2iAb/wC+B+o5YeEbeYEG4iBsAL+uPalErIUmAdwf2J9cUMylCjWgeWALn1JvPth43d2NFO7sU4vyrDV+n54pAx3SN9498aGamM6dYQoMWPfvYzzHt2wpbn3xrekrlnH8Sn5gCTDETY33sPpb7YRHpxZ2mE5udh+Z+m5nE4tbJY5baKqGZUKATf2xMNct8OllBFSlB/zesT8u2Jg8kU4o7pZZ6h/hhtRmQoOzcWsDpJmSBE4ZV+k1ynmpsCg8pEEAAcCTdmAOqOTht0/PUqNOdS6VkAiwDQTog3Lc3+sXIqz/AMU5dlIl9UjzLxFywncGLBud8Zec29Iy8pdJGRasS8AEEHzxPmkgEn1O0f3w96DkQXDBwE1+ZVEvABBMNKzB3Nvtbnpmby1ZTSrQrBToqxcc+bvJIP22jBJ6e+XVg4EwSCokNMwQSy9v824sTbDzn4Blk0qWmE9Y6y9SEC+RBCU14UcTBiByBjI164LsQFE8CTA7AsDb3wRXqEFidJM2kAkC/EQD7gemJRkkBrqBO0T6gi58t/0MYaC4hxR4LZ3kOniow0kBW+W9pH4TJOkncTI9YM42/SakiHACbEaRAPcKInYTIEfzLuMWM0tMjToLEW38syCrA279xBkRjQdLzTgQBsYdzaD/AC86ZMQxjtOJZYuRHMm3ZrlpUhbwgVsfOZO4GraCoggRIEi++DqXUKSgilTp0/xEoYiDJuRDaTJPENJgGRnKdIADU7IAxOoBQEeSvnQWuLFhuCJnYkU6rVQAqa7eYCVUQLmRbVEmJO4jktl4/Jnosp9UpMYVmqMtgEQkC5Ik7Wk2Ji8jwyLytVzrqdFFVv8AjceUXIZyNp9zJ54NqdNZQFerRy94BpSWGpZEzbQ4MRcA7RsTVpUiFWpWrNJBBOlWU3DwVWVZZneCPtgyUemiixt9Iz/VPh7Ovoc+BIYHyMw1Tc+SdIEXtvBucLcr0erQfXWTSWJjUTE7WYTO+39cbRshl6S/NV0kTPi1CBBBLb8EEtF9LTBAJxYiUCNIqNEGQXB8oI3DAza034OzA47m46VUdycdMyLZRda1noorkTIli3qJkA7SBBuY7HO9Ty4ZzUpJBYkzBMhrgsCTAIP2xuG6RuMrmUNoNNzHJBAYHf3nYHY4R9do1qYQVaJQt8rgCDpF2OmbXET9OcVhNN6Gxzd0mAdMeHo1qx87NAEDTpVfLA0ny3+Xsyjthg/V3eotKpl01HzKumdWmZKjUJIuY9MJ6XSTUIBJXzLfsomTBtO3MeXFWcpUadPUKpapvSYM3kGrUIIPlJHtuThnGMmanhWR2tUhvVyNOrTDUwimTCLTljcyRE2kR3kYt6V8C1qjoKjNTzJE00KHVpB+eo2yACRB1EwJFxLH/hZ03xs01eqdvKo7M2owpJlQqif+4d8Nsr1/TnM1WYj5dIJ4G9p2W4+4xeGPj5FTrtmczvS8sa1SjUranpto06ogrsgJg6RcBhe5+YQBmaQBqEaQAYBEjcxN77enGGfWMwlbMPUCl2dj5fKB8zFfwyTvvJMAdsW9A6WzUfFK6l/xKLAgHUQLeg8wta5HrDaekFgT0NI4YfMoCTEyDcXsV59bXOPen9JUrrdUOoSANYYAhrxaYMbekE4NyuV8Fk8whQV5ImYbsAJLX9Dj2pml8x0JqE+aPeIMHn92xnnlp1FGeU30ik1fKdKEoplYFhPBNiRx9u2FRpnWoIvqkTs9t4OOs51IkACxi43v7Wtv7YqWsbSQCOCJ259IjAjFpDRi1sGbMkMEqAaRMdySZ8xja/bFtTojspZVDgCR4ZDRzBAvqj04bsYIyuah3YouoSQdptBj0mLYFzWcYN5ZUb2kfKIFgN/W2LJ70Wt3oz8Y85wxzVQyWM+a+2/c4XsRO2NCdmlOxl0inqqXLKo3KxO4sAdyTb+8YbdUpUqf/LjWRBIcncCxhdJ7GDsbqLjCLJpJ0yBq78b78+sYezTGgAEotpO++/oSL9vzxOXdjJFaCo11WQb/ADAb7298eYWZjMIGOlpH/T3uRvwbfTEweJ1DXq3QXCqaaMUAlonykLzIsSFLfU7YRvSYMyGQ0xv+u3bH06lmBpKAaZTzswsRxEEWJG4O43FwcX1DLlqxrAhx4pBiLwRPreZv+eExzfUjLiyN6kIRUNhzh/levO1HwnhoMKWElSff2uOZwPn+lL4SV1kqRcHgyDf6Mp53jB3wz8H5nNlhTUKhIOt7LY/c87A4aTjJWx5OMo7B8ll2dQQDY3ABJ72J8owXS6JVYAMSuxMydyfwxG8/6zjfZX/h+aNIFKoZ1mYEKTtzJ5Ime1rYQjqAoVHOb1CpEwi+UCLBe5I5Jjzb2xnc27SMrm22kU9I+C6ZIMnVNmNxI7g2IMbYZdS6a+XIOksg8qkg+Vbg05m6keUBjFxtGGXTswKqiIYjcKY0zNuzREEwJIPbys6fWKQVhU+VZDTuQDcwN43IB7+xnbfbFqUltnz7NdYppOup4ruBNNWOgDdQWBk6SZiZkXnnhvi+sboAiCPJTGkD8JEjzGR3POO6/wAN0vGdh8ockCZG9ojj09QPQNsh8OqbI4QmOAdiGXcza3e3fD3AaM8cfkS0er1ERtCMahIIYKfkOmL+htEfinfBK9br6SWTc3V9QlQZHFmFxq7SL4Nz3TsxlfM4mlo0a18yxYwTupnhh6dxhp03qrVZCuVaYlR/m4MwJJ+45lpXXsXc8jVpfyKek/GApFRXRtLzqiTB1G8N6QZH8n+YnCbqvU6esHLO5QiwgAoQflEmIvYAmxK7CcfQanw/TrE3pk3BDJaRpEhgSRYx9u04TdR/4bsp107H+Uklbkj5gAwvA8wPrgxlC9on6zkqkjK5Vcwaepw7MdxInmDeLb7nE6H8TOrOgaqKbQDqaSo3IJAB0kzIEWJwwz2dehArKysBsdmMD5TsRt+xhEajVqni3BPqP9if684rSaBFWnyRphl1SppprqQTBDSDIGm1ztxzfCfM9KkM51FibkmzNMi0bwTf0OH3RMgzo27Eg3K3IsPlPAP+nfHSZakCwDFyqx4YGmInULixF5m4njGdTptCqW2W/AnUFoAM50IKkkn1VhxvxYdxgHP55nZyotAYm0m9NCY4E7ci3rizKpUqVlUHyEEhOAFVjEwTHP0+9GS6WwWAQohSdJF/kvPqb7cDfGnk2kGzN11aYDR5jEGf/lySOcPvg7qvgqKB1MaldCg7FXU6t4BIEEH0OBc3QUM3lsTI1TeQe0bxhj8MZEBjWaCQPLHF9R9zYYaDt0O5Wg3rPQzT1aoVA0ajIFiRC7kgHnvfnGT6tNGppqE7CYmJuPqMfRfjR1ZXU3GmY7efVY/XGJ+NOoK1VKhQPro0zFwPl27kjvIuMUeJIEEmxGmdct5AL7MYHv5jt++cGdOyzfygkGWJeALjzE8ieBcx6jBmS6RTWilVtVMsZ02n6sX1aY7C+DcvmFRd2qAgwJhQeGAI8xE7tYcbYzt+EdKVaQl6lWFgqskFgCRJa/G8bm19zc2wucEWUkdy04PzeeBYkAkmJmD67xH9MBVEqE/Mo9Av9LYoikRfm0M7kn+vbF1LKWJNmB7fr++MFqNgxiJvvJJveeZ3wQyahuLi0kyeJE+nM8YZy8F7EjUiGkEmLg974ZZjMIcuoE+ICZ8sWMEiZvf0ETigLH5T9pNuL2xQ0tfkYbsawUgeuJjkriYoE2OY6uCIOgWJPlPsCYkgxaw4vPzAToWcRNasNVpUiLttewOkgmwv/UEVaheaYKmV8oaNzIsWBg77EXFjjvowo06jCsrqflIaFAvYXBaRvuv23yOSUWY1Siy3pIoO4SrrFFnBERAuPKVEbN+JZs4MY+i9K6utUHwZpU1lYOlSI4UX2tJiB2Y7YLqHw3B1K+pCVmRpKzK7ybbL6SDaDhXnOtvTICG6uKgO0gXuuwm7QJgkiThVWXcWLSybR9Z6f1QeJpEnytyYa82JJPc6jJP0ACD426EXoioiE0wZ76JNxPYntaTI3xhsn8VV1jzKzHYkTpAsbTE2na0TivO/EVdyzGs41DzBTC+bVAgbyCT/AN59Z705HehvZRV6tUTUqbkyWvN94Mxe3HAxfnOp1KxlaYQBQIXYwpBad9TH92wJl8vP7/fGNF0nJGRA/f75w0pV4BPIo+AXp3WbKtVvxA6uRwSe4Mk2vY98anpdVGXUKqAACZItqVTpgSTc8TJHoRgfN/CC1EL0wQ44izb9uf3HOMwaWltLCGmI/X2xFtSJXGXg+oZDOMAAyjQwAUH8QYD5p4ggx2N9xhF1zL/4RhUprOXciw/9NlJY03A4N4P9sJumdZZDOtmXmTciSd/f9T2Id5nqK1qRQQrMQpWZBGoaWHMyNuIXvgdHKVHXT/iigUXzsNLGQ17BwZm3EEgfyxB2w7y/Wkgv4yiIAk9gQJU3+a59j3xkcv0VWqDSASYmYFy2ledyDJ9GOJVyPh+fSdPMAkQZAgDdTER2B5JwrSbDyT8G4zdOnXVldAy7Fl0tcEzK/K0SCdj5je2ML1f4bGXqeQDQeePoDeDfmQReIGGnSOvLROhXDKfMpk6SPlMnhtJvYXQG84b9RelXT+LBBmGUEaCQBpmSADCxMi5vYHC24srdoxz/ABE1Cj4VJf4oJfVAAKyIW2+4tOw4xZ0zNNXQM1Q06hN9KkkQPnEcbSDsD9B58RfDjDz0X10vlYqLgTswFgCRvt7YByitYaJRCANAMAncmGFz6ReLxbFeMXG0dS7NJ8PVGNfzKZVXEkEX0MbD9nAeRaEfUDpIAEyY8wMR31R+fvg34cpk5h2ixRrRBEKbGIWb7ce2AslUKo8K4gi7DkvcafpPGKx3FIk/YUZ+jU1CRpgwVI3Ekz6A+kb3w06EwCGWF9iDbY23tGFlel4njOSRpm4G7XgSTAxq/gX4GNegT4mkAgGRN43t6RisIPsdLWijrrBqh/zUv0xiPiGjCUCY/wCVH2Zhxzj7D1L/AIeVHKaKikBdJJt9cYf47+CTQp09VZWYAjSBFpJET6mOMaPcMU1K2KqVHL1EQJWpKSBKfxPcgagJPHqZsdzR1GaZGq6diI16TETxebAyMG/B2colvCFECoIEhgWaNyXY2E8U443vjU5z4eylMB69Knr3QDUxABJAI1GbmSNr39cTkougznGLqjG/49q9NV8KkJUhVQL2MCL3Fza83wnp1Ztphh3YAW7c4f8AV8yzOwpwqxIACixiwHvwL2+mM/mel1X84AkybuASe8Ezt3x0fq7GilHtlNbktJIEH0jj2P64GruRTIvqSPsR/T/TBSlwlQupDAKt45YGZ5sv54XZyuYBG+x+2KxW6Lx1RcAfCDXGob94InAy1dKkLYkRP9v3zivLZmFYG69vv6+uOXzPabG09sUSKFEY9xGM4mGONDRzWmsDVXUgPnW28wbi8iNj2vzjWVOrKwCsy1qD2WoVup/kdePQi3tGMdkOqMQYUAkRIkWvPMHf8r98HdPZNDKQVM7g7gkAc/hMMD3t7Yv1GFSpv8/P9mPNii9mro6PkVSViGGotA28xJMBtoMb+lsz1j4aamhqUpqoAbgEsoi+oT8o21C3mJMSJu6fnmFhBqVEgAcuhFr86Tt3xpukZtKhUqRq1FRF5cAHTIgaypOmPKYN2jEEp4Xa2QhGeN2uj5GWONB0Ch47XZaYSDrYFgDy2mDqYwAF9BYicPPjz4R0r/iqIGneoFEC8RVUcKxMEfhMTEwMXlFuJ2nbv9cegpqcbRvUlKNo3i0qNQRl4hW0yyxxcyC0sQJkA+8AMX3SOn+aHWEAmVkMedmQzfjfscLfhbLGu0hvDprMC1ouNxEC3eAuNzR6MIILaXIkkLc8zqgm/c+vqMY5uzBk2zqgyIBAMQPMZiD2Y/hII2tH2Gd+LvhxTFZYtZo/Oe0b41tLJpTAFNTO1yBA5nuI52vtxgUVIbQytoYbxZuDv/NuJ3I74mhVE+XZfJ62geXT5T5iRIMG8WvFr/nh/wBIy5LClWXyNGluRyGBHMgW23nbGezeXfL1nWlq0h9S+XjysDBFjpKyPUTjW9I6unhBcysGNQJsGImArbajYQTvP0rJOtDzjT7A+qNVy3lKa1/DVUfMLiZ76RBBkgjfBeR6spChTEqh0mZXQLrcfie/scanM5dKtBkVyyAMNVjohTJP/aZm1jPofnnUujNSrNpqEgWmGvYQDI9SI7D7Iqeh0ku0PuofDVGqCRpRx+KLHYA8QSZP2wvp0qlBx4pWmpFkOnzGYNpB0/2xOk9WZQszZhI38w828359sO+p5+nmKGoKQ67gATbcR3/0+iNeGPxXhi6tmfCcNT0KCDI0iGBAIBXkX/P7JqtLwnLoAJto1QD2AAIMe8gWEzg+k5KIreXzWJUzDSLzzqtxzviCstFWdo1fKDJBG3yreJPtGn78m72Jyd0HdBHnKzCim2lTuBBgEjeJNz6zfCWlVARzNiV3P+Y/n+/TDT4XipXFOmLtTYlp7iIjj3x11X4XbK0386sTA8skWMsCY3gg/UY9DFjuIlMWLndNOuimVYNMxcyDPvbGz/4b5vRk6l+ZxiMxQJNVmgCDv+LsByf3th/8JZmMvUG22NMPZhifRR1IrlqjjcDHxX4szhrVvM4UDcniWM2FzvMD1x9Ko5iclXHp+mMYnwlVrOrMyLTMn/mCfby6on1GBOSirK8ugfo/SslR1VxmTWM/MlMgLz+IatXa49OcKc71R6rkohUAxcSbn8TMIBjcTt3xsM1kmp2KZVkEBQ71CwAIn5pB2O/0M4VdVZ6rhgV0km4HlkxseCTeRyRjztN32T1dsy1YsGljHfRveTYkbxzEYGrZUwGcHSdiWifbeT7Tv92cJSLPVKMUUwoO7A2kRf2+9rYRZvOvXaWLMSJEz5Y7XsMWii985aK6+UVdmvyCP3/T74qqkEhWVbwJFvT2/LFbgSBqJAvt2359Md5+moK6TIIBI/WfUzilFlE4Xp9OJZ9M3uZMTBsBv7xtgdAFYj5u9rHv/vg6pkg7NLQAJ/6QQGkd94j1x2uU8EyRIYWMAyDzexAt2+bBsfwL6oQk7/v6YmCwW/DMehj3tHfHmGs4GyteBh5SzqmkZXzwYIjeCTNjItPGFHSappurMmqm8qQRZhyJg3HfjDijkwjNpZmIJ8AiRqOnVJPDKLR/MfS88myGRJhdBVUEOTpLBMxYaqOtSBpvPzDzH0C95XZWqcpXq5evekxC1dN4gylVO7LOpe4JGzHDHJurKlYKWpuvg5pB3Cnz32JA1zwwxx1jpvjUwS6mpQCoahICvTP/AC3LHkCFi5uo/DhE0nT/AD8/sJGW6f5+f2Nn0fqniOadQAlvK4Hy1NagllkXStTMgcNfd4x8tzlIJUdVgqGMHgjg/bDbL9W8OkpJuqlR/wBp1Uz95HoMLKSGo+lQCzm3AJMnn174XHHi2/Aca4t+w6+HuvvTUotRkUnVZoEiL7bwN8O0+L8xpIFVgINxA1TsTzc+tptsBjN0sihB1RTcW033EyL8z/TmZBdDJs6wkFuVmD9J39t/TBlGPYs67N/0L4xc20+I4FybTfi9rDtv9JZdT+LSyEEBW3jWy7XEeXTPad/tjHdGytRGCxuLgg+s/SMaut1FES1JKh3gi/qQTM/1xjlKEXV9mflFaMf1zrKZmjPnWopvIXiwOw4t7Ab4U1OtPCgOygAGBEEgAE++9zJw3zPw1VZqjBRQDXCsGABBkEGCwAOM5nsnUo2qD6zIPqCLH9zjRGUG+MXtGhenJ0u0Oej9eqZfS6MWTaohYDUSbMAZmdjY7XwRl+t1a1UBE8JSQH0ww0mLAMLLciDNiBuAcZyhczYidu+NB0+l/DaorC3zKTB4459/Q4ouPlDOvIwy3TQ6zIFzAJIA0i52NoI9NvpKNeojaVChxI1oNioK78jtpuZ+uPclTJBBP8MixBBO+8A3Md474vbLroAGot4gJKnjUBBA9/pO+ItpsVuL+CZrMzT0kAuGGom02vHpYGbbYUZquWIUqrLBibC4ktqHqNvX64Nz9aWA8x2Bn8U+puQJ+nfA2YzAB0CCDJkseO5Hubgc4THH4Ir4NR/w6ZQWJJ1MIA47k46GbY06t7isSPy/tgH4KqEVR7NgZ6ula/o8/mMexHpDLoD+ISQ7GBc3+o5w16AoIZLgLTQGN5KKW/8AkxH0wv6+NdTQPmcjb17/AHnBvw/mwWzDKoYvUJAibSYAH2xz0zvBpqOV00aiGSrgQbbc89sCrlqGkik5omPwKuq3+ZlYte/9uLKWZcUXBGi06YifpwcZHMdYJeEhWN7geaBG5BM9t/fHn5nk1vQqlJdAuf6XUNUqTUci4YjcE7kgED1nAmWo1denWqEbaiTvyAAe/wCZx11H4glVgvqCsIBMTMA9oN/txijLZthLPUfVOzEafsTdjxEbYWMPIZRfYH1XLVmJDKsA/PIv7AkW9PbAOR6I5J1MESLnf3gYc9a/xU/wwrpuUUGVsN5jmfthDRruAdchRcKeT/YD0j74vWiuNSa1RXmMuiOdOoiIXUfzNhE9vXAdTf8AW/PH3xfmm2eZm4A39J9/rvj3KZcn5uD63I74b5ZpQY+TZrgqCRBAPbciLbWjiMeVaOgiRcR5bn3kcC0x6+2BaecZGkEyDAEcRhg3VP4fy3aBPbg+1v1wjTH1RyfijT5RQoMAYBamCSBtJJ3xMDBaXKmfriYPGPsQ9OHsW9CpNULZZwwDHVEf8sgE6oPYbjkTzGL3rNVUkEiplmGkQB5bA+Uc6pJP+Y4d5XpeXqVGo1nIVIWQQzrbbxNJDLMgxsdPGDM10DLqXqIzmoBHmPzCIMjRc23kCIO+IPIvz88mWWeNiuhllRKlUqPDrWdAYKiGeBzOq448onCPrtYooogyN7cgkx/tjVnKa6b1AgKUx54JAifNAmSQY2tb0wCmVpV2NRQpqFT5Ko5mYDDykXiSAQB9cBS4u2GMknbM90+klYCnUbQ//ptFv+hvfg+uJmMg1JirgBh9iO4Ix713KFKqkJ4cqCF30kEgwedpn1xqCgrUkFRW1afKxUiYAkrNyO/fDSyOFS8P+Cs58akuv/DjK6czSUupWoBZ/wAREQJ/ngd/uMUdNXwMwqMbPyNiY8pA+443xzl6dSgaQYgowN1Mx5jE2hcMq2U8UQI1AyCRt3+lv6YzSfGXH9rM0qjKv2saVn4PPr2MgyDj1ql1I7873/f5YHouVKk7iZH27jscWvm6fiA6hAvp/IAWkiPS2PP9N1XsZFF0H5rOHQA0kkQJJtP9frgLxjJJbtAjcibyRPPEYozFbVVV7FBFjYjvYXtwTHtjzNVdHmDQeJj+p7/2weFavZzXzsuzVSmxK1VVjG4HmH/cNvYz7Y7yWSyxJZZ2/wDUm0bjy/64SUMwX1M++wIt/Tj+2GnR68iWmQbwYn9N+MO4OKqxtxVWMXyylf4TGgw7XVo5BvBsB6ib4H6gWQKWUkFpapEg3ibG0gmRzJnecc1+pooMQXAuIkGPQyJ42x5Q+I2T/lgBGA3kwfYmPvtxGGx5JL7DRyMDzRArDQCObQDe3lBMcnnn0wpVW1+QNvG142v6+uNJQrUc2SGolDszoNmM+YWEifwmffC/qHw21EGoh8RAZPlIIFyZWZA/pHHPo4MsW+L0zTCd/SPfhSiviKyyDBBBvfc34wEtHV444n9cOfhKqtR0Ykg6TC3hR5hvyTGKK9EfxxYbQcevVD1QqzFILmNU/KNX1VAwnjcYG+HXKqwk2Fj+WCurU9OomLoq/cgnf/KjD64E6REGBFsBxtnS6ND0UllqA38p3OMJ1imQTPFhfbG4+HH+f1B/pjIdaAJPucLKOgxES14qBdz+p2Pvb8samnlRToCq4DOSpVdx8yzY7yBvxbmcY7O7q4vpifpt/b7YYnqheS8MPtMbEgSNuB/bGSSHnDlVHnWuuksZll1EgAkCBtdYOEhqawCZA25vG4J5wZn6erSAAC5uP5RePvEn3wDSUqUBEgkj7mLYK6KwSSpB2XiJttJHA/1AnHSk6pEgGIniY/f2wrpfMQbCNsWt1KYDXAn9IEekT9cdQy0GALYbEXn2ncYqo6Se9wftgIvFz6web+v1xyggz9cHiFqzSjIM1ypv+++JjPDNVf5m+5xMDiyHpS90bTpueVagdVmqpmRs0EgkgnnkDy3+uGnVSqBQ9TS7gqYFwZgSvEEfWDYWnGdOzz0qgZSQQDOxi9iBtYkH3wxqZhqx+ZXIctpY6Tf5oY/MZg7zJNr4zZIfVYubFHnZcOqCoBSZtMagr9yw0nUDwQI9LzM4qak9FrjYkg7gx2Nv3GFbZZlfSZXzbNO0Dv8Ap9MO+n5hmAVgTv3PbCz+lWuhJrirXQwr0krqVMEqbwI08gj1iLi1+eetdQrpWqXSmoGgzMKbEA3ET+HsZF715YOKugERUdFAPqCpSQDBmCO/fHFdjTqHeSpiCFuJibx3xnTa0umRhJx0umUZisVKMpjTJPqpuRGxuAfpiw+dGINwB5WMn8R2F4tvsMVZiqWIcKIUgkNzG40jjjfFiV1BVRdX37g33PNv6DHVpe6OrS9wvI5gkETY8EXUCT821/QfXAtcqrTwR9ZHM7m1vrgWrUKt3Ye33t+7YadSelVpU2EB9I1Ks73vJJCi1xI3sIxyg7BwYDnXKw1ojccgc37+vJxZ1CuWExYCSPT+2PcmiAKrDUrWNieSQ1iIIA9Zv6Y8ev4VSd1Ijt7EEbH1/tGO49HcVo9IZqYIUkC5gE7xb3uB9R3wTRY6IWAw8xEgfreMUVKarUmDoIuCRI9Z7b7YJqIFqf8A82Ed78e2EcUyckmBGmz6XXvcSO8Xvb6xYYuamAYiFa4tcbX7wfTBaUyr+X5SsG/G367YtWJNNogmdv7cdvc4LqgNqimhUcSbA9yx/thnlEzRMjRUQ2KSZ34tMybEX5BEYAC2YT5h6cdtr3/pjrLVChBDci53kHey3xNQ3fkRLyajpGVoUVfMM7xTX5CACSTGgt/MCd4uLxirIdQo5yq9OmjJUqKSJYEEqJIsAdgYOJkOq06itTrhXVhBa4I9DaGggGeN78TonSqeRzq1C/8ACglTBJ8w9hpPv2NzePZ/TfqHP6Z9m7HJSSTAeuZPSdLRO954EDnbzN+eAum9NYSbfTGm651HL16lRy4UM1gytsAL+XYzP3xxka+SW3+IEdtDn/xxuUlRVxAvh3LQx+uMr17Kedvc4+idLzGRVvLXZj2FJ/7Yy+balmKrEoaVOT/EcwIkhSBYEmOT+krKcUGMGYKvlIB8pYcxvHNr7QTPpgPIVbhQAYM37Cbd45t/KMbYdHp0qunxkrIF1SAsLNvOSWUz3PpttjL/ABAtGQ1OZLEHzKR7DSItYfsYzyaZVLwwalTYhnEDVsZ2A9PvgHq9IArHYc/vti6tnCUCj5Rv7CMCZmrIHPBP7/d/TCUdFUyioh+b6YpZIN8MatYiBG/pP098BV282GQ6OWqk2jbHVK+9vX2xzSQsYE4OTKkrYfvb645hZ2vhxacTFH+EPc/liYSvkTQb0qmXJ0kT2JAnbbVbcYK/w1TV50KklpgHsYj3/XFVCiDSu0FTMG0zJEH9n34NyNdkhFYhYk6vvtwOLT64jJtdEsjdugrIU2gI8ODdRIJS/fcSdu2xjHvihKg1Kxp3DAG4kmWURupud+cWDqJIgohI7qJHsd1nuMe1Kxe6giotyeIXY+p4P3983mzLu9lufJpOsxUU3Ui4qL3Eeh3m3fbF3UtNSn4rMPEB2J3HBmAHeBDEi5APJmmklN6TKAJe6mACrCfKdIsDO2wnjA4UmhrAkzpII2O8d7jiBtvY4CrpAXsjvMOdEkWEbfcX4tA9cUUqU0weZ+0dxuft9TtgvKGkctJu4JmSx9Raeb3HYztcKjlz4TsI8rQY3vBEdxY/b3I6OrQ0dWi1vOoBc6SJ0z7794tY2+uO61JlXSDcKSdxaDfi0YFoMCvzAQ21uewtyTgqj1CUg3YE+bkkiIF9o7d+cNtBaY56f09K9KnprKpaAQwAKtN7zBHO4McYE0BRprJUZQxUMLAmAwAYAifS++xjBXQ+vaKa0g4p0mLLqsGSTy1iBqiCSAOcMOr5DMpl08Q1KiAmoGdw67ASPDJUqYUyxMRY3YGvFSVleEWuRnKlMI/hsGggMuuU0g99QMjm3f6YeLSosoVayPzIk6ACbTAJAFrj2wszHXab0k81UukE66upLG8UyogkdiZxqv8A8XlqqIwzeVKzIAGgljc+JvLDu0e8bq8XJOjnjTToXPlVcfwvORuAyn62mQQO35mAPn8hUpqrtTJg2IYX5F4gWItM74NzPVTDUiKSgCPFp0Wd17fxEbf3P0Ow5yvW6YoeDU8IrHleoSNZ/D5jAB0kixNgJFscsN9fdE3jX7QPIEVIcUqkNbSKiEkAA9hft9bdrmySeaUqQJLDUspAMzIkwoMj0+mHvQs5k/D01atMVF+Qs9qYN4gHTe8gATf3xZnst011bSxDEgnSWZdybBgVUT2C7+s4KwXtfn+hvRtWl+f4EGUp9wVLTaQSDcbra4v9cOumU1qHwqhbTshEkgkA7E2J7TB9xcRunAKHDOlIQUbShaYUToDBoE7Qdvt2rU/MMxVpJPywfNaAPIotcbEgi1uMTeLJHaIxw5LtIrzGTySWq1q0k2KIIi17gme4wIuby5peAGq+EXMkFVLzBDABXMjSBNhE4eVchksypapXC6YiqraNQMQHJ5BkXF7XvhF1L4LGXJzEpXpgjSo0zvzJK/8AtvvbG7Fkc47N0U2rqgA5oLT0eDTKlo1FpcR3kmLX2i3pdP8A4zLNC+E7AcCo0ExExv8An9MW1M0zhkZGoJILIpJ1RPB2MH1NrcQRmfhXUQ9A000+YyzQthA82piQSRcCCMM0+xgJ9Stqp5VEA+bWGMxMEeJqANzBjnCtwoJiIMiLe54j1kd+MOKvT6tVVFWoSomT5/MBFh5QOeJkxtgWsKSBQfMARexAvDAie4iLTfcY5sNC1ejAqCrBpMQASftEfniuv0wFSBHcm/uAAJH7OHb5tD5BVAJtBkQLyNrD0GBQFDXVGIMCTvxsDeLc4VSOEiZbY3tvf9e+K2yBuQPr+l+cPGyRmAsxabQL8GYPtis5f/cj9dsGwgFDL6Bff9/6Y4zTOTAtxNjHeImfcb4Pp0ZmAPckf7f74HrZckH5vLuRHpHv/rhfJzaQNTy5gSoPqZnHuLamok2b6TH5WxMGw6K6uw/6QfuDP3xMo5hjJkCf6YmJhSPgOrVD4guflH64YdK/5i/vkY9xMZp9P7EMnT+xzTsWAsNR/ripT5ao4k/+X9h9sTEwi8iR8/0Dcgx/wtW+xP8ASl/c/c4GRf4TnnX/AOIP9RP0xMTHPthl2V5ceQe5/oMc5IWPuf6HExMM+gvoJy29P/r/API4GzTeX229JN47YmJhodjxAG2/fpjrL8+2JiYogvosSqQCASAdwDvvj6P1tAKFJgAGUSpG6lY0kHgjjtiYmGxjw6E+eqtUpszku2iNTGTZhFze2M90KuzkBmLBR5ZJOn2nbExMakXj2x5kM7UKVCXckOgBLGwJAI9iN8ZnqTku8knzH/7NiYmI/vYGE9BzDDMKAzAMwDAEwR2I5HpifElQrUZVJAtYGB8vbExMD94vk3+VyiDKKQigwDIUf5cZPrDnxwsnTC24vpm3riYmLx7BP/iH9VyiCo4CKBpFgo7YS1hpylKLeUbW/EcTEwJdM5AvRqYNa4Bv2/zDHLuQzEEyB/44mJjPId9FuXqEqSSZt+c4sdj+X98TEwYnIXIoL3H4v7YHzDmWubz+mJiYY6XSKaSCBYYmJiYcU//Z"/>
          <p:cNvSpPr>
            <a:spLocks noChangeAspect="1" noChangeArrowheads="1"/>
          </p:cNvSpPr>
          <p:nvPr/>
        </p:nvSpPr>
        <p:spPr bwMode="auto">
          <a:xfrm>
            <a:off x="1600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125" name="AutoShape 6" descr="data:image/jpeg;base64,/9j/4AAQSkZJRgABAQAAAQABAAD/2wCEAAkGBhMSERUUExQVFRMWGCAaGRgYGBwfIBggGx0YGxsaHhgcHSYeHRsjGxoeHy8gIycqLCwsGB4yNTAqNSYrLCkBCQoKDgwOGg8PGiwkHyQsNCwsLCwsLCwsLCwsLCwsLCwsLywsLCwsLCwsLCwsLCwsLCwsLCwsLCwsLCwsLCwsLP/AABEIAMIBAwMBIgACEQEDEQH/xAAbAAACAwEBAQAAAAAAAAAAAAAEBQADBgIBB//EAD8QAAIBAgUCBAQEBAQFBAMAAAECEQMhAAQSMUEFURMiYXEGMoGRQqHB8CNSsdEUYuHxBzNygsJDkqKyFVNj/8QAGQEAAwEBAQAAAAAAAAAAAAAAAQIDBAAF/8QALBEAAgICAgEDAwMEAwAAAAAAAAECEQMhEjFBE1FhInHwBEKhgdHh8TKRsf/aAAwDAQACEQMRAD8AzyU0pU1DFywuvnGmxA0m5Ed7/TFHUM7SNMFVCljIYWsxAJAi4EGxIA74bZmrSby1lHhtuBuL3MTYTN998C5HorqzC4WfLJggHiywbyY3HpOPGU13I8rmn2YfrFFAwCDdZbYTsbXIm2BTXU6QEAIbVIkkjtB8sCN474dfEtVUraCVNo1KIgMZYaZMNA9vNtjN1m1MYsDt7Y9PFuKN2LcVY26hm2zVVAXMTpGprAxJIXcD0HoBJth90rqSmmgAutyT+KL3+3574x2ogTcEG1uw7x7W9cN+kgEAAkRNxHbc/UfnieWC40JlguP2PoFHNqVV2iTsLQJ5IIEg2/3xxndWssG3A1Abkj5WBAk27bACfQPptCnYVi4napJ0ybbgRz/T3x7VqFRqViClQq6cETvq33FpO2PM40zFt9lOczgdD41Hzx5WEAzeJMXubqf7YUDOuh0iYt97Tce/7nDanlZPlfV2DSxBPIAERxx9OAc4jNV0lSAB5/qd5jYxJxePFjJpl1M2DSAQJAB7zNuPKB33w06oBFI2vQosJ7hFv3jykfTCpqIEtNjAGx4ZTI9WB/Lvj2pW2JeSo0gbwBxpAPHe2A4plJNU0X0GgMdcAGGUTB1TciL7Hg/N64PydVRVBcfiBG0Eb6Z2/pcHCHK0QUZ0JYAgwRtLTBP0P7nF2azTAqQyxYcGCNxzFv3fAcN0hZRqqNZl6viZPNi0uKYE35Y/kT7icL62ZVsxUU1FaErLYfN5HAvN7c3vzinpHVVZHDAzG20xIFovBI3NsA1GWpXDBiL1JGncMI9hN/vbB+GW9iiki6FOkCSwseAAJn01TgquS2WZk3LixmI0KSL/AE+hGOKWkZZXQaSpYEb7+VjvHB27YFWqHSCSohQCPQLB33gRG9sH5DFV/wBDPILroElf/XQmDEakqbRte0+mGnUc0q5yqZcDXMDjYzN/r74WZakwytXQZIemZBjVC1iOOZPrC+wwR8TNGafjUqPA7GmlhhZq0dJWjQ9A0NVqFZ89MggxwjCYi1o/PGC850qWAhVIgmYAvffsIHYe+NL0FZcG/wAncidTMm4jkjefa+M7/gFiS0sDCkbAQL3Hfn02x0XS2I9RSZGqEtppg1GPmgWA9z9YmcKXoONS9yCTJgT/ADGPp3t9MNqtXw0LAKYkTqJ78Rb7zhBSqM7AMSimS0CCbHvc2vPqcWxWwwVgo1hiDx62/rhx07qtSmPKyPDal1qTwwlWPM8EQedsCZTplNjLWXiQfMRBiRzE3xxmOmsrFFY6YtN9t5vYC5+oxZuL0FtM56lnS93ZywkecyZ5v98JajDifrgzNIycDiSDO/8ArhaTfF4KkXhHQd0jppq1NNoHmPsPSbn0xpK3xMmTAp5akgaPNVuXJ9G4+lj+eMglU8EibWODxkmqDSpDEAx6xeQTa9xA7etxONu5PR0o27k9D/p3xy7llqBAGIKmGOggyGksZgE8Em2Osz8dNrcUU8gq+L5yZJsBMbKP5QfrjG0XIMDnBFIrzbvP+mOeOK8CvFFO6D2+ISSSaayezMPy1YmPMv0nWoYAwdvKcTA+g6oext6VCuxJQDwdxdQCWIidRkEcgGxuLNgrM9afKMFqhyYksFm2xuTED0/LFlHquXhDShVLbXsSWkxOxNrRFr4Lq9VplQAKdSmZWxJ4iL39L8ncY8pt3uJhtPTQh6vUokmquiYAB0BvMTPlAUFmiBLRvvbGNz2VLsYChgdlWPQmN9xuZ3w86p4SuKYEgtspgXLEAm4sNhxcmTvS9DUGCKggGDJ8ptBJ3kgkzvfm+N2L6EaoVHozL0omTAGwv5uP0/LDjIsUCspAO/H7j/XAfWKHmLAKoJkKCbBpI3/De3vyNn2VylOoCX8hWBccRwTHpvi2SWh8svpQf0zqtceYM2kmeDq27n9wMNetxUy7VBCsCGAaBqGzTyYvA7YWdM8GkGDyWJKgsoZSIOm0nTPp+c4eZFkdYSAWAETZrRpO9jt9R2x5+TUk0Ym6dozFN3RPJBB3JN/b78e1sWpXNUFTUcgfNB73mTbfFnSuj1aNSoHcBeGDEAbXkrvEWiTB4mGFDKKNSkBy5MkFSZ7hz3JESAb974pJpBlVky2VSqqgOYpr2YkzqggSBMEiQJsfbAuZ+GASBqFzKmR2PlLG4HNu4xZQqeFaJltMGdNNhIYQTYn1455xOp06+pdNHV6gTYC2xtYenpvhPqT0zuT8FeV6cwptrDDURKiNVtROq1z8vrv74KpdPFUaDutwQQJ9DeRfk9o5xxksw767ifKSdRBsWEXHF9yLDiDPeYzFOQrMVhhtpk/kDEnne+Ok5WdKTsDr0AtVvCEjQCARcRFiNwTFgTN98UZSt5rggnV6QIO49TYfrhn1DMA0g6BRqMFiRwLE3kWt/wB3tgdMtrdJVRqYRG/mDAWPmgHkxz3xyla2P6lyiV1XUZZdNgUYx3AerJsODb6YEyVDXQcgS0qN44Bkz7Ee+Dlog06appBuI82wa9x5YAteDbDDJ9OWkpURUZzMkweyi0G97g3vjpTUUU9Tjr4B8vVC0ig1AMVYkD+UOsb/AOaeNgccdZzetw0bU0T6II/+vbtgrP8ASaeksz30+UAyDE2JHPrHHYThLVonw/N8uqzdrzH1kQf74SL5eScpOxnlOreGQQ2m0AQDBmfqN8BnPKB5QDNgRe9/uPa2F1SrB3AEgSSJHcgd4/rgermRAD88iLyeLHjtiqxWFxboY5oBV9yBHb1jm35xiqlkUWWAYELaZJPE7/lsIjAlPqOlgFEiI3k9/ef7DBH+KtpuS+1x7QRuOfy98OoySoNOOhl0vp5K6iwBN4U3i4jsJ7C8HjHmfzdNkakiqh2BA2JPeY2O/qROPaIApAVz8vy+YAtfYebn0HBvgI1cvTptrMs3BkNYk7yJuR6eXnE0rfv9hF3sQ57JsWI/CFLX9IFiOII/3wmd79sNsx1FSGiw7bbkmD77fQdsLTS1G2PRhdbN0LS2U6sMshmium0gTwDv3wEuVIxouh16FAB2hqgv5tgbQFAuWG5m1sdklrqwZGq9zmj8G5irU1nTSV2J1OYjc7b8H/2nGgXoWVpHUaq1X1ABisDV6LcFRsTeCQO5AD9Qq1lVwrsGYhey/X2Ez/bFjdLUR4tVAY+UMCw5APAvPckk+sZJSnLT19jJKc3p6PX6vpJBZAQYglzHpIEfbEwPT/wwEFVY8sau55PlMY8wvCPsJwXsx1lun5dvIHjUCVJXYlp0lYDjaIkwbiQcdZnplmnv5yWkFrmS3r3bAVCtRWHUzqGxNrC0d3AMTsCORhzReiyecjxQsqQ0wL2ZhAESR9fQYR7JytdmTzemmw0EgkQYJE8kA3Men6zgenlwsaploGjWLzF53g3FtscdRzDBoGmCSSRyBH6/vjHnSq0uSFACiNRPy8Eid2gn2seMaUnxs1RT42FUgGroHphVqPYKBDKs6tJaxAsoBta98H9S6MQzNSZ2XdUMncxCyJaDx6HtJA6BlkbNktqYU1YjmSGUECZ4Y3tG/rjXLQWoNS1DTUghTBbTtYED5vRjFjthMkuL/oNMxVVyRBULf6xfcTc+m+G2QzmhQdYUc333nex9jvtIwfUpZamT/BNQyTLtEyZ+RVAA9h7YbZNaddGVKVJKigkaRAItYwCZIvJuI98RnmjS1ozyyRekLP8AEmoviCmGQW1EqsxaQzEafwmR2GwN6cq6rUdVQACPmeDBHlEXNxzPY9oHXxMu4oMUK6Ya861OoTcMBG9wNuYGOMiS9ZadMAvTBDH5jEmyCbjfjyjkDanBU/YbgP8AOdHLAmmArSNQWCTvJgE3JiV5i88CeJUp0yza2dC1tLAwAJm5I/FFtwd98Pcvk5Ufw1pPFoUTE9jFzz2+uF1IDzM7bEzb+UwC1iFBgg8fnjMp3r2JNoxp6vDnQAwnaTe8Tb8VoJG9sPqHUKdZP+XpOnQdM79wt9Ji2r+uw1FLpSVNFQqoqfMfKvYCQwNjEfa8YzXUum0crU8UKVpNN5nzSZA2HExbfmDiqyRnpLZVtSWkCHP+CRTFOoWYk8AqD8raoIn198DUs+adT+ISoXzAMNLNudJUWBI5Hb1w8SgK6SgCEEEMrLyDMyLTc8xxvddmPgZ0DVBUFxPnU3kwR5AZ7SBe9sMpQ6lo6Eot77C6WVB8NRpppcMC0GSWYCebEc84MzOYFMAgMAWiLE2AmD+K9pFoBkycA5VKiKhZ2V6a6KZ0GDOr/wDYoaQL7c++LmzIIkFnrNYkkAjuNDWUDbn13GJuNs5rZfSRKl2Y3kD3tt+KPrt7YRfEFLwIQRI7Awt+Sd52/YwaOqjSiEGx4U3YD+UEX3uSSYB4wFUzDuQJILCASNIgA3liQIH5z6Q8IOLs6t2Cir8rMb33EgWPzGRx7zb0wDl6Xi1bk3gCSLEgz6ATx2wZn6JWFKlZO5gzvtbi2/14n2hkwCQ07XYCZ+pMGDyBHri1pIrySiLnplnZVI1DeCItvfmN7fTDbL5GjTRmdibdhGwJgz8262/LAtalTpxUm4BAAN2JBAEWHIk+nfEfJeXXUYOIBCqTpSQLRyd8c3ySp0gNpqr0B5rrJYnw1nszX9jEbjvgNaRZiWkk8nfvtODGpkAMSCCYgbwALxwP7ffrPvaygM0CIuLf6TbFVrSKJ1pAYRVloEx27i/pzgLMMLRuZnBBvuYvgXMOZ2jFY9lIrZ0tyAFLcAc/lh9lMlRpQa4LvAIQHyqOQ0XJjiR9cZ7K5koxYbwYPaeffF+Xra2uTdpMHiR3wJps6cWx7n/iGqbKFVBYIALiNiQBNoBiNu+F9PO1okElBcSJjfY8RJ5748zoiUkkRIvNhNvphWc68gliSDY+3rhYwVdCwhFroaNRqkz4M+uk3+xxMdf/AJup3/L/AExMCpfAPr9kcZfqjAKp8wW4B2ET+hP3xpen9VQoQyhgQB8wBHlXkzbfmx0/TK0ssQfL5vtyD+VjzaMNSDpQtYaIBi0gkFZJvtHvtxjpwTKTjGS2DZ3L/wAVo/CLxeI3E9xNzi/pIAAZhNNWAa+0k3JHc2j1wuYu9Qqm+mDG5H03PGL849QwJ1FDp7gEGYn8/rg8dUJxVJDP4SViw0AI4B85BgAmDOwg7Rb8jjXUqwkmmo8sB2YFWLEnZRIBMGAAf0x38NfDVFKQzOZGq2vQy2Mzpkkidtr/AGOBOpf8TGo6hRpKDwWcNAtPlWBNrSTGodhjNOLyS0ZZXOVRAepfEJpvByyKJ3qfNvyzj9MMundSWuxXw1ovpgMTqDGAPM0RBPN9JjeMIav/ABANcaa2XRlM2kyTxOqdrgARANtsPvhvKU0qLUpk+HYDXaLXQyNBiI4O0FiSoSWJR00JKHHVGXynTcxVzRdlZQu9RwwUKLa5sWtcASfoMaXLtGpaYgGfMECmoZkswAk/nAE+uDOqkGpUV/MitKBZteNIUEaTFiD2wNmMiKiotMEKS0aATrIAKwwkLUHDCBv3xLJP1HT0hZz5uugrX4YYQWYqSGWCJg7qCTEx5lJ/rjM0upZp2ZyALQynVO1rKOzbD+W8QMazIdKdQG8MUwCD/FqATbVLCW8w5ndbyJOGNehU0Hw3onspO9r7gW2uLjkNsUjJQbqP5/IIy4+AHI5OmikF9TEQQ53HpsRJBGowJsbzhH8a1g9Arf5wRAWPmMyAfK53PMgg2vhl1FapAXwlFWNQKVQmojYlWISopiLCbT5diBls2WRqflpOQVDRMFbXNtR7nmdsWgtqZeOmmIP8eaFRAGVvEsaCkgKNk8WPx7EgdvXDLoHVmqUW1VTJkimhCkAbHxILGAD5b8bzGM94dV69PxPKZEAxNyJ3uZub97YI6ZVUJUos/hgOZKr5z6SFuoA1EEjmLkEaZwi18mqWOLXKghc+7sdVTUAvmDGb7TPvGK+oV6hQOfKCAQQpJknvO8Hfe8YZZFVp0woZaiKSXZgoFK9imtlJkAG03ImeVXVs/OkLr0LAkgAFhf5YFh+/VUt6RBL6tIDpZ0ydZOtufqJsNyMP8m4LUwWMBSdWoCSoA0tqHlIFxvMRfGbq5NvK1pg7xySNwe0YNoZVoGsBamk+GSJVyI+YkhQRw1xtPfDtJlHFMe9VFCoZ8aGFwCARzyoFrdu3pCzxjH8Sy3K3BFrbA7TfcYCSu7EjwzqT5/KZkAzOq+oX3v8AXBDZ8VVCqE1MNFxEW320+vfaMI4Vol6bWiquNRDwoVRA2IMm5B+m5M4Jz3WCURYAGxgmDsZ7k254774DpU9PlSdJ2Ji5GxETB4tiuqiq0uRHabnfa0Yah+KPGYp2k7zxM39MXUaCDSza2bTPma0kTaNjxfeMc5SlrJIFmsS1hAPB5IkfXHP+GMG+kDePW3+mOb8Ab8HiZAfMZ1A/2iAb/wC+B+o5YeEbeYEG4iBsAL+uPalErIUmAdwf2J9cUMylCjWgeWALn1JvPth43d2NFO7sU4vyrDV+n54pAx3SN9498aGamM6dYQoMWPfvYzzHt2wpbn3xrekrlnH8Sn5gCTDETY33sPpb7YRHpxZ2mE5udh+Z+m5nE4tbJY5baKqGZUKATf2xMNct8OllBFSlB/zesT8u2Jg8kU4o7pZZ6h/hhtRmQoOzcWsDpJmSBE4ZV+k1ynmpsCg8pEEAAcCTdmAOqOTht0/PUqNOdS6VkAiwDQTog3Lc3+sXIqz/AMU5dlIl9UjzLxFywncGLBud8Zec29Iy8pdJGRasS8AEEHzxPmkgEn1O0f3w96DkQXDBwE1+ZVEvABBMNKzB3Nvtbnpmby1ZTSrQrBToqxcc+bvJIP22jBJ6e+XVg4EwSCokNMwQSy9v824sTbDzn4Blk0qWmE9Y6y9SEC+RBCU14UcTBiByBjI164LsQFE8CTA7AsDb3wRXqEFidJM2kAkC/EQD7gemJRkkBrqBO0T6gi58t/0MYaC4hxR4LZ3kOniow0kBW+W9pH4TJOkncTI9YM42/SakiHACbEaRAPcKInYTIEfzLuMWM0tMjToLEW38syCrA279xBkRjQdLzTgQBsYdzaD/AC86ZMQxjtOJZYuRHMm3ZrlpUhbwgVsfOZO4GraCoggRIEi++DqXUKSgilTp0/xEoYiDJuRDaTJPENJgGRnKdIADU7IAxOoBQEeSvnQWuLFhuCJnYkU6rVQAqa7eYCVUQLmRbVEmJO4jktl4/Jnosp9UpMYVmqMtgEQkC5Ik7Wk2Ji8jwyLytVzrqdFFVv8AjceUXIZyNp9zJ54NqdNZQFerRy94BpSWGpZEzbQ4MRcA7RsTVpUiFWpWrNJBBOlWU3DwVWVZZneCPtgyUemiixt9Iz/VPh7Ovoc+BIYHyMw1Tc+SdIEXtvBucLcr0erQfXWTSWJjUTE7WYTO+39cbRshl6S/NV0kTPi1CBBBLb8EEtF9LTBAJxYiUCNIqNEGQXB8oI3DAza034OzA47m46VUdycdMyLZRda1noorkTIli3qJkA7SBBuY7HO9Ty4ZzUpJBYkzBMhrgsCTAIP2xuG6RuMrmUNoNNzHJBAYHf3nYHY4R9do1qYQVaJQt8rgCDpF2OmbXET9OcVhNN6Gxzd0mAdMeHo1qx87NAEDTpVfLA0ny3+Xsyjthg/V3eotKpl01HzKumdWmZKjUJIuY9MJ6XSTUIBJXzLfsomTBtO3MeXFWcpUadPUKpapvSYM3kGrUIIPlJHtuThnGMmanhWR2tUhvVyNOrTDUwimTCLTljcyRE2kR3kYt6V8C1qjoKjNTzJE00KHVpB+eo2yACRB1EwJFxLH/hZ03xs01eqdvKo7M2owpJlQqif+4d8Nsr1/TnM1WYj5dIJ4G9p2W4+4xeGPj5FTrtmczvS8sa1SjUranpto06ogrsgJg6RcBhe5+YQBmaQBqEaQAYBEjcxN77enGGfWMwlbMPUCl2dj5fKB8zFfwyTvvJMAdsW9A6WzUfFK6l/xKLAgHUQLeg8wta5HrDaekFgT0NI4YfMoCTEyDcXsV59bXOPen9JUrrdUOoSANYYAhrxaYMbekE4NyuV8Fk8whQV5ImYbsAJLX9Dj2pml8x0JqE+aPeIMHn92xnnlp1FGeU30ik1fKdKEoplYFhPBNiRx9u2FRpnWoIvqkTs9t4OOs51IkACxi43v7Wtv7YqWsbSQCOCJ259IjAjFpDRi1sGbMkMEqAaRMdySZ8xja/bFtTojspZVDgCR4ZDRzBAvqj04bsYIyuah3YouoSQdptBj0mLYFzWcYN5ZUb2kfKIFgN/W2LJ70Wt3oz8Y85wxzVQyWM+a+2/c4XsRO2NCdmlOxl0inqqXLKo3KxO4sAdyTb+8YbdUpUqf/LjWRBIcncCxhdJ7GDsbqLjCLJpJ0yBq78b78+sYezTGgAEotpO++/oSL9vzxOXdjJFaCo11WQb/ADAb7298eYWZjMIGOlpH/T3uRvwbfTEweJ1DXq3QXCqaaMUAlonykLzIsSFLfU7YRvSYMyGQ0xv+u3bH06lmBpKAaZTzswsRxEEWJG4O43FwcX1DLlqxrAhx4pBiLwRPreZv+eExzfUjLiyN6kIRUNhzh/levO1HwnhoMKWElSff2uOZwPn+lL4SV1kqRcHgyDf6Mp53jB3wz8H5nNlhTUKhIOt7LY/c87A4aTjJWx5OMo7B8ll2dQQDY3ABJ72J8owXS6JVYAMSuxMydyfwxG8/6zjfZX/h+aNIFKoZ1mYEKTtzJ5Ime1rYQjqAoVHOb1CpEwi+UCLBe5I5Jjzb2xnc27SMrm22kU9I+C6ZIMnVNmNxI7g2IMbYZdS6a+XIOksg8qkg+Vbg05m6keUBjFxtGGXTswKqiIYjcKY0zNuzREEwJIPbys6fWKQVhU+VZDTuQDcwN43IB7+xnbfbFqUltnz7NdYppOup4ruBNNWOgDdQWBk6SZiZkXnnhvi+sboAiCPJTGkD8JEjzGR3POO6/wAN0vGdh8ockCZG9ojj09QPQNsh8OqbI4QmOAdiGXcza3e3fD3AaM8cfkS0er1ERtCMahIIYKfkOmL+htEfinfBK9br6SWTc3V9QlQZHFmFxq7SL4Nz3TsxlfM4mlo0a18yxYwTupnhh6dxhp03qrVZCuVaYlR/m4MwJJ+45lpXXsXc8jVpfyKek/GApFRXRtLzqiTB1G8N6QZH8n+YnCbqvU6esHLO5QiwgAoQflEmIvYAmxK7CcfQanw/TrE3pk3BDJaRpEhgSRYx9u04TdR/4bsp107H+Uklbkj5gAwvA8wPrgxlC9on6zkqkjK5Vcwaepw7MdxInmDeLb7nE6H8TOrOgaqKbQDqaSo3IJAB0kzIEWJwwz2dehArKysBsdmMD5TsRt+xhEajVqni3BPqP9if684rSaBFWnyRphl1SppprqQTBDSDIGm1ztxzfCfM9KkM51FibkmzNMi0bwTf0OH3RMgzo27Eg3K3IsPlPAP+nfHSZakCwDFyqx4YGmInULixF5m4njGdTptCqW2W/AnUFoAM50IKkkn1VhxvxYdxgHP55nZyotAYm0m9NCY4E7ci3rizKpUqVlUHyEEhOAFVjEwTHP0+9GS6WwWAQohSdJF/kvPqb7cDfGnk2kGzN11aYDR5jEGf/lySOcPvg7qvgqKB1MaldCg7FXU6t4BIEEH0OBc3QUM3lsTI1TeQe0bxhj8MZEBjWaCQPLHF9R9zYYaDt0O5Wg3rPQzT1aoVA0ajIFiRC7kgHnvfnGT6tNGppqE7CYmJuPqMfRfjR1ZXU3GmY7efVY/XGJ+NOoK1VKhQPro0zFwPl27kjvIuMUeJIEEmxGmdct5AL7MYHv5jt++cGdOyzfygkGWJeALjzE8ieBcx6jBmS6RTWilVtVMsZ02n6sX1aY7C+DcvmFRd2qAgwJhQeGAI8xE7tYcbYzt+EdKVaQl6lWFgqskFgCRJa/G8bm19zc2wucEWUkdy04PzeeBYkAkmJmD67xH9MBVEqE/Mo9Av9LYoikRfm0M7kn+vbF1LKWJNmB7fr++MFqNgxiJvvJJveeZ3wQyahuLi0kyeJE+nM8YZy8F7EjUiGkEmLg974ZZjMIcuoE+ICZ8sWMEiZvf0ETigLH5T9pNuL2xQ0tfkYbsawUgeuJjkriYoE2OY6uCIOgWJPlPsCYkgxaw4vPzAToWcRNasNVpUiLttewOkgmwv/UEVaheaYKmV8oaNzIsWBg77EXFjjvowo06jCsrqflIaFAvYXBaRvuv23yOSUWY1Siy3pIoO4SrrFFnBERAuPKVEbN+JZs4MY+i9K6utUHwZpU1lYOlSI4UX2tJiB2Y7YLqHw3B1K+pCVmRpKzK7ybbL6SDaDhXnOtvTICG6uKgO0gXuuwm7QJgkiThVWXcWLSybR9Z6f1QeJpEnytyYa82JJPc6jJP0ACD426EXoioiE0wZ76JNxPYntaTI3xhsn8VV1jzKzHYkTpAsbTE2na0TivO/EVdyzGs41DzBTC+bVAgbyCT/AN59Z705HehvZRV6tUTUqbkyWvN94Mxe3HAxfnOp1KxlaYQBQIXYwpBad9TH92wJl8vP7/fGNF0nJGRA/f75w0pV4BPIo+AXp3WbKtVvxA6uRwSe4Mk2vY98anpdVGXUKqAACZItqVTpgSTc8TJHoRgfN/CC1EL0wQ44izb9uf3HOMwaWltLCGmI/X2xFtSJXGXg+oZDOMAAyjQwAUH8QYD5p4ggx2N9xhF1zL/4RhUprOXciw/9NlJY03A4N4P9sJumdZZDOtmXmTciSd/f9T2Id5nqK1qRQQrMQpWZBGoaWHMyNuIXvgdHKVHXT/iigUXzsNLGQ17BwZm3EEgfyxB2w7y/Wkgv4yiIAk9gQJU3+a59j3xkcv0VWqDSASYmYFy2ledyDJ9GOJVyPh+fSdPMAkQZAgDdTER2B5JwrSbDyT8G4zdOnXVldAy7Fl0tcEzK/K0SCdj5je2ML1f4bGXqeQDQeePoDeDfmQReIGGnSOvLROhXDKfMpk6SPlMnhtJvYXQG84b9RelXT+LBBmGUEaCQBpmSADCxMi5vYHC24srdoxz/ABE1Cj4VJf4oJfVAAKyIW2+4tOw4xZ0zNNXQM1Q06hN9KkkQPnEcbSDsD9B58RfDjDz0X10vlYqLgTswFgCRvt7YByitYaJRCANAMAncmGFz6ReLxbFeMXG0dS7NJ8PVGNfzKZVXEkEX0MbD9nAeRaEfUDpIAEyY8wMR31R+fvg34cpk5h2ixRrRBEKbGIWb7ce2AslUKo8K4gi7DkvcafpPGKx3FIk/YUZ+jU1CRpgwVI3Ekz6A+kb3w06EwCGWF9iDbY23tGFlel4njOSRpm4G7XgSTAxq/gX4GNegT4mkAgGRN43t6RisIPsdLWijrrBqh/zUv0xiPiGjCUCY/wCVH2Zhxzj7D1L/AIeVHKaKikBdJJt9cYf47+CTQp09VZWYAjSBFpJET6mOMaPcMU1K2KqVHL1EQJWpKSBKfxPcgagJPHqZsdzR1GaZGq6diI16TETxebAyMG/B2colvCFECoIEhgWaNyXY2E8U443vjU5z4eylMB69Knr3QDUxABJAI1GbmSNr39cTkougznGLqjG/49q9NV8KkJUhVQL2MCL3Fza83wnp1Ztphh3YAW7c4f8AV8yzOwpwqxIACixiwHvwL2+mM/mel1X84AkybuASe8Ezt3x0fq7GilHtlNbktJIEH0jj2P64GruRTIvqSPsR/T/TBSlwlQupDAKt45YGZ5sv54XZyuYBG+x+2KxW6Lx1RcAfCDXGob94InAy1dKkLYkRP9v3zivLZmFYG69vv6+uOXzPabG09sUSKFEY9xGM4mGONDRzWmsDVXUgPnW28wbi8iNj2vzjWVOrKwCsy1qD2WoVup/kdePQi3tGMdkOqMQYUAkRIkWvPMHf8r98HdPZNDKQVM7g7gkAc/hMMD3t7Yv1GFSpv8/P9mPNii9mro6PkVSViGGotA28xJMBtoMb+lsz1j4aamhqUpqoAbgEsoi+oT8o21C3mJMSJu6fnmFhBqVEgAcuhFr86Tt3xpukZtKhUqRq1FRF5cAHTIgaypOmPKYN2jEEp4Xa2QhGeN2uj5GWONB0Ch47XZaYSDrYFgDy2mDqYwAF9BYicPPjz4R0r/iqIGneoFEC8RVUcKxMEfhMTEwMXlFuJ2nbv9cegpqcbRvUlKNo3i0qNQRl4hW0yyxxcyC0sQJkA+8AMX3SOn+aHWEAmVkMedmQzfjfscLfhbLGu0hvDprMC1ouNxEC3eAuNzR6MIILaXIkkLc8zqgm/c+vqMY5uzBk2zqgyIBAMQPMZiD2Y/hII2tH2Gd+LvhxTFZYtZo/Oe0b41tLJpTAFNTO1yBA5nuI52vtxgUVIbQytoYbxZuDv/NuJ3I74mhVE+XZfJ62geXT5T5iRIMG8WvFr/nh/wBIy5LClWXyNGluRyGBHMgW23nbGezeXfL1nWlq0h9S+XjysDBFjpKyPUTjW9I6unhBcysGNQJsGImArbajYQTvP0rJOtDzjT7A+qNVy3lKa1/DVUfMLiZ76RBBkgjfBeR6spChTEqh0mZXQLrcfie/scanM5dKtBkVyyAMNVjohTJP/aZm1jPofnnUujNSrNpqEgWmGvYQDI9SI7D7Iqeh0ku0PuofDVGqCRpRx+KLHYA8QSZP2wvp0qlBx4pWmpFkOnzGYNpB0/2xOk9WZQszZhI38w828359sO+p5+nmKGoKQ67gATbcR3/0+iNeGPxXhi6tmfCcNT0KCDI0iGBAIBXkX/P7JqtLwnLoAJto1QD2AAIMe8gWEzg+k5KIreXzWJUzDSLzzqtxzviCstFWdo1fKDJBG3yreJPtGn78m72Jyd0HdBHnKzCim2lTuBBgEjeJNz6zfCWlVARzNiV3P+Y/n+/TDT4XipXFOmLtTYlp7iIjj3x11X4XbK0386sTA8skWMsCY3gg/UY9DFjuIlMWLndNOuimVYNMxcyDPvbGz/4b5vRk6l+ZxiMxQJNVmgCDv+LsByf3th/8JZmMvUG22NMPZhifRR1IrlqjjcDHxX4szhrVvM4UDcniWM2FzvMD1x9Ko5iclXHp+mMYnwlVrOrMyLTMn/mCfby6on1GBOSirK8ugfo/SslR1VxmTWM/MlMgLz+IatXa49OcKc71R6rkohUAxcSbn8TMIBjcTt3xsM1kmp2KZVkEBQ71CwAIn5pB2O/0M4VdVZ6rhgV0km4HlkxseCTeRyRjztN32T1dsy1YsGljHfRveTYkbxzEYGrZUwGcHSdiWifbeT7Tv92cJSLPVKMUUwoO7A2kRf2+9rYRZvOvXaWLMSJEz5Y7XsMWii985aK6+UVdmvyCP3/T74qqkEhWVbwJFvT2/LFbgSBqJAvt2359Md5+moK6TIIBI/WfUzilFlE4Xp9OJZ9M3uZMTBsBv7xtgdAFYj5u9rHv/vg6pkg7NLQAJ/6QQGkd94j1x2uU8EyRIYWMAyDzexAt2+bBsfwL6oQk7/v6YmCwW/DMehj3tHfHmGs4GyteBh5SzqmkZXzwYIjeCTNjItPGFHSappurMmqm8qQRZhyJg3HfjDijkwjNpZmIJ8AiRqOnVJPDKLR/MfS88myGRJhdBVUEOTpLBMxYaqOtSBpvPzDzH0C95XZWqcpXq5evekxC1dN4gylVO7LOpe4JGzHDHJurKlYKWpuvg5pB3Cnz32JA1zwwxx1jpvjUwS6mpQCoahICvTP/AC3LHkCFi5uo/DhE0nT/AD8/sJGW6f5+f2Nn0fqniOadQAlvK4Hy1NagllkXStTMgcNfd4x8tzlIJUdVgqGMHgjg/bDbL9W8OkpJuqlR/wBp1Uz95HoMLKSGo+lQCzm3AJMnn174XHHi2/Aca4t+w6+HuvvTUotRkUnVZoEiL7bwN8O0+L8xpIFVgINxA1TsTzc+tptsBjN0sihB1RTcW033EyL8z/TmZBdDJs6wkFuVmD9J39t/TBlGPYs67N/0L4xc20+I4FybTfi9rDtv9JZdT+LSyEEBW3jWy7XEeXTPad/tjHdGytRGCxuLgg+s/SMaut1FES1JKh3gi/qQTM/1xjlKEXV9mflFaMf1zrKZmjPnWopvIXiwOw4t7Ab4U1OtPCgOygAGBEEgAE++9zJw3zPw1VZqjBRQDXCsGABBkEGCwAOM5nsnUo2qD6zIPqCLH9zjRGUG+MXtGhenJ0u0Oej9eqZfS6MWTaohYDUSbMAZmdjY7XwRl+t1a1UBE8JSQH0ww0mLAMLLciDNiBuAcZyhczYidu+NB0+l/DaorC3zKTB4459/Q4ouPlDOvIwy3TQ6zIFzAJIA0i52NoI9NvpKNeojaVChxI1oNioK78jtpuZ+uPclTJBBP8MixBBO+8A3Md474vbLroAGot4gJKnjUBBA9/pO+ItpsVuL+CZrMzT0kAuGGom02vHpYGbbYUZquWIUqrLBibC4ktqHqNvX64Nz9aWA8x2Bn8U+puQJ+nfA2YzAB0CCDJkseO5Hubgc4THH4Ir4NR/w6ZQWJJ1MIA47k46GbY06t7isSPy/tgH4KqEVR7NgZ6ula/o8/mMexHpDLoD+ISQ7GBc3+o5w16AoIZLgLTQGN5KKW/8AkxH0wv6+NdTQPmcjb17/AHnBvw/mwWzDKoYvUJAibSYAH2xz0zvBpqOV00aiGSrgQbbc89sCrlqGkik5omPwKuq3+ZlYte/9uLKWZcUXBGi06YifpwcZHMdYJeEhWN7geaBG5BM9t/fHn5nk1vQqlJdAuf6XUNUqTUci4YjcE7kgED1nAmWo1denWqEbaiTvyAAe/wCZx11H4glVgvqCsIBMTMA9oN/txijLZthLPUfVOzEafsTdjxEbYWMPIZRfYH1XLVmJDKsA/PIv7AkW9PbAOR6I5J1MESLnf3gYc9a/xU/wwrpuUUGVsN5jmfthDRruAdchRcKeT/YD0j74vWiuNSa1RXmMuiOdOoiIXUfzNhE9vXAdTf8AW/PH3xfmm2eZm4A39J9/rvj3KZcn5uD63I74b5ZpQY+TZrgqCRBAPbciLbWjiMeVaOgiRcR5bn3kcC0x6+2BaecZGkEyDAEcRhg3VP4fy3aBPbg+1v1wjTH1RyfijT5RQoMAYBamCSBtJJ3xMDBaXKmfriYPGPsQ9OHsW9CpNULZZwwDHVEf8sgE6oPYbjkTzGL3rNVUkEiplmGkQB5bA+Uc6pJP+Y4d5XpeXqVGo1nIVIWQQzrbbxNJDLMgxsdPGDM10DLqXqIzmoBHmPzCIMjRc23kCIO+IPIvz88mWWeNiuhllRKlUqPDrWdAYKiGeBzOq448onCPrtYooogyN7cgkx/tjVnKa6b1AgKUx54JAifNAmSQY2tb0wCmVpV2NRQpqFT5Ko5mYDDykXiSAQB9cBS4u2GMknbM90+klYCnUbQ//ptFv+hvfg+uJmMg1JirgBh9iO4Ix713KFKqkJ4cqCF30kEgwedpn1xqCgrUkFRW1afKxUiYAkrNyO/fDSyOFS8P+Cs58akuv/DjK6czSUupWoBZ/wAREQJ/ngd/uMUdNXwMwqMbPyNiY8pA+443xzl6dSgaQYgowN1Mx5jE2hcMq2U8UQI1AyCRt3+lv6YzSfGXH9rM0qjKv2saVn4PPr2MgyDj1ql1I7873/f5YHouVKk7iZH27jscWvm6fiA6hAvp/IAWkiPS2PP9N1XsZFF0H5rOHQA0kkQJJtP9frgLxjJJbtAjcibyRPPEYozFbVVV7FBFjYjvYXtwTHtjzNVdHmDQeJj+p7/2weFavZzXzsuzVSmxK1VVjG4HmH/cNvYz7Y7yWSyxJZZ2/wDUm0bjy/64SUMwX1M++wIt/Tj+2GnR68iWmQbwYn9N+MO4OKqxtxVWMXyylf4TGgw7XVo5BvBsB6ib4H6gWQKWUkFpapEg3ibG0gmRzJnecc1+pooMQXAuIkGPQyJ42x5Q+I2T/lgBGA3kwfYmPvtxGGx5JL7DRyMDzRArDQCObQDe3lBMcnnn0wpVW1+QNvG142v6+uNJQrUc2SGolDszoNmM+YWEifwmffC/qHw21EGoh8RAZPlIIFyZWZA/pHHPo4MsW+L0zTCd/SPfhSiviKyyDBBBvfc34wEtHV444n9cOfhKqtR0Ykg6TC3hR5hvyTGKK9EfxxYbQcevVD1QqzFILmNU/KNX1VAwnjcYG+HXKqwk2Fj+WCurU9OomLoq/cgnf/KjD64E6REGBFsBxtnS6ND0UllqA38p3OMJ1imQTPFhfbG4+HH+f1B/pjIdaAJPucLKOgxES14qBdz+p2Pvb8samnlRToCq4DOSpVdx8yzY7yBvxbmcY7O7q4vpifpt/b7YYnqheS8MPtMbEgSNuB/bGSSHnDlVHnWuuksZll1EgAkCBtdYOEhqawCZA25vG4J5wZn6erSAAC5uP5RePvEn3wDSUqUBEgkj7mLYK6KwSSpB2XiJttJHA/1AnHSk6pEgGIniY/f2wrpfMQbCNsWt1KYDXAn9IEekT9cdQy0GALYbEXn2ncYqo6Se9wftgIvFz6web+v1xyggz9cHiFqzSjIM1ypv+++JjPDNVf5m+5xMDiyHpS90bTpueVagdVmqpmRs0EgkgnnkDy3+uGnVSqBQ9TS7gqYFwZgSvEEfWDYWnGdOzz0qgZSQQDOxi9iBtYkH3wxqZhqx+ZXIctpY6Tf5oY/MZg7zJNr4zZIfVYubFHnZcOqCoBSZtMagr9yw0nUDwQI9LzM4qak9FrjYkg7gx2Nv3GFbZZlfSZXzbNO0Dv8Ap9MO+n5hmAVgTv3PbCz+lWuhJrirXQwr0krqVMEqbwI08gj1iLi1+eetdQrpWqXSmoGgzMKbEA3ET+HsZF715YOKugERUdFAPqCpSQDBmCO/fHFdjTqHeSpiCFuJibx3xnTa0umRhJx0umUZisVKMpjTJPqpuRGxuAfpiw+dGINwB5WMn8R2F4tvsMVZiqWIcKIUgkNzG40jjjfFiV1BVRdX37g33PNv6DHVpe6OrS9wvI5gkETY8EXUCT821/QfXAtcqrTwR9ZHM7m1vrgWrUKt3Ye33t+7YadSelVpU2EB9I1Ks73vJJCi1xI3sIxyg7BwYDnXKw1ojccgc37+vJxZ1CuWExYCSPT+2PcmiAKrDUrWNieSQ1iIIA9Zv6Y8ev4VSd1Ijt7EEbH1/tGO49HcVo9IZqYIUkC5gE7xb3uB9R3wTRY6IWAw8xEgfreMUVKarUmDoIuCRI9Z7b7YJqIFqf8A82Ed78e2EcUyckmBGmz6XXvcSO8Xvb6xYYuamAYiFa4tcbX7wfTBaUyr+X5SsG/G367YtWJNNogmdv7cdvc4LqgNqimhUcSbA9yx/thnlEzRMjRUQ2KSZ34tMybEX5BEYAC2YT5h6cdtr3/pjrLVChBDci53kHey3xNQ3fkRLyajpGVoUVfMM7xTX5CACSTGgt/MCd4uLxirIdQo5yq9OmjJUqKSJYEEqJIsAdgYOJkOq06itTrhXVhBa4I9DaGggGeN78TonSqeRzq1C/8ACglTBJ8w9hpPv2NzePZ/TfqHP6Z9m7HJSSTAeuZPSdLRO954EDnbzN+eAum9NYSbfTGm651HL16lRy4UM1gytsAL+XYzP3xxka+SW3+IEdtDn/xxuUlRVxAvh3LQx+uMr17Kedvc4+idLzGRVvLXZj2FJ/7Yy+balmKrEoaVOT/EcwIkhSBYEmOT+krKcUGMGYKvlIB8pYcxvHNr7QTPpgPIVbhQAYM37Cbd45t/KMbYdHp0qunxkrIF1SAsLNvOSWUz3PpttjL/ABAtGQ1OZLEHzKR7DSItYfsYzyaZVLwwalTYhnEDVsZ2A9PvgHq9IArHYc/vti6tnCUCj5Rv7CMCZmrIHPBP7/d/TCUdFUyioh+b6YpZIN8MatYiBG/pP098BV282GQ6OWqk2jbHVK+9vX2xzSQsYE4OTKkrYfvb645hZ2vhxacTFH+EPc/liYSvkTQb0qmXJ0kT2JAnbbVbcYK/w1TV50KklpgHsYj3/XFVCiDSu0FTMG0zJEH9n34NyNdkhFYhYk6vvtwOLT64jJtdEsjdugrIU2gI8ODdRIJS/fcSdu2xjHvihKg1Kxp3DAG4kmWURupud+cWDqJIgohI7qJHsd1nuMe1Kxe6giotyeIXY+p4P3983mzLu9lufJpOsxUU3Ui4qL3Eeh3m3fbF3UtNSn4rMPEB2J3HBmAHeBDEi5APJmmklN6TKAJe6mACrCfKdIsDO2wnjA4UmhrAkzpII2O8d7jiBtvY4CrpAXsjvMOdEkWEbfcX4tA9cUUqU0weZ+0dxuft9TtgvKGkctJu4JmSx9Raeb3HYztcKjlz4TsI8rQY3vBEdxY/b3I6OrQ0dWi1vOoBc6SJ0z7794tY2+uO61JlXSDcKSdxaDfi0YFoMCvzAQ21uewtyTgqj1CUg3YE+bkkiIF9o7d+cNtBaY56f09K9KnprKpaAQwAKtN7zBHO4McYE0BRprJUZQxUMLAmAwAYAifS++xjBXQ+vaKa0g4p0mLLqsGSTy1iBqiCSAOcMOr5DMpl08Q1KiAmoGdw67ASPDJUqYUyxMRY3YGvFSVleEWuRnKlMI/hsGggMuuU0g99QMjm3f6YeLSosoVayPzIk6ACbTAJAFrj2wszHXab0k81UukE66upLG8UyogkdiZxqv8A8XlqqIwzeVKzIAGgljc+JvLDu0e8bq8XJOjnjTToXPlVcfwvORuAyn62mQQO35mAPn8hUpqrtTJg2IYX5F4gWItM74NzPVTDUiKSgCPFp0Wd17fxEbf3P0Ow5yvW6YoeDU8IrHleoSNZ/D5jAB0kixNgJFscsN9fdE3jX7QPIEVIcUqkNbSKiEkAA9hft9bdrmySeaUqQJLDUspAMzIkwoMj0+mHvQs5k/D01atMVF+Qs9qYN4gHTe8gATf3xZnst011bSxDEgnSWZdybBgVUT2C7+s4KwXtfn+hvRtWl+f4EGUp9wVLTaQSDcbra4v9cOumU1qHwqhbTshEkgkA7E2J7TB9xcRunAKHDOlIQUbShaYUToDBoE7Qdvt2rU/MMxVpJPywfNaAPIotcbEgi1uMTeLJHaIxw5LtIrzGTySWq1q0k2KIIi17gme4wIuby5peAGq+EXMkFVLzBDABXMjSBNhE4eVchksypapXC6YiqraNQMQHJ5BkXF7XvhF1L4LGXJzEpXpgjSo0zvzJK/8AtvvbG7Fkc47N0U2rqgA5oLT0eDTKlo1FpcR3kmLX2i3pdP8A4zLNC+E7AcCo0ExExv8An9MW1M0zhkZGoJILIpJ1RPB2MH1NrcQRmfhXUQ9A000+YyzQthA82piQSRcCCMM0+xgJ9Stqp5VEA+bWGMxMEeJqANzBjnCtwoJiIMiLe54j1kd+MOKvT6tVVFWoSomT5/MBFh5QOeJkxtgWsKSBQfMARexAvDAie4iLTfcY5sNC1ejAqCrBpMQASftEfniuv0wFSBHcm/uAAJH7OHb5tD5BVAJtBkQLyNrD0GBQFDXVGIMCTvxsDeLc4VSOEiZbY3tvf9e+K2yBuQPr+l+cPGyRmAsxabQL8GYPtis5f/cj9dsGwgFDL6Bff9/6Y4zTOTAtxNjHeImfcb4Pp0ZmAPckf7f74HrZckH5vLuRHpHv/rhfJzaQNTy5gSoPqZnHuLamok2b6TH5WxMGw6K6uw/6QfuDP3xMo5hjJkCf6YmJhSPgOrVD4guflH64YdK/5i/vkY9xMZp9P7EMnT+xzTsWAsNR/ripT5ao4k/+X9h9sTEwi8iR8/0Dcgx/wtW+xP8ASl/c/c4GRf4TnnX/AOIP9RP0xMTHPthl2V5ceQe5/oMc5IWPuf6HExMM+gvoJy29P/r/API4GzTeX229JN47YmJhodjxAG2/fpjrL8+2JiYogvosSqQCASAdwDvvj6P1tAKFJgAGUSpG6lY0kHgjjtiYmGxjw6E+eqtUpszku2iNTGTZhFze2M90KuzkBmLBR5ZJOn2nbExMakXj2x5kM7UKVCXckOgBLGwJAI9iN8ZnqTku8knzH/7NiYmI/vYGE9BzDDMKAzAMwDAEwR2I5HpifElQrUZVJAtYGB8vbExMD94vk3+VyiDKKQigwDIUf5cZPrDnxwsnTC24vpm3riYmLx7BP/iH9VyiCo4CKBpFgo7YS1hpylKLeUbW/EcTEwJdM5AvRqYNa4Bv2/zDHLuQzEEyB/44mJjPId9FuXqEqSSZt+c4sdj+X98TEwYnIXIoL3H4v7YHzDmWubz+mJiYY6XSKaSCBYYmJiYcU//Z"/>
          <p:cNvSpPr>
            <a:spLocks noChangeAspect="1" noChangeArrowheads="1"/>
          </p:cNvSpPr>
          <p:nvPr/>
        </p:nvSpPr>
        <p:spPr bwMode="auto">
          <a:xfrm>
            <a:off x="17526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126" name="AutoShape 8" descr="data:image/jpeg;base64,/9j/4AAQSkZJRgABAQAAAQABAAD/2wCEAAkGBhMSERUUExQVFRMWGCAaGRgYGBwfIBggGx0YGxsaHhgcHSYeHRsjGxoeHy8gIycqLCwsGB4yNTAqNSYrLCkBCQoKDgwOGg8PGiwkHyQsNCwsLCwsLCwsLCwsLCwsLCwsLywsLCwsLCwsLCwsLCwsLCwsLCwsLCwsLCwsLCwsLP/AABEIAMIBAwMBIgACEQEDEQH/xAAbAAACAwEBAQAAAAAAAAAAAAAEBQADBgIBB//EAD8QAAIBAgUCBAQEBAQFBAMAAAECEQMhAAQSMUEFURMiYXEGMoGRQqHB8CNSsdEUYuHxBzNygsJDkqKyFVNj/8QAGQEAAwEBAQAAAAAAAAAAAAAAAQIDBAAF/8QALBEAAgICAgEDAwMEAwAAAAAAAAECEQMhEjFBE1FhInHwBEKhgdHh8TKRsf/aAAwDAQACEQMRAD8AzyU0pU1DFywuvnGmxA0m5Ed7/TFHUM7SNMFVCljIYWsxAJAi4EGxIA74bZmrSby1lHhtuBuL3MTYTN998C5HorqzC4WfLJggHiywbyY3HpOPGU13I8rmn2YfrFFAwCDdZbYTsbXIm2BTXU6QEAIbVIkkjtB8sCN474dfEtVUraCVNo1KIgMZYaZMNA9vNtjN1m1MYsDt7Y9PFuKN2LcVY26hm2zVVAXMTpGprAxJIXcD0HoBJth90rqSmmgAutyT+KL3+3574x2ogTcEG1uw7x7W9cN+kgEAAkRNxHbc/UfnieWC40JlguP2PoFHNqVV2iTsLQJ5IIEg2/3xxndWssG3A1Abkj5WBAk27bACfQPptCnYVi4napJ0ybbgRz/T3x7VqFRqViClQq6cETvq33FpO2PM40zFt9lOczgdD41Hzx5WEAzeJMXubqf7YUDOuh0iYt97Tce/7nDanlZPlfV2DSxBPIAERxx9OAc4jNV0lSAB5/qd5jYxJxePFjJpl1M2DSAQJAB7zNuPKB33w06oBFI2vQosJ7hFv3jykfTCpqIEtNjAGx4ZTI9WB/Lvj2pW2JeSo0gbwBxpAPHe2A4plJNU0X0GgMdcAGGUTB1TciL7Hg/N64PydVRVBcfiBG0Eb6Z2/pcHCHK0QUZ0JYAgwRtLTBP0P7nF2azTAqQyxYcGCNxzFv3fAcN0hZRqqNZl6viZPNi0uKYE35Y/kT7icL62ZVsxUU1FaErLYfN5HAvN7c3vzinpHVVZHDAzG20xIFovBI3NsA1GWpXDBiL1JGncMI9hN/vbB+GW9iiki6FOkCSwseAAJn01TgquS2WZk3LixmI0KSL/AE+hGOKWkZZXQaSpYEb7+VjvHB27YFWqHSCSohQCPQLB33gRG9sH5DFV/wBDPILroElf/XQmDEakqbRte0+mGnUc0q5yqZcDXMDjYzN/r74WZakwytXQZIemZBjVC1iOOZPrC+wwR8TNGafjUqPA7GmlhhZq0dJWjQ9A0NVqFZ89MggxwjCYi1o/PGC850qWAhVIgmYAvffsIHYe+NL0FZcG/wAncidTMm4jkjefa+M7/gFiS0sDCkbAQL3Hfn02x0XS2I9RSZGqEtppg1GPmgWA9z9YmcKXoONS9yCTJgT/ADGPp3t9MNqtXw0LAKYkTqJ78Rb7zhBSqM7AMSimS0CCbHvc2vPqcWxWwwVgo1hiDx62/rhx07qtSmPKyPDal1qTwwlWPM8EQedsCZTplNjLWXiQfMRBiRzE3xxmOmsrFFY6YtN9t5vYC5+oxZuL0FtM56lnS93ZywkecyZ5v98JajDifrgzNIycDiSDO/8ArhaTfF4KkXhHQd0jppq1NNoHmPsPSbn0xpK3xMmTAp5akgaPNVuXJ9G4+lj+eMglU8EibWODxkmqDSpDEAx6xeQTa9xA7etxONu5PR0o27k9D/p3xy7llqBAGIKmGOggyGksZgE8Em2Osz8dNrcUU8gq+L5yZJsBMbKP5QfrjG0XIMDnBFIrzbvP+mOeOK8CvFFO6D2+ISSSaayezMPy1YmPMv0nWoYAwdvKcTA+g6oext6VCuxJQDwdxdQCWIidRkEcgGxuLNgrM9afKMFqhyYksFm2xuTED0/LFlHquXhDShVLbXsSWkxOxNrRFr4Lq9VplQAKdSmZWxJ4iL39L8ncY8pt3uJhtPTQh6vUokmquiYAB0BvMTPlAUFmiBLRvvbGNz2VLsYChgdlWPQmN9xuZ3w86p4SuKYEgtspgXLEAm4sNhxcmTvS9DUGCKggGDJ8ptBJ3kgkzvfm+N2L6EaoVHozL0omTAGwv5uP0/LDjIsUCspAO/H7j/XAfWKHmLAKoJkKCbBpI3/De3vyNn2VylOoCX8hWBccRwTHpvi2SWh8svpQf0zqtceYM2kmeDq27n9wMNetxUy7VBCsCGAaBqGzTyYvA7YWdM8GkGDyWJKgsoZSIOm0nTPp+c4eZFkdYSAWAETZrRpO9jt9R2x5+TUk0Ym6dozFN3RPJBB3JN/b78e1sWpXNUFTUcgfNB73mTbfFnSuj1aNSoHcBeGDEAbXkrvEWiTB4mGFDKKNSkBy5MkFSZ7hz3JESAb974pJpBlVky2VSqqgOYpr2YkzqggSBMEiQJsfbAuZ+GASBqFzKmR2PlLG4HNu4xZQqeFaJltMGdNNhIYQTYn1455xOp06+pdNHV6gTYC2xtYenpvhPqT0zuT8FeV6cwptrDDURKiNVtROq1z8vrv74KpdPFUaDutwQQJ9DeRfk9o5xxksw767ifKSdRBsWEXHF9yLDiDPeYzFOQrMVhhtpk/kDEnne+Ok5WdKTsDr0AtVvCEjQCARcRFiNwTFgTN98UZSt5rggnV6QIO49TYfrhn1DMA0g6BRqMFiRwLE3kWt/wB3tgdMtrdJVRqYRG/mDAWPmgHkxz3xyla2P6lyiV1XUZZdNgUYx3AerJsODb6YEyVDXQcgS0qN44Bkz7Ee+Dlog06appBuI82wa9x5YAteDbDDJ9OWkpURUZzMkweyi0G97g3vjpTUUU9Tjr4B8vVC0ig1AMVYkD+UOsb/AOaeNgccdZzetw0bU0T6II/+vbtgrP8ASaeksz30+UAyDE2JHPrHHYThLVonw/N8uqzdrzH1kQf74SL5eScpOxnlOreGQQ2m0AQDBmfqN8BnPKB5QDNgRe9/uPa2F1SrB3AEgSSJHcgd4/rgermRAD88iLyeLHjtiqxWFxboY5oBV9yBHb1jm35xiqlkUWWAYELaZJPE7/lsIjAlPqOlgFEiI3k9/ef7DBH+KtpuS+1x7QRuOfy98OoySoNOOhl0vp5K6iwBN4U3i4jsJ7C8HjHmfzdNkakiqh2BA2JPeY2O/qROPaIApAVz8vy+YAtfYebn0HBvgI1cvTptrMs3BkNYk7yJuR6eXnE0rfv9hF3sQ57JsWI/CFLX9IFiOII/3wmd79sNsx1FSGiw7bbkmD77fQdsLTS1G2PRhdbN0LS2U6sMshmium0gTwDv3wEuVIxouh16FAB2hqgv5tgbQFAuWG5m1sdklrqwZGq9zmj8G5irU1nTSV2J1OYjc7b8H/2nGgXoWVpHUaq1X1ABisDV6LcFRsTeCQO5AD9Qq1lVwrsGYhey/X2Ez/bFjdLUR4tVAY+UMCw5APAvPckk+sZJSnLT19jJKc3p6PX6vpJBZAQYglzHpIEfbEwPT/wwEFVY8sau55PlMY8wvCPsJwXsx1lun5dvIHjUCVJXYlp0lYDjaIkwbiQcdZnplmnv5yWkFrmS3r3bAVCtRWHUzqGxNrC0d3AMTsCORhzReiyecjxQsqQ0wL2ZhAESR9fQYR7JytdmTzemmw0EgkQYJE8kA3Men6zgenlwsaploGjWLzF53g3FtscdRzDBoGmCSSRyBH6/vjHnSq0uSFACiNRPy8Eid2gn2seMaUnxs1RT42FUgGroHphVqPYKBDKs6tJaxAsoBta98H9S6MQzNSZ2XdUMncxCyJaDx6HtJA6BlkbNktqYU1YjmSGUECZ4Y3tG/rjXLQWoNS1DTUghTBbTtYED5vRjFjthMkuL/oNMxVVyRBULf6xfcTc+m+G2QzmhQdYUc333nex9jvtIwfUpZamT/BNQyTLtEyZ+RVAA9h7YbZNaddGVKVJKigkaRAItYwCZIvJuI98RnmjS1ozyyRekLP8AEmoviCmGQW1EqsxaQzEafwmR2GwN6cq6rUdVQACPmeDBHlEXNxzPY9oHXxMu4oMUK6Ya861OoTcMBG9wNuYGOMiS9ZadMAvTBDH5jEmyCbjfjyjkDanBU/YbgP8AOdHLAmmArSNQWCTvJgE3JiV5i88CeJUp0yza2dC1tLAwAJm5I/FFtwd98Pcvk5Ufw1pPFoUTE9jFzz2+uF1IDzM7bEzb+UwC1iFBgg8fnjMp3r2JNoxp6vDnQAwnaTe8Tb8VoJG9sPqHUKdZP+XpOnQdM79wt9Ji2r+uw1FLpSVNFQqoqfMfKvYCQwNjEfa8YzXUum0crU8UKVpNN5nzSZA2HExbfmDiqyRnpLZVtSWkCHP+CRTFOoWYk8AqD8raoIn198DUs+adT+ISoXzAMNLNudJUWBI5Hb1w8SgK6SgCEEEMrLyDMyLTc8xxvddmPgZ0DVBUFxPnU3kwR5AZ7SBe9sMpQ6lo6Eot77C6WVB8NRpppcMC0GSWYCebEc84MzOYFMAgMAWiLE2AmD+K9pFoBkycA5VKiKhZ2V6a6KZ0GDOr/wDYoaQL7c++LmzIIkFnrNYkkAjuNDWUDbn13GJuNs5rZfSRKl2Y3kD3tt+KPrt7YRfEFLwIQRI7Awt+Sd52/YwaOqjSiEGx4U3YD+UEX3uSSYB4wFUzDuQJILCASNIgA3liQIH5z6Q8IOLs6t2Cir8rMb33EgWPzGRx7zb0wDl6Xi1bk3gCSLEgz6ATx2wZn6JWFKlZO5gzvtbi2/14n2hkwCQ07XYCZ+pMGDyBHri1pIrySiLnplnZVI1DeCItvfmN7fTDbL5GjTRmdibdhGwJgz8262/LAtalTpxUm4BAAN2JBAEWHIk+nfEfJeXXUYOIBCqTpSQLRyd8c3ySp0gNpqr0B5rrJYnw1nszX9jEbjvgNaRZiWkk8nfvtODGpkAMSCCYgbwALxwP7ffrPvaygM0CIuLf6TbFVrSKJ1pAYRVloEx27i/pzgLMMLRuZnBBvuYvgXMOZ2jFY9lIrZ0tyAFLcAc/lh9lMlRpQa4LvAIQHyqOQ0XJjiR9cZ7K5koxYbwYPaeffF+Xra2uTdpMHiR3wJps6cWx7n/iGqbKFVBYIALiNiQBNoBiNu+F9PO1okElBcSJjfY8RJ5748zoiUkkRIvNhNvphWc68gliSDY+3rhYwVdCwhFroaNRqkz4M+uk3+xxMdf/AJup3/L/AExMCpfAPr9kcZfqjAKp8wW4B2ET+hP3xpen9VQoQyhgQB8wBHlXkzbfmx0/TK0ssQfL5vtyD+VjzaMNSDpQtYaIBi0gkFZJvtHvtxjpwTKTjGS2DZ3L/wAVo/CLxeI3E9xNzi/pIAAZhNNWAa+0k3JHc2j1wuYu9Qqm+mDG5H03PGL849QwJ1FDp7gEGYn8/rg8dUJxVJDP4SViw0AI4B85BgAmDOwg7Rb8jjXUqwkmmo8sB2YFWLEnZRIBMGAAf0x38NfDVFKQzOZGq2vQy2Mzpkkidtr/AGOBOpf8TGo6hRpKDwWcNAtPlWBNrSTGodhjNOLyS0ZZXOVRAepfEJpvByyKJ3qfNvyzj9MMundSWuxXw1ovpgMTqDGAPM0RBPN9JjeMIav/ABANcaa2XRlM2kyTxOqdrgARANtsPvhvKU0qLUpk+HYDXaLXQyNBiI4O0FiSoSWJR00JKHHVGXynTcxVzRdlZQu9RwwUKLa5sWtcASfoMaXLtGpaYgGfMECmoZkswAk/nAE+uDOqkGpUV/MitKBZteNIUEaTFiD2wNmMiKiotMEKS0aATrIAKwwkLUHDCBv3xLJP1HT0hZz5uugrX4YYQWYqSGWCJg7qCTEx5lJ/rjM0upZp2ZyALQynVO1rKOzbD+W8QMazIdKdQG8MUwCD/FqATbVLCW8w5ndbyJOGNehU0Hw3onspO9r7gW2uLjkNsUjJQbqP5/IIy4+AHI5OmikF9TEQQ53HpsRJBGowJsbzhH8a1g9Arf5wRAWPmMyAfK53PMgg2vhl1FapAXwlFWNQKVQmojYlWISopiLCbT5diBls2WRqflpOQVDRMFbXNtR7nmdsWgtqZeOmmIP8eaFRAGVvEsaCkgKNk8WPx7EgdvXDLoHVmqUW1VTJkimhCkAbHxILGAD5b8bzGM94dV69PxPKZEAxNyJ3uZub97YI6ZVUJUos/hgOZKr5z6SFuoA1EEjmLkEaZwi18mqWOLXKghc+7sdVTUAvmDGb7TPvGK+oV6hQOfKCAQQpJknvO8Hfe8YZZFVp0woZaiKSXZgoFK9imtlJkAG03ImeVXVs/OkLr0LAkgAFhf5YFh+/VUt6RBL6tIDpZ0ydZOtufqJsNyMP8m4LUwWMBSdWoCSoA0tqHlIFxvMRfGbq5NvK1pg7xySNwe0YNoZVoGsBamk+GSJVyI+YkhQRw1xtPfDtJlHFMe9VFCoZ8aGFwCARzyoFrdu3pCzxjH8Sy3K3BFrbA7TfcYCSu7EjwzqT5/KZkAzOq+oX3v8AXBDZ8VVCqE1MNFxEW320+vfaMI4Vol6bWiquNRDwoVRA2IMm5B+m5M4Jz3WCURYAGxgmDsZ7k254774DpU9PlSdJ2Ji5GxETB4tiuqiq0uRHabnfa0Yah+KPGYp2k7zxM39MXUaCDSza2bTPma0kTaNjxfeMc5SlrJIFmsS1hAPB5IkfXHP+GMG+kDePW3+mOb8Ab8HiZAfMZ1A/2iAb/wC+B+o5YeEbeYEG4iBsAL+uPalErIUmAdwf2J9cUMylCjWgeWALn1JvPth43d2NFO7sU4vyrDV+n54pAx3SN9498aGamM6dYQoMWPfvYzzHt2wpbn3xrekrlnH8Sn5gCTDETY33sPpb7YRHpxZ2mE5udh+Z+m5nE4tbJY5baKqGZUKATf2xMNct8OllBFSlB/zesT8u2Jg8kU4o7pZZ6h/hhtRmQoOzcWsDpJmSBE4ZV+k1ynmpsCg8pEEAAcCTdmAOqOTht0/PUqNOdS6VkAiwDQTog3Lc3+sXIqz/AMU5dlIl9UjzLxFywncGLBud8Zec29Iy8pdJGRasS8AEEHzxPmkgEn1O0f3w96DkQXDBwE1+ZVEvABBMNKzB3Nvtbnpmby1ZTSrQrBToqxcc+bvJIP22jBJ6e+XVg4EwSCokNMwQSy9v824sTbDzn4Blk0qWmE9Y6y9SEC+RBCU14UcTBiByBjI164LsQFE8CTA7AsDb3wRXqEFidJM2kAkC/EQD7gemJRkkBrqBO0T6gi58t/0MYaC4hxR4LZ3kOniow0kBW+W9pH4TJOkncTI9YM42/SakiHACbEaRAPcKInYTIEfzLuMWM0tMjToLEW38syCrA279xBkRjQdLzTgQBsYdzaD/AC86ZMQxjtOJZYuRHMm3ZrlpUhbwgVsfOZO4GraCoggRIEi++DqXUKSgilTp0/xEoYiDJuRDaTJPENJgGRnKdIADU7IAxOoBQEeSvnQWuLFhuCJnYkU6rVQAqa7eYCVUQLmRbVEmJO4jktl4/Jnosp9UpMYVmqMtgEQkC5Ik7Wk2Ji8jwyLytVzrqdFFVv8AjceUXIZyNp9zJ54NqdNZQFerRy94BpSWGpZEzbQ4MRcA7RsTVpUiFWpWrNJBBOlWU3DwVWVZZneCPtgyUemiixt9Iz/VPh7Ovoc+BIYHyMw1Tc+SdIEXtvBucLcr0erQfXWTSWJjUTE7WYTO+39cbRshl6S/NV0kTPi1CBBBLb8EEtF9LTBAJxYiUCNIqNEGQXB8oI3DAza034OzA47m46VUdycdMyLZRda1noorkTIli3qJkA7SBBuY7HO9Ty4ZzUpJBYkzBMhrgsCTAIP2xuG6RuMrmUNoNNzHJBAYHf3nYHY4R9do1qYQVaJQt8rgCDpF2OmbXET9OcVhNN6Gxzd0mAdMeHo1qx87NAEDTpVfLA0ny3+Xsyjthg/V3eotKpl01HzKumdWmZKjUJIuY9MJ6XSTUIBJXzLfsomTBtO3MeXFWcpUadPUKpapvSYM3kGrUIIPlJHtuThnGMmanhWR2tUhvVyNOrTDUwimTCLTljcyRE2kR3kYt6V8C1qjoKjNTzJE00KHVpB+eo2yACRB1EwJFxLH/hZ03xs01eqdvKo7M2owpJlQqif+4d8Nsr1/TnM1WYj5dIJ4G9p2W4+4xeGPj5FTrtmczvS8sa1SjUranpto06ogrsgJg6RcBhe5+YQBmaQBqEaQAYBEjcxN77enGGfWMwlbMPUCl2dj5fKB8zFfwyTvvJMAdsW9A6WzUfFK6l/xKLAgHUQLeg8wta5HrDaekFgT0NI4YfMoCTEyDcXsV59bXOPen9JUrrdUOoSANYYAhrxaYMbekE4NyuV8Fk8whQV5ImYbsAJLX9Dj2pml8x0JqE+aPeIMHn92xnnlp1FGeU30ik1fKdKEoplYFhPBNiRx9u2FRpnWoIvqkTs9t4OOs51IkACxi43v7Wtv7YqWsbSQCOCJ259IjAjFpDRi1sGbMkMEqAaRMdySZ8xja/bFtTojspZVDgCR4ZDRzBAvqj04bsYIyuah3YouoSQdptBj0mLYFzWcYN5ZUb2kfKIFgN/W2LJ70Wt3oz8Y85wxzVQyWM+a+2/c4XsRO2NCdmlOxl0inqqXLKo3KxO4sAdyTb+8YbdUpUqf/LjWRBIcncCxhdJ7GDsbqLjCLJpJ0yBq78b78+sYezTGgAEotpO++/oSL9vzxOXdjJFaCo11WQb/ADAb7298eYWZjMIGOlpH/T3uRvwbfTEweJ1DXq3QXCqaaMUAlonykLzIsSFLfU7YRvSYMyGQ0xv+u3bH06lmBpKAaZTzswsRxEEWJG4O43FwcX1DLlqxrAhx4pBiLwRPreZv+eExzfUjLiyN6kIRUNhzh/levO1HwnhoMKWElSff2uOZwPn+lL4SV1kqRcHgyDf6Mp53jB3wz8H5nNlhTUKhIOt7LY/c87A4aTjJWx5OMo7B8ll2dQQDY3ABJ72J8owXS6JVYAMSuxMydyfwxG8/6zjfZX/h+aNIFKoZ1mYEKTtzJ5Ime1rYQjqAoVHOb1CpEwi+UCLBe5I5Jjzb2xnc27SMrm22kU9I+C6ZIMnVNmNxI7g2IMbYZdS6a+XIOksg8qkg+Vbg05m6keUBjFxtGGXTswKqiIYjcKY0zNuzREEwJIPbys6fWKQVhU+VZDTuQDcwN43IB7+xnbfbFqUltnz7NdYppOup4ruBNNWOgDdQWBk6SZiZkXnnhvi+sboAiCPJTGkD8JEjzGR3POO6/wAN0vGdh8ockCZG9ojj09QPQNsh8OqbI4QmOAdiGXcza3e3fD3AaM8cfkS0er1ERtCMahIIYKfkOmL+htEfinfBK9br6SWTc3V9QlQZHFmFxq7SL4Nz3TsxlfM4mlo0a18yxYwTupnhh6dxhp03qrVZCuVaYlR/m4MwJJ+45lpXXsXc8jVpfyKek/GApFRXRtLzqiTB1G8N6QZH8n+YnCbqvU6esHLO5QiwgAoQflEmIvYAmxK7CcfQanw/TrE3pk3BDJaRpEhgSRYx9u04TdR/4bsp107H+Uklbkj5gAwvA8wPrgxlC9on6zkqkjK5Vcwaepw7MdxInmDeLb7nE6H8TOrOgaqKbQDqaSo3IJAB0kzIEWJwwz2dehArKysBsdmMD5TsRt+xhEajVqni3BPqP9if684rSaBFWnyRphl1SppprqQTBDSDIGm1ztxzfCfM9KkM51FibkmzNMi0bwTf0OH3RMgzo27Eg3K3IsPlPAP+nfHSZakCwDFyqx4YGmInULixF5m4njGdTptCqW2W/AnUFoAM50IKkkn1VhxvxYdxgHP55nZyotAYm0m9NCY4E7ci3rizKpUqVlUHyEEhOAFVjEwTHP0+9GS6WwWAQohSdJF/kvPqb7cDfGnk2kGzN11aYDR5jEGf/lySOcPvg7qvgqKB1MaldCg7FXU6t4BIEEH0OBc3QUM3lsTI1TeQe0bxhj8MZEBjWaCQPLHF9R9zYYaDt0O5Wg3rPQzT1aoVA0ajIFiRC7kgHnvfnGT6tNGppqE7CYmJuPqMfRfjR1ZXU3GmY7efVY/XGJ+NOoK1VKhQPro0zFwPl27kjvIuMUeJIEEmxGmdct5AL7MYHv5jt++cGdOyzfygkGWJeALjzE8ieBcx6jBmS6RTWilVtVMsZ02n6sX1aY7C+DcvmFRd2qAgwJhQeGAI8xE7tYcbYzt+EdKVaQl6lWFgqskFgCRJa/G8bm19zc2wucEWUkdy04PzeeBYkAkmJmD67xH9MBVEqE/Mo9Av9LYoikRfm0M7kn+vbF1LKWJNmB7fr++MFqNgxiJvvJJveeZ3wQyahuLi0kyeJE+nM8YZy8F7EjUiGkEmLg974ZZjMIcuoE+ICZ8sWMEiZvf0ETigLH5T9pNuL2xQ0tfkYbsawUgeuJjkriYoE2OY6uCIOgWJPlPsCYkgxaw4vPzAToWcRNasNVpUiLttewOkgmwv/UEVaheaYKmV8oaNzIsWBg77EXFjjvowo06jCsrqflIaFAvYXBaRvuv23yOSUWY1Siy3pIoO4SrrFFnBERAuPKVEbN+JZs4MY+i9K6utUHwZpU1lYOlSI4UX2tJiB2Y7YLqHw3B1K+pCVmRpKzK7ybbL6SDaDhXnOtvTICG6uKgO0gXuuwm7QJgkiThVWXcWLSybR9Z6f1QeJpEnytyYa82JJPc6jJP0ACD426EXoioiE0wZ76JNxPYntaTI3xhsn8VV1jzKzHYkTpAsbTE2na0TivO/EVdyzGs41DzBTC+bVAgbyCT/AN59Z705HehvZRV6tUTUqbkyWvN94Mxe3HAxfnOp1KxlaYQBQIXYwpBad9TH92wJl8vP7/fGNF0nJGRA/f75w0pV4BPIo+AXp3WbKtVvxA6uRwSe4Mk2vY98anpdVGXUKqAACZItqVTpgSTc8TJHoRgfN/CC1EL0wQ44izb9uf3HOMwaWltLCGmI/X2xFtSJXGXg+oZDOMAAyjQwAUH8QYD5p4ggx2N9xhF1zL/4RhUprOXciw/9NlJY03A4N4P9sJumdZZDOtmXmTciSd/f9T2Id5nqK1qRQQrMQpWZBGoaWHMyNuIXvgdHKVHXT/iigUXzsNLGQ17BwZm3EEgfyxB2w7y/Wkgv4yiIAk9gQJU3+a59j3xkcv0VWqDSASYmYFy2ledyDJ9GOJVyPh+fSdPMAkQZAgDdTER2B5JwrSbDyT8G4zdOnXVldAy7Fl0tcEzK/K0SCdj5je2ML1f4bGXqeQDQeePoDeDfmQReIGGnSOvLROhXDKfMpk6SPlMnhtJvYXQG84b9RelXT+LBBmGUEaCQBpmSADCxMi5vYHC24srdoxz/ABE1Cj4VJf4oJfVAAKyIW2+4tOw4xZ0zNNXQM1Q06hN9KkkQPnEcbSDsD9B58RfDjDz0X10vlYqLgTswFgCRvt7YByitYaJRCANAMAncmGFz6ReLxbFeMXG0dS7NJ8PVGNfzKZVXEkEX0MbD9nAeRaEfUDpIAEyY8wMR31R+fvg34cpk5h2ixRrRBEKbGIWb7ce2AslUKo8K4gi7DkvcafpPGKx3FIk/YUZ+jU1CRpgwVI3Ekz6A+kb3w06EwCGWF9iDbY23tGFlel4njOSRpm4G7XgSTAxq/gX4GNegT4mkAgGRN43t6RisIPsdLWijrrBqh/zUv0xiPiGjCUCY/wCVH2Zhxzj7D1L/AIeVHKaKikBdJJt9cYf47+CTQp09VZWYAjSBFpJET6mOMaPcMU1K2KqVHL1EQJWpKSBKfxPcgagJPHqZsdzR1GaZGq6diI16TETxebAyMG/B2colvCFECoIEhgWaNyXY2E8U443vjU5z4eylMB69Knr3QDUxABJAI1GbmSNr39cTkougznGLqjG/49q9NV8KkJUhVQL2MCL3Fza83wnp1Ztphh3YAW7c4f8AV8yzOwpwqxIACixiwHvwL2+mM/mel1X84AkybuASe8Ezt3x0fq7GilHtlNbktJIEH0jj2P64GruRTIvqSPsR/T/TBSlwlQupDAKt45YGZ5sv54XZyuYBG+x+2KxW6Lx1RcAfCDXGob94InAy1dKkLYkRP9v3zivLZmFYG69vv6+uOXzPabG09sUSKFEY9xGM4mGONDRzWmsDVXUgPnW28wbi8iNj2vzjWVOrKwCsy1qD2WoVup/kdePQi3tGMdkOqMQYUAkRIkWvPMHf8r98HdPZNDKQVM7g7gkAc/hMMD3t7Yv1GFSpv8/P9mPNii9mro6PkVSViGGotA28xJMBtoMb+lsz1j4aamhqUpqoAbgEsoi+oT8o21C3mJMSJu6fnmFhBqVEgAcuhFr86Tt3xpukZtKhUqRq1FRF5cAHTIgaypOmPKYN2jEEp4Xa2QhGeN2uj5GWONB0Ch47XZaYSDrYFgDy2mDqYwAF9BYicPPjz4R0r/iqIGneoFEC8RVUcKxMEfhMTEwMXlFuJ2nbv9cegpqcbRvUlKNo3i0qNQRl4hW0yyxxcyC0sQJkA+8AMX3SOn+aHWEAmVkMedmQzfjfscLfhbLGu0hvDprMC1ouNxEC3eAuNzR6MIILaXIkkLc8zqgm/c+vqMY5uzBk2zqgyIBAMQPMZiD2Y/hII2tH2Gd+LvhxTFZYtZo/Oe0b41tLJpTAFNTO1yBA5nuI52vtxgUVIbQytoYbxZuDv/NuJ3I74mhVE+XZfJ62geXT5T5iRIMG8WvFr/nh/wBIy5LClWXyNGluRyGBHMgW23nbGezeXfL1nWlq0h9S+XjysDBFjpKyPUTjW9I6unhBcysGNQJsGImArbajYQTvP0rJOtDzjT7A+qNVy3lKa1/DVUfMLiZ76RBBkgjfBeR6spChTEqh0mZXQLrcfie/scanM5dKtBkVyyAMNVjohTJP/aZm1jPofnnUujNSrNpqEgWmGvYQDI9SI7D7Iqeh0ku0PuofDVGqCRpRx+KLHYA8QSZP2wvp0qlBx4pWmpFkOnzGYNpB0/2xOk9WZQszZhI38w828359sO+p5+nmKGoKQ67gATbcR3/0+iNeGPxXhi6tmfCcNT0KCDI0iGBAIBXkX/P7JqtLwnLoAJto1QD2AAIMe8gWEzg+k5KIreXzWJUzDSLzzqtxzviCstFWdo1fKDJBG3yreJPtGn78m72Jyd0HdBHnKzCim2lTuBBgEjeJNz6zfCWlVARzNiV3P+Y/n+/TDT4XipXFOmLtTYlp7iIjj3x11X4XbK0386sTA8skWMsCY3gg/UY9DFjuIlMWLndNOuimVYNMxcyDPvbGz/4b5vRk6l+ZxiMxQJNVmgCDv+LsByf3th/8JZmMvUG22NMPZhifRR1IrlqjjcDHxX4szhrVvM4UDcniWM2FzvMD1x9Ko5iclXHp+mMYnwlVrOrMyLTMn/mCfby6on1GBOSirK8ugfo/SslR1VxmTWM/MlMgLz+IatXa49OcKc71R6rkohUAxcSbn8TMIBjcTt3xsM1kmp2KZVkEBQ71CwAIn5pB2O/0M4VdVZ6rhgV0km4HlkxseCTeRyRjztN32T1dsy1YsGljHfRveTYkbxzEYGrZUwGcHSdiWifbeT7Tv92cJSLPVKMUUwoO7A2kRf2+9rYRZvOvXaWLMSJEz5Y7XsMWii985aK6+UVdmvyCP3/T74qqkEhWVbwJFvT2/LFbgSBqJAvt2359Md5+moK6TIIBI/WfUzilFlE4Xp9OJZ9M3uZMTBsBv7xtgdAFYj5u9rHv/vg6pkg7NLQAJ/6QQGkd94j1x2uU8EyRIYWMAyDzexAt2+bBsfwL6oQk7/v6YmCwW/DMehj3tHfHmGs4GyteBh5SzqmkZXzwYIjeCTNjItPGFHSappurMmqm8qQRZhyJg3HfjDijkwjNpZmIJ8AiRqOnVJPDKLR/MfS88myGRJhdBVUEOTpLBMxYaqOtSBpvPzDzH0C95XZWqcpXq5evekxC1dN4gylVO7LOpe4JGzHDHJurKlYKWpuvg5pB3Cnz32JA1zwwxx1jpvjUwS6mpQCoahICvTP/AC3LHkCFi5uo/DhE0nT/AD8/sJGW6f5+f2Nn0fqniOadQAlvK4Hy1NagllkXStTMgcNfd4x8tzlIJUdVgqGMHgjg/bDbL9W8OkpJuqlR/wBp1Uz95HoMLKSGo+lQCzm3AJMnn174XHHi2/Aca4t+w6+HuvvTUotRkUnVZoEiL7bwN8O0+L8xpIFVgINxA1TsTzc+tptsBjN0sihB1RTcW033EyL8z/TmZBdDJs6wkFuVmD9J39t/TBlGPYs67N/0L4xc20+I4FybTfi9rDtv9JZdT+LSyEEBW3jWy7XEeXTPad/tjHdGytRGCxuLgg+s/SMaut1FES1JKh3gi/qQTM/1xjlKEXV9mflFaMf1zrKZmjPnWopvIXiwOw4t7Ab4U1OtPCgOygAGBEEgAE++9zJw3zPw1VZqjBRQDXCsGABBkEGCwAOM5nsnUo2qD6zIPqCLH9zjRGUG+MXtGhenJ0u0Oej9eqZfS6MWTaohYDUSbMAZmdjY7XwRl+t1a1UBE8JSQH0ww0mLAMLLciDNiBuAcZyhczYidu+NB0+l/DaorC3zKTB4459/Q4ouPlDOvIwy3TQ6zIFzAJIA0i52NoI9NvpKNeojaVChxI1oNioK78jtpuZ+uPclTJBBP8MixBBO+8A3Md474vbLroAGot4gJKnjUBBA9/pO+ItpsVuL+CZrMzT0kAuGGom02vHpYGbbYUZquWIUqrLBibC4ktqHqNvX64Nz9aWA8x2Bn8U+puQJ+nfA2YzAB0CCDJkseO5Hubgc4THH4Ir4NR/w6ZQWJJ1MIA47k46GbY06t7isSPy/tgH4KqEVR7NgZ6ula/o8/mMexHpDLoD+ISQ7GBc3+o5w16AoIZLgLTQGN5KKW/8AkxH0wv6+NdTQPmcjb17/AHnBvw/mwWzDKoYvUJAibSYAH2xz0zvBpqOV00aiGSrgQbbc89sCrlqGkik5omPwKuq3+ZlYte/9uLKWZcUXBGi06YifpwcZHMdYJeEhWN7geaBG5BM9t/fHn5nk1vQqlJdAuf6XUNUqTUci4YjcE7kgED1nAmWo1denWqEbaiTvyAAe/wCZx11H4glVgvqCsIBMTMA9oN/txijLZthLPUfVOzEafsTdjxEbYWMPIZRfYH1XLVmJDKsA/PIv7AkW9PbAOR6I5J1MESLnf3gYc9a/xU/wwrpuUUGVsN5jmfthDRruAdchRcKeT/YD0j74vWiuNSa1RXmMuiOdOoiIXUfzNhE9vXAdTf8AW/PH3xfmm2eZm4A39J9/rvj3KZcn5uD63I74b5ZpQY+TZrgqCRBAPbciLbWjiMeVaOgiRcR5bn3kcC0x6+2BaecZGkEyDAEcRhg3VP4fy3aBPbg+1v1wjTH1RyfijT5RQoMAYBamCSBtJJ3xMDBaXKmfriYPGPsQ9OHsW9CpNULZZwwDHVEf8sgE6oPYbjkTzGL3rNVUkEiplmGkQB5bA+Uc6pJP+Y4d5XpeXqVGo1nIVIWQQzrbbxNJDLMgxsdPGDM10DLqXqIzmoBHmPzCIMjRc23kCIO+IPIvz88mWWeNiuhllRKlUqPDrWdAYKiGeBzOq448onCPrtYooogyN7cgkx/tjVnKa6b1AgKUx54JAifNAmSQY2tb0wCmVpV2NRQpqFT5Ko5mYDDykXiSAQB9cBS4u2GMknbM90+klYCnUbQ//ptFv+hvfg+uJmMg1JirgBh9iO4Ix713KFKqkJ4cqCF30kEgwedpn1xqCgrUkFRW1afKxUiYAkrNyO/fDSyOFS8P+Cs58akuv/DjK6czSUupWoBZ/wAREQJ/ngd/uMUdNXwMwqMbPyNiY8pA+443xzl6dSgaQYgowN1Mx5jE2hcMq2U8UQI1AyCRt3+lv6YzSfGXH9rM0qjKv2saVn4PPr2MgyDj1ql1I7873/f5YHouVKk7iZH27jscWvm6fiA6hAvp/IAWkiPS2PP9N1XsZFF0H5rOHQA0kkQJJtP9frgLxjJJbtAjcibyRPPEYozFbVVV7FBFjYjvYXtwTHtjzNVdHmDQeJj+p7/2weFavZzXzsuzVSmxK1VVjG4HmH/cNvYz7Y7yWSyxJZZ2/wDUm0bjy/64SUMwX1M++wIt/Tj+2GnR68iWmQbwYn9N+MO4OKqxtxVWMXyylf4TGgw7XVo5BvBsB6ib4H6gWQKWUkFpapEg3ibG0gmRzJnecc1+pooMQXAuIkGPQyJ42x5Q+I2T/lgBGA3kwfYmPvtxGGx5JL7DRyMDzRArDQCObQDe3lBMcnnn0wpVW1+QNvG142v6+uNJQrUc2SGolDszoNmM+YWEifwmffC/qHw21EGoh8RAZPlIIFyZWZA/pHHPo4MsW+L0zTCd/SPfhSiviKyyDBBBvfc34wEtHV444n9cOfhKqtR0Ykg6TC3hR5hvyTGKK9EfxxYbQcevVD1QqzFILmNU/KNX1VAwnjcYG+HXKqwk2Fj+WCurU9OomLoq/cgnf/KjD64E6REGBFsBxtnS6ND0UllqA38p3OMJ1imQTPFhfbG4+HH+f1B/pjIdaAJPucLKOgxES14qBdz+p2Pvb8samnlRToCq4DOSpVdx8yzY7yBvxbmcY7O7q4vpifpt/b7YYnqheS8MPtMbEgSNuB/bGSSHnDlVHnWuuksZll1EgAkCBtdYOEhqawCZA25vG4J5wZn6erSAAC5uP5RePvEn3wDSUqUBEgkj7mLYK6KwSSpB2XiJttJHA/1AnHSk6pEgGIniY/f2wrpfMQbCNsWt1KYDXAn9IEekT9cdQy0GALYbEXn2ncYqo6Se9wftgIvFz6web+v1xyggz9cHiFqzSjIM1ypv+++JjPDNVf5m+5xMDiyHpS90bTpueVagdVmqpmRs0EgkgnnkDy3+uGnVSqBQ9TS7gqYFwZgSvEEfWDYWnGdOzz0qgZSQQDOxi9iBtYkH3wxqZhqx+ZXIctpY6Tf5oY/MZg7zJNr4zZIfVYubFHnZcOqCoBSZtMagr9yw0nUDwQI9LzM4qak9FrjYkg7gx2Nv3GFbZZlfSZXzbNO0Dv8Ap9MO+n5hmAVgTv3PbCz+lWuhJrirXQwr0krqVMEqbwI08gj1iLi1+eetdQrpWqXSmoGgzMKbEA3ET+HsZF715YOKugERUdFAPqCpSQDBmCO/fHFdjTqHeSpiCFuJibx3xnTa0umRhJx0umUZisVKMpjTJPqpuRGxuAfpiw+dGINwB5WMn8R2F4tvsMVZiqWIcKIUgkNzG40jjjfFiV1BVRdX37g33PNv6DHVpe6OrS9wvI5gkETY8EXUCT821/QfXAtcqrTwR9ZHM7m1vrgWrUKt3Ye33t+7YadSelVpU2EB9I1Ks73vJJCi1xI3sIxyg7BwYDnXKw1ojccgc37+vJxZ1CuWExYCSPT+2PcmiAKrDUrWNieSQ1iIIA9Zv6Y8ev4VSd1Ijt7EEbH1/tGO49HcVo9IZqYIUkC5gE7xb3uB9R3wTRY6IWAw8xEgfreMUVKarUmDoIuCRI9Z7b7YJqIFqf8A82Ed78e2EcUyckmBGmz6XXvcSO8Xvb6xYYuamAYiFa4tcbX7wfTBaUyr+X5SsG/G367YtWJNNogmdv7cdvc4LqgNqimhUcSbA9yx/thnlEzRMjRUQ2KSZ34tMybEX5BEYAC2YT5h6cdtr3/pjrLVChBDci53kHey3xNQ3fkRLyajpGVoUVfMM7xTX5CACSTGgt/MCd4uLxirIdQo5yq9OmjJUqKSJYEEqJIsAdgYOJkOq06itTrhXVhBa4I9DaGggGeN78TonSqeRzq1C/8ACglTBJ8w9hpPv2NzePZ/TfqHP6Z9m7HJSSTAeuZPSdLRO954EDnbzN+eAum9NYSbfTGm651HL16lRy4UM1gytsAL+XYzP3xxka+SW3+IEdtDn/xxuUlRVxAvh3LQx+uMr17Kedvc4+idLzGRVvLXZj2FJ/7Yy+balmKrEoaVOT/EcwIkhSBYEmOT+krKcUGMGYKvlIB8pYcxvHNr7QTPpgPIVbhQAYM37Cbd45t/KMbYdHp0qunxkrIF1SAsLNvOSWUz3PpttjL/ABAtGQ1OZLEHzKR7DSItYfsYzyaZVLwwalTYhnEDVsZ2A9PvgHq9IArHYc/vti6tnCUCj5Rv7CMCZmrIHPBP7/d/TCUdFUyioh+b6YpZIN8MatYiBG/pP098BV282GQ6OWqk2jbHVK+9vX2xzSQsYE4OTKkrYfvb645hZ2vhxacTFH+EPc/liYSvkTQb0qmXJ0kT2JAnbbVbcYK/w1TV50KklpgHsYj3/XFVCiDSu0FTMG0zJEH9n34NyNdkhFYhYk6vvtwOLT64jJtdEsjdugrIU2gI8ODdRIJS/fcSdu2xjHvihKg1Kxp3DAG4kmWURupud+cWDqJIgohI7qJHsd1nuMe1Kxe6giotyeIXY+p4P3983mzLu9lufJpOsxUU3Ui4qL3Eeh3m3fbF3UtNSn4rMPEB2J3HBmAHeBDEi5APJmmklN6TKAJe6mACrCfKdIsDO2wnjA4UmhrAkzpII2O8d7jiBtvY4CrpAXsjvMOdEkWEbfcX4tA9cUUqU0weZ+0dxuft9TtgvKGkctJu4JmSx9Raeb3HYztcKjlz4TsI8rQY3vBEdxY/b3I6OrQ0dWi1vOoBc6SJ0z7794tY2+uO61JlXSDcKSdxaDfi0YFoMCvzAQ21uewtyTgqj1CUg3YE+bkkiIF9o7d+cNtBaY56f09K9KnprKpaAQwAKtN7zBHO4McYE0BRprJUZQxUMLAmAwAYAifS++xjBXQ+vaKa0g4p0mLLqsGSTy1iBqiCSAOcMOr5DMpl08Q1KiAmoGdw67ASPDJUqYUyxMRY3YGvFSVleEWuRnKlMI/hsGggMuuU0g99QMjm3f6YeLSosoVayPzIk6ACbTAJAFrj2wszHXab0k81UukE66upLG8UyogkdiZxqv8A8XlqqIwzeVKzIAGgljc+JvLDu0e8bq8XJOjnjTToXPlVcfwvORuAyn62mQQO35mAPn8hUpqrtTJg2IYX5F4gWItM74NzPVTDUiKSgCPFp0Wd17fxEbf3P0Ow5yvW6YoeDU8IrHleoSNZ/D5jAB0kixNgJFscsN9fdE3jX7QPIEVIcUqkNbSKiEkAA9hft9bdrmySeaUqQJLDUspAMzIkwoMj0+mHvQs5k/D01atMVF+Qs9qYN4gHTe8gATf3xZnst011bSxDEgnSWZdybBgVUT2C7+s4KwXtfn+hvRtWl+f4EGUp9wVLTaQSDcbra4v9cOumU1qHwqhbTshEkgkA7E2J7TB9xcRunAKHDOlIQUbShaYUToDBoE7Qdvt2rU/MMxVpJPywfNaAPIotcbEgi1uMTeLJHaIxw5LtIrzGTySWq1q0k2KIIi17gme4wIuby5peAGq+EXMkFVLzBDABXMjSBNhE4eVchksypapXC6YiqraNQMQHJ5BkXF7XvhF1L4LGXJzEpXpgjSo0zvzJK/8AtvvbG7Fkc47N0U2rqgA5oLT0eDTKlo1FpcR3kmLX2i3pdP8A4zLNC+E7AcCo0ExExv8An9MW1M0zhkZGoJILIpJ1RPB2MH1NrcQRmfhXUQ9A000+YyzQthA82piQSRcCCMM0+xgJ9Stqp5VEA+bWGMxMEeJqANzBjnCtwoJiIMiLe54j1kd+MOKvT6tVVFWoSomT5/MBFh5QOeJkxtgWsKSBQfMARexAvDAie4iLTfcY5sNC1ejAqCrBpMQASftEfniuv0wFSBHcm/uAAJH7OHb5tD5BVAJtBkQLyNrD0GBQFDXVGIMCTvxsDeLc4VSOEiZbY3tvf9e+K2yBuQPr+l+cPGyRmAsxabQL8GYPtis5f/cj9dsGwgFDL6Bff9/6Y4zTOTAtxNjHeImfcb4Pp0ZmAPckf7f74HrZckH5vLuRHpHv/rhfJzaQNTy5gSoPqZnHuLamok2b6TH5WxMGw6K6uw/6QfuDP3xMo5hjJkCf6YmJhSPgOrVD4guflH64YdK/5i/vkY9xMZp9P7EMnT+xzTsWAsNR/ripT5ao4k/+X9h9sTEwi8iR8/0Dcgx/wtW+xP8ASl/c/c4GRf4TnnX/AOIP9RP0xMTHPthl2V5ceQe5/oMc5IWPuf6HExMM+gvoJy29P/r/API4GzTeX229JN47YmJhodjxAG2/fpjrL8+2JiYogvosSqQCASAdwDvvj6P1tAKFJgAGUSpG6lY0kHgjjtiYmGxjw6E+eqtUpszku2iNTGTZhFze2M90KuzkBmLBR5ZJOn2nbExMakXj2x5kM7UKVCXckOgBLGwJAI9iN8ZnqTku8knzH/7NiYmI/vYGE9BzDDMKAzAMwDAEwR2I5HpifElQrUZVJAtYGB8vbExMD94vk3+VyiDKKQigwDIUf5cZPrDnxwsnTC24vpm3riYmLx7BP/iH9VyiCo4CKBpFgo7YS1hpylKLeUbW/EcTEwJdM5AvRqYNa4Bv2/zDHLuQzEEyB/44mJjPId9FuXqEqSSZt+c4sdj+X98TEwYnIXIoL3H4v7YHzDmWubz+mJiYY6XSKaSCBYYmJiYcU//Z"/>
          <p:cNvSpPr>
            <a:spLocks noChangeAspect="1" noChangeArrowheads="1"/>
          </p:cNvSpPr>
          <p:nvPr/>
        </p:nvSpPr>
        <p:spPr bwMode="auto">
          <a:xfrm>
            <a:off x="1905000"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5127" name="Picture 10" descr="http://1.bp.blogspot.com/-dGZ_WElrUfQ/TvQDjF6dMYI/AAAAAAAAAS8/7Mua77bijJQ/s1600/tropical-forest-Wallpape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0576" y="4995360"/>
            <a:ext cx="26289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descr="http://jamesboard.files.wordpress.com/2012/07/savannah-giraffe.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232" y="3330722"/>
            <a:ext cx="2588461"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4" descr="http://www.oxfam.org.uk/coolplanet/ontheline/explore/nature/deserts/images/desert5.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232" y="1844843"/>
            <a:ext cx="2594811" cy="135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6" descr="http://news.bbcimg.co.uk/media/images/51592000/jpg/_51592747_polar.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0232" y="200476"/>
            <a:ext cx="2588461" cy="149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8" descr="http://www.californiachaparral.com/images/555_PS-Arizona-chaparral.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45430" y="4995361"/>
            <a:ext cx="2266950" cy="178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0" descr="http://ichef.bbci.co.uk/naturelibrary/images/ic/credit/640x395/t/te/temperate_grasslands_savannas_and_shrublands/temperate_grasslands_savannas_and_shrublands_1.jp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84858" y="2184728"/>
            <a:ext cx="2679032" cy="178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2" descr="http://img.ehowcdn.com/article-new/ehow/images/a07/he/j1/temperate-deciduous-forest-animals-800x800.jp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68063" y="184484"/>
            <a:ext cx="2679032" cy="187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4" descr="http://sis.agr.gc.ca/cansis/taxa/landscape/veget/forest_coniferous_nt.jp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32801" y="4099072"/>
            <a:ext cx="2414294" cy="268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6" descr="http://upload.wikimedia.org/wikipedia/commons/thumb/1/17/Greenland_scoresby-sydkapp2_hg.jpg/300px-Greenland_scoresby-sydkapp2_hg.jp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83122" y="4995360"/>
            <a:ext cx="199866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897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Human alterations to biomes </a:t>
            </a:r>
            <a:endParaRPr lang="en-AU" dirty="0"/>
          </a:p>
        </p:txBody>
      </p:sp>
      <p:sp>
        <p:nvSpPr>
          <p:cNvPr id="3" name="Content Placeholder 2"/>
          <p:cNvSpPr>
            <a:spLocks noGrp="1"/>
          </p:cNvSpPr>
          <p:nvPr>
            <p:ph idx="1"/>
          </p:nvPr>
        </p:nvSpPr>
        <p:spPr/>
        <p:txBody>
          <a:bodyPr/>
          <a:lstStyle/>
          <a:p>
            <a:r>
              <a:rPr lang="en-AU" dirty="0" smtClean="0"/>
              <a:t>Why humans alter biomes? </a:t>
            </a:r>
            <a:endParaRPr lang="en-AU" dirty="0"/>
          </a:p>
        </p:txBody>
      </p:sp>
      <p:sp>
        <p:nvSpPr>
          <p:cNvPr id="4" name="TextBox 3"/>
          <p:cNvSpPr txBox="1"/>
          <p:nvPr/>
        </p:nvSpPr>
        <p:spPr>
          <a:xfrm>
            <a:off x="1350585" y="2839453"/>
            <a:ext cx="3141203" cy="1200329"/>
          </a:xfrm>
          <a:prstGeom prst="rect">
            <a:avLst/>
          </a:prstGeom>
          <a:noFill/>
        </p:spPr>
        <p:txBody>
          <a:bodyPr wrap="square" rtlCol="0">
            <a:spAutoFit/>
          </a:bodyPr>
          <a:lstStyle/>
          <a:p>
            <a:r>
              <a:rPr lang="en-AU" dirty="0" smtClean="0"/>
              <a:t>Humans alter biomes in order to grow enough food to sustain the world’s growing population. </a:t>
            </a: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043" y="1896899"/>
            <a:ext cx="6320589" cy="4499810"/>
          </a:xfrm>
          <a:prstGeom prst="rect">
            <a:avLst/>
          </a:prstGeom>
        </p:spPr>
      </p:pic>
    </p:spTree>
    <p:extLst>
      <p:ext uri="{BB962C8B-B14F-4D97-AF65-F5344CB8AC3E}">
        <p14:creationId xmlns:p14="http://schemas.microsoft.com/office/powerpoint/2010/main" val="38824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have humans altered biomes </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9048" y="2093976"/>
            <a:ext cx="5189619" cy="3969940"/>
          </a:xfrm>
        </p:spPr>
      </p:pic>
      <p:sp>
        <p:nvSpPr>
          <p:cNvPr id="5" name="TextBox 4"/>
          <p:cNvSpPr txBox="1"/>
          <p:nvPr/>
        </p:nvSpPr>
        <p:spPr>
          <a:xfrm>
            <a:off x="489284" y="1989221"/>
            <a:ext cx="4884821" cy="3785652"/>
          </a:xfrm>
          <a:prstGeom prst="rect">
            <a:avLst/>
          </a:prstGeom>
          <a:noFill/>
        </p:spPr>
        <p:txBody>
          <a:bodyPr wrap="square" rtlCol="0">
            <a:spAutoFit/>
          </a:bodyPr>
          <a:lstStyle/>
          <a:p>
            <a:pPr marL="342900" indent="-342900">
              <a:buAutoNum type="arabicPeriod"/>
            </a:pPr>
            <a:r>
              <a:rPr lang="en-AU" sz="2400" u="sng" dirty="0" smtClean="0"/>
              <a:t>Vegetation clearance </a:t>
            </a:r>
          </a:p>
          <a:p>
            <a:endParaRPr lang="en-AU" sz="2400" u="sng" dirty="0" smtClean="0"/>
          </a:p>
          <a:p>
            <a:pPr marL="285750" indent="-285750">
              <a:buFont typeface="Arial" panose="020B0604020202020204" pitchFamily="34" charset="0"/>
              <a:buChar char="•"/>
            </a:pPr>
            <a:r>
              <a:rPr lang="en-AU" sz="2400" dirty="0" smtClean="0"/>
              <a:t>Land is cleared primarily for agriculture and is probably the most widespread cause of damage to biomes. </a:t>
            </a:r>
          </a:p>
          <a:p>
            <a:pPr marL="285750" indent="-285750">
              <a:buFont typeface="Arial" panose="020B0604020202020204" pitchFamily="34" charset="0"/>
              <a:buChar char="•"/>
            </a:pPr>
            <a:r>
              <a:rPr lang="en-AU" sz="2400" dirty="0" smtClean="0"/>
              <a:t>Most affected biome has been the temperate grasslands because of its flat surface and rich soil nutrient. </a:t>
            </a:r>
            <a:endParaRPr lang="en-AU" sz="2400" dirty="0"/>
          </a:p>
        </p:txBody>
      </p:sp>
    </p:spTree>
    <p:extLst>
      <p:ext uri="{BB962C8B-B14F-4D97-AF65-F5344CB8AC3E}">
        <p14:creationId xmlns:p14="http://schemas.microsoft.com/office/powerpoint/2010/main" val="136513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9743" y="412923"/>
            <a:ext cx="10058400" cy="4050792"/>
          </a:xfrm>
        </p:spPr>
        <p:txBody>
          <a:bodyPr/>
          <a:lstStyle/>
          <a:p>
            <a:pPr marL="0" indent="0">
              <a:buNone/>
            </a:pPr>
            <a:r>
              <a:rPr lang="en-AU" sz="3600" dirty="0" smtClean="0"/>
              <a:t>2</a:t>
            </a:r>
            <a:r>
              <a:rPr lang="en-AU" dirty="0" smtClean="0"/>
              <a:t>. </a:t>
            </a:r>
            <a:r>
              <a:rPr lang="en-AU" sz="3200" u="sng" dirty="0" smtClean="0"/>
              <a:t>Sourcing water supplies </a:t>
            </a:r>
          </a:p>
          <a:p>
            <a:r>
              <a:rPr lang="en-AU" dirty="0" smtClean="0"/>
              <a:t>Water is a vital source for humans. </a:t>
            </a:r>
          </a:p>
          <a:p>
            <a:r>
              <a:rPr lang="en-AU" dirty="0" smtClean="0"/>
              <a:t>In order to increase food production, irrigated agriculture is used whereby water is artificially applied to the land and soil for the purpose of increasing food production. This can be done through: </a:t>
            </a:r>
          </a:p>
          <a:p>
            <a:endParaRPr lang="en-AU" dirty="0" smtClean="0"/>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243" y="2574759"/>
            <a:ext cx="3577390" cy="2646946"/>
          </a:xfrm>
          <a:prstGeom prst="rect">
            <a:avLst/>
          </a:prstGeom>
        </p:spPr>
      </p:pic>
      <p:sp>
        <p:nvSpPr>
          <p:cNvPr id="5" name="TextBox 4"/>
          <p:cNvSpPr txBox="1"/>
          <p:nvPr/>
        </p:nvSpPr>
        <p:spPr>
          <a:xfrm>
            <a:off x="970547" y="5398169"/>
            <a:ext cx="2502569" cy="369332"/>
          </a:xfrm>
          <a:prstGeom prst="rect">
            <a:avLst/>
          </a:prstGeom>
          <a:noFill/>
        </p:spPr>
        <p:txBody>
          <a:bodyPr wrap="square" rtlCol="0">
            <a:spAutoFit/>
          </a:bodyPr>
          <a:lstStyle/>
          <a:p>
            <a:r>
              <a:rPr lang="en-AU" dirty="0" smtClean="0"/>
              <a:t>Dams </a:t>
            </a: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557" y="2518612"/>
            <a:ext cx="2223887" cy="3356810"/>
          </a:xfrm>
          <a:prstGeom prst="rect">
            <a:avLst/>
          </a:prstGeom>
        </p:spPr>
      </p:pic>
      <p:sp>
        <p:nvSpPr>
          <p:cNvPr id="7" name="TextBox 6"/>
          <p:cNvSpPr txBox="1"/>
          <p:nvPr/>
        </p:nvSpPr>
        <p:spPr>
          <a:xfrm>
            <a:off x="4114117" y="6007768"/>
            <a:ext cx="2462766" cy="646331"/>
          </a:xfrm>
          <a:prstGeom prst="rect">
            <a:avLst/>
          </a:prstGeom>
          <a:noFill/>
        </p:spPr>
        <p:txBody>
          <a:bodyPr wrap="square" rtlCol="0">
            <a:spAutoFit/>
          </a:bodyPr>
          <a:lstStyle/>
          <a:p>
            <a:r>
              <a:rPr lang="en-AU" dirty="0" smtClean="0"/>
              <a:t>Canals or irrigation pipelines </a:t>
            </a:r>
            <a:endParaRPr lang="en-AU"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368" y="2518612"/>
            <a:ext cx="3622086" cy="2399632"/>
          </a:xfrm>
          <a:prstGeom prst="rect">
            <a:avLst/>
          </a:prstGeom>
        </p:spPr>
      </p:pic>
      <p:sp>
        <p:nvSpPr>
          <p:cNvPr id="9" name="TextBox 8"/>
          <p:cNvSpPr txBox="1"/>
          <p:nvPr/>
        </p:nvSpPr>
        <p:spPr>
          <a:xfrm>
            <a:off x="7251032" y="5117432"/>
            <a:ext cx="2406315" cy="646331"/>
          </a:xfrm>
          <a:prstGeom prst="rect">
            <a:avLst/>
          </a:prstGeom>
          <a:noFill/>
        </p:spPr>
        <p:txBody>
          <a:bodyPr wrap="square" rtlCol="0">
            <a:spAutoFit/>
          </a:bodyPr>
          <a:lstStyle/>
          <a:p>
            <a:r>
              <a:rPr lang="en-AU" dirty="0" smtClean="0"/>
              <a:t>Sinking wells or bores </a:t>
            </a:r>
            <a:endParaRPr lang="en-AU" dirty="0"/>
          </a:p>
        </p:txBody>
      </p:sp>
    </p:spTree>
    <p:extLst>
      <p:ext uri="{BB962C8B-B14F-4D97-AF65-F5344CB8AC3E}">
        <p14:creationId xmlns:p14="http://schemas.microsoft.com/office/powerpoint/2010/main" val="364809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693" y="1213658"/>
            <a:ext cx="5596231" cy="4706961"/>
          </a:xfrm>
        </p:spPr>
        <p:txBody>
          <a:bodyPr>
            <a:normAutofit/>
          </a:bodyPr>
          <a:lstStyle/>
          <a:p>
            <a:pPr marL="0" indent="0">
              <a:buNone/>
            </a:pPr>
            <a:r>
              <a:rPr lang="en-AU" sz="3600" u="sng" dirty="0" smtClean="0"/>
              <a:t>3. Terracing </a:t>
            </a:r>
          </a:p>
          <a:p>
            <a:r>
              <a:rPr lang="en-AU" sz="2400" dirty="0" smtClean="0"/>
              <a:t>Terracing is an ancient farming technique that has existed in China for as long as two thousand years. </a:t>
            </a:r>
          </a:p>
          <a:p>
            <a:r>
              <a:rPr lang="en-AU" sz="2400" dirty="0" smtClean="0"/>
              <a:t>It is a piece of sloped plane that has been cut into ta series of successively receding flat surfaces or platforms. </a:t>
            </a:r>
            <a:endParaRPr lang="en-AU"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461" y="1213658"/>
            <a:ext cx="4553953" cy="4706961"/>
          </a:xfrm>
          <a:prstGeom prst="rect">
            <a:avLst/>
          </a:prstGeom>
        </p:spPr>
      </p:pic>
      <p:sp>
        <p:nvSpPr>
          <p:cNvPr id="5" name="TextBox 4"/>
          <p:cNvSpPr txBox="1"/>
          <p:nvPr/>
        </p:nvSpPr>
        <p:spPr>
          <a:xfrm>
            <a:off x="7664334" y="844326"/>
            <a:ext cx="3192088" cy="369332"/>
          </a:xfrm>
          <a:prstGeom prst="rect">
            <a:avLst/>
          </a:prstGeom>
          <a:noFill/>
        </p:spPr>
        <p:txBody>
          <a:bodyPr wrap="square" rtlCol="0">
            <a:spAutoFit/>
          </a:bodyPr>
          <a:lstStyle/>
          <a:p>
            <a:r>
              <a:rPr lang="en-AU" dirty="0" smtClean="0"/>
              <a:t>A terrace farm in Japan. </a:t>
            </a:r>
            <a:endParaRPr lang="en-AU" dirty="0"/>
          </a:p>
        </p:txBody>
      </p:sp>
    </p:spTree>
    <p:extLst>
      <p:ext uri="{BB962C8B-B14F-4D97-AF65-F5344CB8AC3E}">
        <p14:creationId xmlns:p14="http://schemas.microsoft.com/office/powerpoint/2010/main" val="1819294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TC103090434[[fn=Wood Type]]</Template>
  <TotalTime>87</TotalTime>
  <Words>383</Words>
  <Application>Microsoft Macintosh PowerPoint</Application>
  <PresentationFormat>Widescreen</PresentationFormat>
  <Paragraphs>44</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Rockwell</vt:lpstr>
      <vt:lpstr>Rockwell Condensed</vt:lpstr>
      <vt:lpstr>Times New Roman</vt:lpstr>
      <vt:lpstr>Wingdings</vt:lpstr>
      <vt:lpstr>Wood Type</vt:lpstr>
      <vt:lpstr>what do these pictures say about humans and the environment?</vt:lpstr>
      <vt:lpstr>What is the connection?</vt:lpstr>
      <vt:lpstr>Palm oil – how have people changed the environment to grow palm oil in plantations. </vt:lpstr>
      <vt:lpstr>Recap </vt:lpstr>
      <vt:lpstr>PowerPoint Presentation</vt:lpstr>
      <vt:lpstr>Human alterations to biomes </vt:lpstr>
      <vt:lpstr>How have humans altered biomes </vt:lpstr>
      <vt:lpstr>PowerPoint Presentation</vt:lpstr>
      <vt:lpstr>PowerPoint Presentation</vt:lpstr>
    </vt:vector>
  </TitlesOfParts>
  <Company>Curtin University</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these pictures say about humans?</dc:title>
  <dc:creator>Iliseva Lekanalawe Qalovaki</dc:creator>
  <cp:lastModifiedBy>sami thayer</cp:lastModifiedBy>
  <cp:revision>12</cp:revision>
  <dcterms:created xsi:type="dcterms:W3CDTF">2014-11-05T14:09:51Z</dcterms:created>
  <dcterms:modified xsi:type="dcterms:W3CDTF">2017-08-09T01:25:02Z</dcterms:modified>
</cp:coreProperties>
</file>