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305" r:id="rId3"/>
    <p:sldId id="306" r:id="rId4"/>
    <p:sldId id="303" r:id="rId5"/>
    <p:sldId id="283" r:id="rId6"/>
    <p:sldId id="272" r:id="rId7"/>
    <p:sldId id="292" r:id="rId8"/>
    <p:sldId id="273" r:id="rId9"/>
    <p:sldId id="308" r:id="rId10"/>
    <p:sldId id="310" r:id="rId11"/>
    <p:sldId id="311" r:id="rId12"/>
    <p:sldId id="312" r:id="rId13"/>
    <p:sldId id="313" r:id="rId14"/>
    <p:sldId id="278" r:id="rId15"/>
    <p:sldId id="314" r:id="rId16"/>
    <p:sldId id="315" r:id="rId17"/>
    <p:sldId id="316" r:id="rId18"/>
    <p:sldId id="317" r:id="rId19"/>
    <p:sldId id="279" r:id="rId20"/>
    <p:sldId id="323" r:id="rId21"/>
    <p:sldId id="325" r:id="rId22"/>
    <p:sldId id="326" r:id="rId23"/>
    <p:sldId id="328" r:id="rId24"/>
    <p:sldId id="282" r:id="rId25"/>
    <p:sldId id="274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7C21-0E6D-4255-B6AC-98F958E49F1A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FBD5F-65AC-42C5-8CD2-63DA8848C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FC69D-64FB-427D-BAB6-373E29188A35}" type="slidenum">
              <a:rPr lang="en-US"/>
              <a:pPr/>
              <a:t>2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0AFD2-46B5-491A-95FF-CDAAC6A19CE7}" type="slidenum">
              <a:rPr lang="en-US"/>
              <a:pPr/>
              <a:t>3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4C9C7-ACDC-4DCD-807B-1E730266520D}" type="slidenum">
              <a:rPr lang="en-US"/>
              <a:pPr/>
              <a:t>4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Need a spark to start a fire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B04F1-7B5B-4B28-9CF6-650318622708}" type="slidenum">
              <a:rPr lang="en-US"/>
              <a:pPr/>
              <a:t>7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5.wmf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eFQhPurj-k" TargetMode="External"/><Relationship Id="rId2" Type="http://schemas.openxmlformats.org/officeDocument/2006/relationships/hyperlink" Target="https://www.youtube.com/watch?v=XTUm-75-PL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400800" cy="990600"/>
          </a:xfrm>
        </p:spPr>
        <p:txBody>
          <a:bodyPr>
            <a:normAutofit/>
          </a:bodyPr>
          <a:lstStyle/>
          <a:p>
            <a:pPr algn="ctr"/>
            <a:r>
              <a:rPr lang="en-AU" sz="5400" b="1" dirty="0" smtClean="0">
                <a:solidFill>
                  <a:srgbClr val="FF0000"/>
                </a:solidFill>
              </a:rPr>
              <a:t>Enzymes</a:t>
            </a:r>
            <a:endParaRPr lang="en-AU" sz="5400" b="1" dirty="0">
              <a:solidFill>
                <a:srgbClr val="FF0000"/>
              </a:solidFill>
            </a:endParaRPr>
          </a:p>
        </p:txBody>
      </p:sp>
      <p:sp>
        <p:nvSpPr>
          <p:cNvPr id="10242" name="AutoShape 2" descr="Image result for METABOL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Image result for METABOL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Image result for METABOL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Image result for METABOL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71600" y="3276600"/>
            <a:ext cx="5738813" cy="2432050"/>
            <a:chOff x="2145" y="2788"/>
            <a:chExt cx="3615" cy="1532"/>
          </a:xfrm>
        </p:grpSpPr>
        <p:pic>
          <p:nvPicPr>
            <p:cNvPr id="8" name="Picture 10" descr="f8-09_the_catalytic_cyc_cb"/>
            <p:cNvPicPr>
              <a:picLocks noChangeAspect="1" noChangeArrowheads="1"/>
            </p:cNvPicPr>
            <p:nvPr/>
          </p:nvPicPr>
          <p:blipFill>
            <a:blip r:embed="rId2" cstate="print"/>
            <a:srcRect t="22501" b="21001"/>
            <a:stretch>
              <a:fillRect/>
            </a:stretch>
          </p:blipFill>
          <p:spPr bwMode="auto">
            <a:xfrm>
              <a:off x="2145" y="2788"/>
              <a:ext cx="3615" cy="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272" y="374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980" y="3168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4272" y="336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7" descr="f8-08b_the_active_site__cb"/>
          <p:cNvPicPr>
            <a:picLocks noChangeAspect="1" noChangeArrowheads="1"/>
          </p:cNvPicPr>
          <p:nvPr/>
        </p:nvPicPr>
        <p:blipFill>
          <a:blip r:embed="rId3" cstate="print"/>
          <a:srcRect l="33749" t="12000" r="16875" b="6000"/>
          <a:stretch>
            <a:fillRect/>
          </a:stretch>
        </p:blipFill>
        <p:spPr bwMode="auto">
          <a:xfrm>
            <a:off x="6705600" y="838200"/>
            <a:ext cx="175702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4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AU" altLang="en-US" sz="3600" smtClean="0"/>
              <a:t>Enzymes</a:t>
            </a:r>
            <a:r>
              <a:rPr lang="en-AU" altLang="en-US" smtClean="0"/>
              <a:t> </a:t>
            </a:r>
            <a:r>
              <a:rPr lang="en-AU" altLang="en-US" sz="3600" smtClean="0"/>
              <a:t>– anabolic reaction</a:t>
            </a:r>
          </a:p>
        </p:txBody>
      </p:sp>
      <p:pic>
        <p:nvPicPr>
          <p:cNvPr id="151568" name="Picture 16"/>
          <p:cNvPicPr>
            <a:picLocks noChangeAspect="1" noChangeArrowheads="1"/>
          </p:cNvPicPr>
          <p:nvPr/>
        </p:nvPicPr>
        <p:blipFill>
          <a:blip r:embed="rId2" cstate="print"/>
          <a:srcRect l="11229" t="51962" r="53323" b="24611"/>
          <a:stretch>
            <a:fillRect/>
          </a:stretch>
        </p:blipFill>
        <p:spPr bwMode="auto">
          <a:xfrm>
            <a:off x="228600" y="1524000"/>
            <a:ext cx="8691562" cy="3941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AU" altLang="en-US" sz="3600" smtClean="0"/>
              <a:t>Enzymes – catabolic reaction</a:t>
            </a:r>
            <a:r>
              <a:rPr lang="en-AU" altLang="en-US" smtClean="0"/>
              <a:t>   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 cstate="print"/>
          <a:srcRect l="53999" t="35963" r="9875" b="38351"/>
          <a:stretch>
            <a:fillRect/>
          </a:stretch>
        </p:blipFill>
        <p:spPr bwMode="auto">
          <a:xfrm>
            <a:off x="228600" y="1600200"/>
            <a:ext cx="8729662" cy="391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685800" y="1247775"/>
            <a:ext cx="79248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/>
              <a:t>The presence of an enzyme provide an alternative reaction route by reducing the </a:t>
            </a:r>
            <a:r>
              <a:rPr lang="en-AU" altLang="en-US">
                <a:solidFill>
                  <a:srgbClr val="9900FF"/>
                </a:solidFill>
              </a:rPr>
              <a:t>activation energy</a:t>
            </a:r>
            <a:r>
              <a:rPr lang="en-AU" altLang="en-US"/>
              <a:t> required for the reaction to proceed.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/>
              <a:t>Activation energy is the </a:t>
            </a:r>
            <a:r>
              <a:rPr lang="en-AU" altLang="en-US">
                <a:solidFill>
                  <a:srgbClr val="9900FF"/>
                </a:solidFill>
              </a:rPr>
              <a:t>minimum</a:t>
            </a:r>
            <a:r>
              <a:rPr lang="en-AU" altLang="en-US"/>
              <a:t> energy that must be available for reactants to turn into products.  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AU" altLang="en-US" sz="3600" smtClean="0"/>
              <a:t>Enzymes</a:t>
            </a:r>
            <a:r>
              <a:rPr lang="en-AU" altLang="en-US" smtClean="0"/>
              <a:t> </a:t>
            </a:r>
            <a:r>
              <a:rPr lang="en-AU" altLang="en-US" sz="3600" smtClean="0"/>
              <a:t>– activation energy</a:t>
            </a:r>
          </a:p>
        </p:txBody>
      </p:sp>
      <p:pic>
        <p:nvPicPr>
          <p:cNvPr id="153605" name="Picture 5" descr="Image result for enzymatic activation energy"/>
          <p:cNvPicPr>
            <a:picLocks noChangeAspect="1" noChangeArrowheads="1"/>
          </p:cNvPicPr>
          <p:nvPr/>
        </p:nvPicPr>
        <p:blipFill>
          <a:blip r:embed="rId2" cstate="print"/>
          <a:srcRect t="6866" r="9837" b="5299"/>
          <a:stretch>
            <a:fillRect/>
          </a:stretch>
        </p:blipFill>
        <p:spPr bwMode="auto">
          <a:xfrm>
            <a:off x="2057400" y="2819400"/>
            <a:ext cx="5205412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utoUpdateAnimBg="0"/>
      <p:bldP spid="56525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8588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AU" altLang="en-US" sz="3600" smtClean="0"/>
              <a:t>Enzymes</a:t>
            </a:r>
            <a:r>
              <a:rPr lang="en-AU" altLang="en-US" smtClean="0"/>
              <a:t> </a:t>
            </a:r>
            <a:r>
              <a:rPr lang="en-AU" altLang="en-US" sz="3600" smtClean="0"/>
              <a:t>– activation energy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1524000"/>
            <a:ext cx="7543800" cy="4800600"/>
            <a:chOff x="0" y="674"/>
            <a:chExt cx="5760" cy="3646"/>
          </a:xfrm>
        </p:grpSpPr>
        <p:pic>
          <p:nvPicPr>
            <p:cNvPr id="32772" name="Picture 4" descr="activation E"/>
            <p:cNvPicPr>
              <a:picLocks noChangeAspect="1" noChangeArrowheads="1"/>
            </p:cNvPicPr>
            <p:nvPr/>
          </p:nvPicPr>
          <p:blipFill>
            <a:blip r:embed="rId2" cstate="print"/>
            <a:srcRect t="2820" r="5804"/>
            <a:stretch>
              <a:fillRect/>
            </a:stretch>
          </p:blipFill>
          <p:spPr bwMode="auto">
            <a:xfrm>
              <a:off x="0" y="674"/>
              <a:ext cx="2905" cy="2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3" name="Picture 5" descr="activation E2"/>
            <p:cNvPicPr>
              <a:picLocks noChangeAspect="1" noChangeArrowheads="1"/>
            </p:cNvPicPr>
            <p:nvPr/>
          </p:nvPicPr>
          <p:blipFill>
            <a:blip r:embed="rId3" cstate="print"/>
            <a:srcRect l="4259" t="6926"/>
            <a:stretch>
              <a:fillRect/>
            </a:stretch>
          </p:blipFill>
          <p:spPr bwMode="auto">
            <a:xfrm>
              <a:off x="2872" y="2337"/>
              <a:ext cx="2888" cy="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Factors affecting rate of enzyme 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Changes in the body can affect the ability of enzymes to catalyse a reaction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These include: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AU" b="1" dirty="0" smtClean="0"/>
              <a:t>Temperature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AU" b="1" dirty="0" smtClean="0"/>
              <a:t>pH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AU" b="1" dirty="0" smtClean="0"/>
              <a:t>Substrate concentration</a:t>
            </a:r>
          </a:p>
          <a:p>
            <a:pPr marL="457200" indent="-457200">
              <a:buAutoNum type="arabicPeriod"/>
            </a:pPr>
            <a:r>
              <a:rPr lang="en-AU" b="1" dirty="0" smtClean="0"/>
              <a:t>Enzyme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5185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304800" y="914400"/>
            <a:ext cx="7924800" cy="2003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</a:pPr>
            <a:r>
              <a:rPr kumimoji="1" lang="en-AU" altLang="en-US" dirty="0"/>
              <a:t>There are several factors that can affect </a:t>
            </a:r>
            <a:r>
              <a:rPr kumimoji="1" lang="en-AU" altLang="en-US" dirty="0">
                <a:solidFill>
                  <a:srgbClr val="9900FF"/>
                </a:solidFill>
              </a:rPr>
              <a:t>enzymatic activity</a:t>
            </a:r>
            <a:r>
              <a:rPr kumimoji="1" lang="en-AU" altLang="en-US" dirty="0"/>
              <a:t> or the rate of chemical reaction.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</a:pPr>
            <a:endParaRPr kumimoji="1" lang="en-AU" altLang="en-US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</a:pPr>
            <a:r>
              <a:rPr kumimoji="1" lang="en-AU" altLang="en-US" dirty="0" smtClean="0">
                <a:solidFill>
                  <a:srgbClr val="0000FF"/>
                </a:solidFill>
              </a:rPr>
              <a:t>1</a:t>
            </a:r>
            <a:r>
              <a:rPr kumimoji="1" lang="en-AU" altLang="en-US" dirty="0">
                <a:solidFill>
                  <a:srgbClr val="0000FF"/>
                </a:solidFill>
              </a:rPr>
              <a:t>) </a:t>
            </a:r>
            <a:r>
              <a:rPr kumimoji="1" lang="en-AU" altLang="en-US" u="sng" dirty="0">
                <a:solidFill>
                  <a:srgbClr val="0000FF"/>
                </a:solidFill>
              </a:rPr>
              <a:t>Temperature</a:t>
            </a:r>
            <a:r>
              <a:rPr kumimoji="1" lang="en-AU" altLang="en-US" dirty="0"/>
              <a:t>:  enzyme are </a:t>
            </a:r>
            <a:r>
              <a:rPr kumimoji="1" lang="en-AU" altLang="en-US" dirty="0">
                <a:solidFill>
                  <a:srgbClr val="9900FF"/>
                </a:solidFill>
              </a:rPr>
              <a:t>denatured</a:t>
            </a:r>
            <a:r>
              <a:rPr kumimoji="1" lang="en-AU" altLang="en-US" dirty="0"/>
              <a:t> beyond 45-50ºC.  They work at an </a:t>
            </a:r>
            <a:r>
              <a:rPr kumimoji="1" lang="en-AU" altLang="en-US" dirty="0">
                <a:solidFill>
                  <a:srgbClr val="9900FF"/>
                </a:solidFill>
              </a:rPr>
              <a:t>optimum temperature</a:t>
            </a:r>
            <a:r>
              <a:rPr kumimoji="1" lang="en-AU" altLang="en-US" dirty="0"/>
              <a:t> of 30-40ºC.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</a:pPr>
            <a:r>
              <a:rPr kumimoji="1" lang="en-AU" altLang="en-US" dirty="0"/>
              <a:t>Different enzymes can tolerate higher temperatures before being denatured; e.g. </a:t>
            </a:r>
            <a:r>
              <a:rPr kumimoji="1" lang="en-AU" altLang="en-US" dirty="0" err="1">
                <a:solidFill>
                  <a:srgbClr val="9900FF"/>
                </a:solidFill>
              </a:rPr>
              <a:t>Taq</a:t>
            </a:r>
            <a:r>
              <a:rPr kumimoji="1" lang="en-AU" altLang="en-US" dirty="0">
                <a:solidFill>
                  <a:srgbClr val="9900FF"/>
                </a:solidFill>
              </a:rPr>
              <a:t> polymerase</a:t>
            </a:r>
            <a:r>
              <a:rPr kumimoji="1" lang="en-AU" altLang="en-US" dirty="0"/>
              <a:t> can withstand 90ºC temperature.  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616825" cy="685800"/>
          </a:xfrm>
        </p:spPr>
        <p:txBody>
          <a:bodyPr/>
          <a:lstStyle/>
          <a:p>
            <a:r>
              <a:rPr lang="en-AU" altLang="en-US" sz="3600" smtClean="0"/>
              <a:t>Factors affecting reaction rate</a:t>
            </a:r>
          </a:p>
        </p:txBody>
      </p:sp>
      <p:pic>
        <p:nvPicPr>
          <p:cNvPr id="155656" name="Picture 1032" descr="Image result for enzyme concentration and reaction rate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357813" y="3452813"/>
            <a:ext cx="35433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3962400"/>
            <a:ext cx="5029200" cy="9510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kumimoji="1" lang="en-AU" altLang="en-US" dirty="0"/>
              <a:t>Enzymes do not denature if placed </a:t>
            </a:r>
            <a:r>
              <a:rPr kumimoji="1" lang="en-AU" altLang="en-US" dirty="0" smtClean="0"/>
              <a:t>in the fridge.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kumimoji="1" lang="en-AU" altLang="en-US" dirty="0" smtClean="0"/>
              <a:t>At </a:t>
            </a:r>
            <a:r>
              <a:rPr kumimoji="1" lang="en-AU" altLang="en-US" dirty="0"/>
              <a:t>low temperatures their </a:t>
            </a:r>
            <a:r>
              <a:rPr kumimoji="1" lang="en-AU" altLang="en-US" dirty="0" smtClean="0"/>
              <a:t>rate </a:t>
            </a:r>
            <a:r>
              <a:rPr kumimoji="1" lang="en-AU" altLang="en-US" dirty="0"/>
              <a:t>of reaction </a:t>
            </a:r>
            <a:r>
              <a:rPr kumimoji="1" lang="en-AU" altLang="en-US" dirty="0" smtClean="0"/>
              <a:t>is </a:t>
            </a:r>
            <a:r>
              <a:rPr kumimoji="1" lang="en-AU" altLang="en-US" dirty="0" smtClean="0">
                <a:solidFill>
                  <a:srgbClr val="9900FF"/>
                </a:solidFill>
              </a:rPr>
              <a:t>slowed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kumimoji="1" lang="en-AU" altLang="en-US" dirty="0" smtClean="0">
                <a:solidFill>
                  <a:srgbClr val="9900FF"/>
                </a:solidFill>
              </a:rPr>
              <a:t>down</a:t>
            </a:r>
            <a:r>
              <a:rPr kumimoji="1" lang="en-AU" altLang="en-US" dirty="0" smtClean="0"/>
              <a:t> </a:t>
            </a:r>
            <a:r>
              <a:rPr kumimoji="1" lang="en-AU" altLang="en-US" dirty="0"/>
              <a:t>but </a:t>
            </a:r>
            <a:r>
              <a:rPr kumimoji="1" lang="en-AU" altLang="en-US" dirty="0" smtClean="0"/>
              <a:t>not </a:t>
            </a:r>
            <a:r>
              <a:rPr kumimoji="1" lang="en-AU" altLang="en-US" dirty="0"/>
              <a:t>terminated.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utoUpdateAnimBg="0"/>
      <p:bldP spid="565252" grpId="0" autoUpdateAnimBg="0"/>
      <p:bldP spid="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457200" y="1066800"/>
            <a:ext cx="79248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>
                <a:solidFill>
                  <a:srgbClr val="0000FF"/>
                </a:solidFill>
              </a:rPr>
              <a:t>2) </a:t>
            </a:r>
            <a:r>
              <a:rPr lang="en-AU" altLang="en-US" u="sng" dirty="0">
                <a:solidFill>
                  <a:srgbClr val="0000FF"/>
                </a:solidFill>
              </a:rPr>
              <a:t>pH</a:t>
            </a:r>
            <a:r>
              <a:rPr lang="en-AU" altLang="en-US" dirty="0"/>
              <a:t>: enzymes are </a:t>
            </a:r>
            <a:r>
              <a:rPr lang="en-AU" altLang="en-US" dirty="0">
                <a:solidFill>
                  <a:srgbClr val="9900FF"/>
                </a:solidFill>
              </a:rPr>
              <a:t>specific</a:t>
            </a:r>
            <a:r>
              <a:rPr lang="en-AU" altLang="en-US" dirty="0"/>
              <a:t> to pH level.  They work at an </a:t>
            </a:r>
            <a:r>
              <a:rPr lang="en-AU" altLang="en-US" dirty="0">
                <a:solidFill>
                  <a:srgbClr val="9900FF"/>
                </a:solidFill>
              </a:rPr>
              <a:t>optimum</a:t>
            </a:r>
            <a:r>
              <a:rPr lang="en-AU" altLang="en-US" dirty="0"/>
              <a:t> </a:t>
            </a:r>
            <a:r>
              <a:rPr lang="en-AU" altLang="en-US" dirty="0" err="1"/>
              <a:t>pH.</a:t>
            </a:r>
            <a:r>
              <a:rPr lang="en-AU" altLang="en-US" dirty="0"/>
              <a:t> Pepsin works best at a low pH in the stomach.  If it is used in the small intestine it will not work properly. 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AU" altLang="en-US" sz="3600" smtClean="0"/>
              <a:t>Factors affecting reaction rate</a:t>
            </a:r>
          </a:p>
        </p:txBody>
      </p:sp>
      <p:pic>
        <p:nvPicPr>
          <p:cNvPr id="157700" name="Picture 4" descr="Efactor 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67000"/>
            <a:ext cx="471805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utoUpdateAnimBg="0"/>
      <p:bldP spid="56525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685800" y="1247775"/>
            <a:ext cx="7924800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>
                <a:solidFill>
                  <a:srgbClr val="0000FF"/>
                </a:solidFill>
              </a:rPr>
              <a:t>3) </a:t>
            </a:r>
            <a:r>
              <a:rPr lang="en-AU" altLang="en-US" u="sng">
                <a:solidFill>
                  <a:srgbClr val="0000FF"/>
                </a:solidFill>
              </a:rPr>
              <a:t>Substrate concentration</a:t>
            </a:r>
            <a:r>
              <a:rPr lang="en-AU" altLang="en-US"/>
              <a:t>: the higher the availability of substrate the more the enzymes can act on; i.e. the more chemical reactions can take place. 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/>
              <a:t>Once saturation point is reached adding more substrate is not going to speed up the rate of chemical reaction because their number exceeds that of the enzymes. 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458200" cy="685800"/>
          </a:xfrm>
        </p:spPr>
        <p:txBody>
          <a:bodyPr/>
          <a:lstStyle/>
          <a:p>
            <a:r>
              <a:rPr lang="en-AU" altLang="en-US" sz="3600" smtClean="0"/>
              <a:t>Factors affecting reaction rate</a:t>
            </a:r>
          </a:p>
        </p:txBody>
      </p:sp>
      <p:pic>
        <p:nvPicPr>
          <p:cNvPr id="156678" name="Picture 6" descr="Image result for enzyme concentration and reaction 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76600"/>
            <a:ext cx="369411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utoUpdateAnimBg="0"/>
      <p:bldP spid="56525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685800" y="1247775"/>
            <a:ext cx="79248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>
                <a:solidFill>
                  <a:srgbClr val="0000FF"/>
                </a:solidFill>
              </a:rPr>
              <a:t>4) </a:t>
            </a:r>
            <a:r>
              <a:rPr lang="en-AU" altLang="en-US" u="sng">
                <a:solidFill>
                  <a:srgbClr val="0000FF"/>
                </a:solidFill>
              </a:rPr>
              <a:t>Enzyme concentration</a:t>
            </a:r>
            <a:r>
              <a:rPr lang="en-AU" altLang="en-US"/>
              <a:t>: the higher the availability of enzymes compared to the substrates the faster the chemical reaction. There is a greater ratio of enzyme to substrate, therefore, it takes less for the reaction to be completed.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458200" cy="685800"/>
          </a:xfrm>
        </p:spPr>
        <p:txBody>
          <a:bodyPr/>
          <a:lstStyle/>
          <a:p>
            <a:r>
              <a:rPr lang="en-AU" altLang="en-US" sz="3600" smtClean="0"/>
              <a:t>Factors affecting reaction rate</a:t>
            </a:r>
          </a:p>
        </p:txBody>
      </p:sp>
      <p:pic>
        <p:nvPicPr>
          <p:cNvPr id="164873" name="Picture 9" descr="Image result for enzyme concentration and reaction rate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r="55531"/>
          <a:stretch>
            <a:fillRect/>
          </a:stretch>
        </p:blipFill>
        <p:spPr bwMode="auto">
          <a:xfrm>
            <a:off x="2286000" y="3124200"/>
            <a:ext cx="402748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utoUpdateAnimBg="0"/>
      <p:bldP spid="56525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actors affecting enzyme ac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2188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Flow of energy through life</a:t>
            </a:r>
          </a:p>
        </p:txBody>
      </p:sp>
      <p:sp>
        <p:nvSpPr>
          <p:cNvPr id="369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1828800"/>
          </a:xfrm>
          <a:noFill/>
          <a:ln/>
        </p:spPr>
        <p:txBody>
          <a:bodyPr/>
          <a:lstStyle/>
          <a:p>
            <a:r>
              <a:rPr lang="en-US"/>
              <a:t>Life is built on chemical reactions</a:t>
            </a:r>
          </a:p>
          <a:p>
            <a:pPr lvl="1"/>
            <a:r>
              <a:rPr lang="en-US"/>
              <a:t>transforming energy from one form to another</a:t>
            </a:r>
          </a:p>
        </p:txBody>
      </p:sp>
      <p:pic>
        <p:nvPicPr>
          <p:cNvPr id="369677" name="Picture 13"/>
          <p:cNvPicPr>
            <a:picLocks noChangeAspect="1" noChangeArrowheads="1"/>
          </p:cNvPicPr>
          <p:nvPr/>
        </p:nvPicPr>
        <p:blipFill>
          <a:blip r:embed="rId8" cstate="print"/>
          <a:srcRect r="3600"/>
          <a:stretch>
            <a:fillRect/>
          </a:stretch>
        </p:blipFill>
        <p:spPr bwMode="auto">
          <a:xfrm>
            <a:off x="2887663" y="3810000"/>
            <a:ext cx="345281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69678" name="Picture 14" descr="f8-01_lion_at_lunch"/>
          <p:cNvPicPr>
            <a:picLocks noChangeAspect="1" noChangeArrowheads="1"/>
          </p:cNvPicPr>
          <p:nvPr/>
        </p:nvPicPr>
        <p:blipFill>
          <a:blip r:embed="rId9" cstate="print"/>
          <a:srcRect l="27000" t="4500" r="27562" b="1500"/>
          <a:stretch>
            <a:fillRect/>
          </a:stretch>
        </p:blipFill>
        <p:spPr bwMode="auto">
          <a:xfrm>
            <a:off x="6553200" y="2895600"/>
            <a:ext cx="245268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69682" name="AutoShape 18"/>
          <p:cNvSpPr>
            <a:spLocks noChangeArrowheads="1"/>
          </p:cNvSpPr>
          <p:nvPr/>
        </p:nvSpPr>
        <p:spPr bwMode="auto">
          <a:xfrm>
            <a:off x="3171825" y="3371850"/>
            <a:ext cx="3105150" cy="5492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06A00"/>
                </a:solidFill>
              </a:rPr>
              <a:t>organic molecules</a:t>
            </a:r>
            <a:r>
              <a:rPr lang="en-US" sz="1800" b="1" dirty="0">
                <a:solidFill>
                  <a:srgbClr val="0F116A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pitchFamily="84" charset="2"/>
              </a:rPr>
              <a:t></a:t>
            </a:r>
            <a:r>
              <a:rPr lang="en-US" sz="1800" b="1" dirty="0">
                <a:solidFill>
                  <a:srgbClr val="0F116A"/>
                </a:solidFill>
              </a:rPr>
              <a:t> </a:t>
            </a:r>
            <a:br>
              <a:rPr lang="en-US" sz="1800" b="1" dirty="0">
                <a:solidFill>
                  <a:srgbClr val="0F116A"/>
                </a:solidFill>
              </a:rPr>
            </a:br>
            <a:r>
              <a:rPr lang="en-US" sz="1800" b="1" dirty="0">
                <a:solidFill>
                  <a:srgbClr val="660000"/>
                </a:solidFill>
              </a:rPr>
              <a:t>ATP &amp;  organic molecules</a:t>
            </a:r>
            <a:r>
              <a:rPr lang="en-US" sz="1800" b="1" dirty="0">
                <a:solidFill>
                  <a:srgbClr val="0F116A"/>
                </a:solidFill>
              </a:rPr>
              <a:t> 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369683" name="AutoShape 19"/>
          <p:cNvSpPr>
            <a:spLocks noChangeArrowheads="1"/>
          </p:cNvSpPr>
          <p:nvPr/>
        </p:nvSpPr>
        <p:spPr bwMode="auto">
          <a:xfrm>
            <a:off x="5838825" y="2381250"/>
            <a:ext cx="3028950" cy="5492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660000"/>
                </a:solidFill>
              </a:rPr>
              <a:t>organic molecules</a:t>
            </a:r>
            <a:r>
              <a:rPr lang="en-US" sz="1800" b="1">
                <a:solidFill>
                  <a:srgbClr val="0F116A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pitchFamily="84" charset="2"/>
              </a:rPr>
              <a:t></a:t>
            </a:r>
            <a:r>
              <a:rPr lang="en-US" sz="1800" b="1">
                <a:solidFill>
                  <a:srgbClr val="0F116A"/>
                </a:solidFill>
              </a:rPr>
              <a:t> </a:t>
            </a:r>
            <a:r>
              <a:rPr lang="en-US" sz="1800" b="1">
                <a:solidFill>
                  <a:srgbClr val="660000"/>
                </a:solidFill>
              </a:rPr>
              <a:t>ATP &amp; organic molecules</a:t>
            </a:r>
            <a:r>
              <a:rPr lang="en-US" sz="1800" b="1">
                <a:solidFill>
                  <a:srgbClr val="0F116A"/>
                </a:solidFill>
              </a:rPr>
              <a:t> </a:t>
            </a:r>
          </a:p>
        </p:txBody>
      </p:sp>
      <p:pic>
        <p:nvPicPr>
          <p:cNvPr id="369685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3276600"/>
            <a:ext cx="252253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369679" name="AutoShape 15"/>
          <p:cNvSpPr>
            <a:spLocks noChangeArrowheads="1"/>
          </p:cNvSpPr>
          <p:nvPr/>
        </p:nvSpPr>
        <p:spPr bwMode="auto">
          <a:xfrm>
            <a:off x="0" y="2667000"/>
            <a:ext cx="1676400" cy="16764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</a:rPr>
              <a:t>sun</a:t>
            </a:r>
            <a:endParaRPr lang="en-US"/>
          </a:p>
        </p:txBody>
      </p:sp>
      <p:sp>
        <p:nvSpPr>
          <p:cNvPr id="369681" name="AutoShape 17"/>
          <p:cNvSpPr>
            <a:spLocks noChangeArrowheads="1"/>
          </p:cNvSpPr>
          <p:nvPr/>
        </p:nvSpPr>
        <p:spPr bwMode="auto">
          <a:xfrm>
            <a:off x="276225" y="6191250"/>
            <a:ext cx="3181350" cy="549275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D74300"/>
                </a:solidFill>
              </a:rPr>
              <a:t>solar energy</a:t>
            </a:r>
            <a:r>
              <a:rPr lang="en-US" sz="1800" b="1">
                <a:solidFill>
                  <a:srgbClr val="0F116A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  <a:sym typeface="Symbol" pitchFamily="84" charset="2"/>
              </a:rPr>
              <a:t></a:t>
            </a:r>
            <a:r>
              <a:rPr lang="en-US" sz="1800" b="1">
                <a:solidFill>
                  <a:srgbClr val="0F116A"/>
                </a:solidFill>
              </a:rPr>
              <a:t> </a:t>
            </a:r>
            <a:br>
              <a:rPr lang="en-US" sz="1800" b="1">
                <a:solidFill>
                  <a:srgbClr val="0F116A"/>
                </a:solidFill>
              </a:rPr>
            </a:br>
            <a:r>
              <a:rPr lang="en-US" sz="1800" b="1">
                <a:solidFill>
                  <a:srgbClr val="006A00"/>
                </a:solidFill>
              </a:rPr>
              <a:t>ATP</a:t>
            </a:r>
            <a:r>
              <a:rPr lang="en-US" sz="1800" b="1">
                <a:solidFill>
                  <a:srgbClr val="0F116A"/>
                </a:solidFill>
              </a:rPr>
              <a:t> </a:t>
            </a:r>
            <a:r>
              <a:rPr lang="en-US" sz="1800" b="1">
                <a:solidFill>
                  <a:srgbClr val="006A00"/>
                </a:solidFill>
              </a:rPr>
              <a:t>&amp; </a:t>
            </a:r>
            <a:r>
              <a:rPr lang="en-US" sz="1800" b="1">
                <a:solidFill>
                  <a:srgbClr val="0F116A"/>
                </a:solidFill>
              </a:rPr>
              <a:t> </a:t>
            </a:r>
            <a:r>
              <a:rPr lang="en-US" sz="1800" b="1">
                <a:solidFill>
                  <a:srgbClr val="006A00"/>
                </a:solidFill>
              </a:rPr>
              <a:t>organic molecules</a:t>
            </a:r>
          </a:p>
        </p:txBody>
      </p:sp>
      <p:sp>
        <p:nvSpPr>
          <p:cNvPr id="369686" name="Oval 22"/>
          <p:cNvSpPr>
            <a:spLocks noChangeArrowheads="1"/>
          </p:cNvSpPr>
          <p:nvPr/>
        </p:nvSpPr>
        <p:spPr bwMode="auto">
          <a:xfrm>
            <a:off x="914400" y="6400800"/>
            <a:ext cx="2286000" cy="381000"/>
          </a:xfrm>
          <a:prstGeom prst="ellipse">
            <a:avLst/>
          </a:prstGeom>
          <a:noFill/>
          <a:ln w="28575">
            <a:solidFill>
              <a:srgbClr val="006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89" name="Freeform 25"/>
          <p:cNvSpPr>
            <a:spLocks/>
          </p:cNvSpPr>
          <p:nvPr/>
        </p:nvSpPr>
        <p:spPr bwMode="auto">
          <a:xfrm>
            <a:off x="1739900" y="3505200"/>
            <a:ext cx="1612900" cy="2895600"/>
          </a:xfrm>
          <a:custGeom>
            <a:avLst/>
            <a:gdLst/>
            <a:ahLst/>
            <a:cxnLst>
              <a:cxn ang="0">
                <a:pos x="392" y="1824"/>
              </a:cxn>
              <a:cxn ang="0">
                <a:pos x="104" y="576"/>
              </a:cxn>
              <a:cxn ang="0">
                <a:pos x="1016" y="0"/>
              </a:cxn>
            </a:cxnLst>
            <a:rect l="0" t="0" r="r" b="b"/>
            <a:pathLst>
              <a:path w="1016" h="1824">
                <a:moveTo>
                  <a:pt x="392" y="1824"/>
                </a:moveTo>
                <a:cubicBezTo>
                  <a:pt x="196" y="1352"/>
                  <a:pt x="0" y="880"/>
                  <a:pt x="104" y="576"/>
                </a:cubicBezTo>
                <a:cubicBezTo>
                  <a:pt x="208" y="272"/>
                  <a:pt x="612" y="136"/>
                  <a:pt x="1016" y="0"/>
                </a:cubicBezTo>
              </a:path>
            </a:pathLst>
          </a:custGeom>
          <a:noFill/>
          <a:ln w="76200" cap="flat" cmpd="sng">
            <a:solidFill>
              <a:srgbClr val="006A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90" name="Oval 26"/>
          <p:cNvSpPr>
            <a:spLocks noChangeArrowheads="1"/>
          </p:cNvSpPr>
          <p:nvPr/>
        </p:nvSpPr>
        <p:spPr bwMode="auto">
          <a:xfrm>
            <a:off x="3810000" y="3581400"/>
            <a:ext cx="2286000" cy="457200"/>
          </a:xfrm>
          <a:prstGeom prst="ellipse">
            <a:avLst/>
          </a:prstGeom>
          <a:noFill/>
          <a:ln w="2857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91" name="Freeform 27"/>
          <p:cNvSpPr>
            <a:spLocks/>
          </p:cNvSpPr>
          <p:nvPr/>
        </p:nvSpPr>
        <p:spPr bwMode="auto">
          <a:xfrm>
            <a:off x="5072063" y="2525713"/>
            <a:ext cx="912812" cy="1049337"/>
          </a:xfrm>
          <a:custGeom>
            <a:avLst/>
            <a:gdLst/>
            <a:ahLst/>
            <a:cxnLst>
              <a:cxn ang="0">
                <a:pos x="82" y="661"/>
              </a:cxn>
              <a:cxn ang="0">
                <a:pos x="82" y="191"/>
              </a:cxn>
              <a:cxn ang="0">
                <a:pos x="575" y="0"/>
              </a:cxn>
            </a:cxnLst>
            <a:rect l="0" t="0" r="r" b="b"/>
            <a:pathLst>
              <a:path w="575" h="661">
                <a:moveTo>
                  <a:pt x="82" y="661"/>
                </a:moveTo>
                <a:cubicBezTo>
                  <a:pt x="41" y="481"/>
                  <a:pt x="0" y="301"/>
                  <a:pt x="82" y="191"/>
                </a:cubicBezTo>
                <a:cubicBezTo>
                  <a:pt x="164" y="81"/>
                  <a:pt x="369" y="40"/>
                  <a:pt x="575" y="0"/>
                </a:cubicBezTo>
              </a:path>
            </a:pathLst>
          </a:custGeom>
          <a:noFill/>
          <a:ln w="76200" cap="flat" cmpd="sng">
            <a:solidFill>
              <a:srgbClr val="66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9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9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9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9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9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9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9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9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9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autoUpdateAnimBg="0"/>
      <p:bldP spid="369682" grpId="0" animBg="1" autoUpdateAnimBg="0"/>
      <p:bldP spid="369683" grpId="0" animBg="1" autoUpdateAnimBg="0"/>
      <p:bldP spid="369681" grpId="0" animBg="1" autoUpdateAnimBg="0"/>
      <p:bldP spid="369686" grpId="0" animBg="1"/>
      <p:bldP spid="369689" grpId="0" animBg="1"/>
      <p:bldP spid="369690" grpId="0" animBg="1"/>
      <p:bldP spid="3696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AU" altLang="en-US" sz="3600" smtClean="0"/>
              <a:t>Enzymes</a:t>
            </a:r>
            <a:r>
              <a:rPr lang="en-AU" altLang="en-US" smtClean="0"/>
              <a:t> </a:t>
            </a:r>
            <a:r>
              <a:rPr lang="en-AU" altLang="en-US" sz="3600" smtClean="0"/>
              <a:t>– Household products</a:t>
            </a:r>
          </a:p>
        </p:txBody>
      </p:sp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304800" y="1143000"/>
            <a:ext cx="7696200" cy="18026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/>
              <a:t>Enzymes are also used in household products such as </a:t>
            </a:r>
            <a:r>
              <a:rPr lang="en-AU" altLang="en-US" dirty="0">
                <a:solidFill>
                  <a:srgbClr val="9900FF"/>
                </a:solidFill>
              </a:rPr>
              <a:t>cleaning agents</a:t>
            </a:r>
            <a:r>
              <a:rPr lang="en-AU" altLang="en-US" dirty="0"/>
              <a:t> and </a:t>
            </a:r>
            <a:r>
              <a:rPr lang="en-AU" altLang="en-US" dirty="0">
                <a:solidFill>
                  <a:srgbClr val="9900FF"/>
                </a:solidFill>
              </a:rPr>
              <a:t>washing powders</a:t>
            </a:r>
            <a:r>
              <a:rPr lang="en-AU" altLang="en-US" dirty="0"/>
              <a:t>.  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/>
              <a:t>The enzymes break down the organic matter before bacteria coverts it to foul-smelling compounds. 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/>
              <a:t>Laundry detergents contain enzymes to break down tough stains from greasy foods or grass or blood. </a:t>
            </a:r>
          </a:p>
        </p:txBody>
      </p:sp>
      <p:pic>
        <p:nvPicPr>
          <p:cNvPr id="161801" name="Picture 9" descr="Image result for boost laundry deterg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3223" y="838200"/>
            <a:ext cx="104077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3429000"/>
            <a:ext cx="7661275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/>
              <a:t>Enzymes are also used in turning animal hide into leather.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/>
              <a:t>In Morocco, dating back to the 11</a:t>
            </a:r>
            <a:r>
              <a:rPr lang="en-AU" altLang="en-US" baseline="30000" dirty="0"/>
              <a:t>th</a:t>
            </a:r>
            <a:r>
              <a:rPr lang="en-AU" altLang="en-US" dirty="0"/>
              <a:t> century, tanneries soaked animal hides in a pit full of pigeon droppings and water.  This helped to soften the hides.</a:t>
            </a:r>
            <a:endParaRPr lang="en-US" altLang="en-US" dirty="0"/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>
                <a:solidFill>
                  <a:srgbClr val="0000FF"/>
                </a:solidFill>
              </a:rPr>
              <a:t>https://www.youtube.com/watch?v=MeuMcYB4BL8</a:t>
            </a:r>
            <a:r>
              <a:rPr lang="en-AU" altLang="en-US" dirty="0"/>
              <a:t> </a:t>
            </a:r>
          </a:p>
        </p:txBody>
      </p:sp>
      <p:pic>
        <p:nvPicPr>
          <p:cNvPr id="8" name="Picture 7" descr="Image result for tannery in f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572000"/>
            <a:ext cx="2971800" cy="19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2" grpId="0" autoUpdateAnimBg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685800" y="1247775"/>
            <a:ext cx="79248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/>
              <a:t>Cheese manufacturing requires the addition of an enzyme to the milk. 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>
                <a:solidFill>
                  <a:srgbClr val="9900FF"/>
                </a:solidFill>
              </a:rPr>
              <a:t>Rennet</a:t>
            </a:r>
            <a:r>
              <a:rPr lang="en-AU" altLang="en-US"/>
              <a:t> is an enzyme that </a:t>
            </a:r>
            <a:r>
              <a:rPr lang="en-AU" altLang="en-US">
                <a:solidFill>
                  <a:srgbClr val="9900FF"/>
                </a:solidFill>
              </a:rPr>
              <a:t>coagulates</a:t>
            </a:r>
            <a:r>
              <a:rPr lang="en-AU" altLang="en-US"/>
              <a:t> the protein casein in milk and causes the milk to curdle. </a:t>
            </a:r>
            <a:r>
              <a:rPr lang="en-AU" altLang="en-US">
                <a:solidFill>
                  <a:srgbClr val="0000FF"/>
                </a:solidFill>
              </a:rPr>
              <a:t>https://www.youtube.com/watch?v=y9wLhRrj5Ug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AU" altLang="en-US" sz="3600" smtClean="0"/>
              <a:t>Enzymes</a:t>
            </a:r>
            <a:r>
              <a:rPr lang="en-AU" altLang="en-US" smtClean="0"/>
              <a:t> </a:t>
            </a:r>
            <a:r>
              <a:rPr lang="en-AU" altLang="en-US" sz="3600" smtClean="0"/>
              <a:t>– Food industry </a:t>
            </a:r>
          </a:p>
        </p:txBody>
      </p:sp>
      <p:pic>
        <p:nvPicPr>
          <p:cNvPr id="162823" name="Picture 7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743200"/>
            <a:ext cx="26924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4818063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utoUpdateAnimBg="0"/>
      <p:bldP spid="56525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228600" y="990600"/>
            <a:ext cx="79248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>
                <a:solidFill>
                  <a:srgbClr val="9900FF"/>
                </a:solidFill>
              </a:rPr>
              <a:t>Lactase</a:t>
            </a:r>
            <a:r>
              <a:rPr lang="en-AU" altLang="en-US" dirty="0"/>
              <a:t> is another enzyme used in the milk industry to remove the milk sugar lactose for those individual who are lactose intolerant. 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AU" altLang="en-US" sz="3600" smtClean="0"/>
              <a:t>Enzymes</a:t>
            </a:r>
            <a:r>
              <a:rPr lang="en-AU" altLang="en-US" smtClean="0"/>
              <a:t> </a:t>
            </a:r>
            <a:r>
              <a:rPr lang="en-AU" altLang="en-US" sz="3600" smtClean="0"/>
              <a:t>– Food industry </a:t>
            </a:r>
          </a:p>
        </p:txBody>
      </p:sp>
      <p:pic>
        <p:nvPicPr>
          <p:cNvPr id="171012" name="Picture 1028" descr="Image result for lactose free milk"/>
          <p:cNvPicPr>
            <a:picLocks noChangeAspect="1" noChangeArrowheads="1"/>
          </p:cNvPicPr>
          <p:nvPr/>
        </p:nvPicPr>
        <p:blipFill>
          <a:blip r:embed="rId2" cstate="print"/>
          <a:srcRect l="30972" t="7364" r="32916" b="4892"/>
          <a:stretch>
            <a:fillRect/>
          </a:stretch>
        </p:blipFill>
        <p:spPr bwMode="auto">
          <a:xfrm>
            <a:off x="8153400" y="457200"/>
            <a:ext cx="80754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2743200"/>
            <a:ext cx="7924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>
                <a:solidFill>
                  <a:srgbClr val="9900FF"/>
                </a:solidFill>
                <a:cs typeface="Times New Roman" pitchFamily="18" charset="0"/>
              </a:rPr>
              <a:t>ß</a:t>
            </a:r>
            <a:r>
              <a:rPr lang="en-AU" altLang="en-US" dirty="0">
                <a:solidFill>
                  <a:srgbClr val="9900FF"/>
                </a:solidFill>
              </a:rPr>
              <a:t> – </a:t>
            </a:r>
            <a:r>
              <a:rPr lang="en-AU" altLang="en-US" dirty="0" err="1">
                <a:solidFill>
                  <a:srgbClr val="9900FF"/>
                </a:solidFill>
              </a:rPr>
              <a:t>glucanase</a:t>
            </a:r>
            <a:r>
              <a:rPr lang="en-AU" altLang="en-US" dirty="0"/>
              <a:t> – an enzyme used in brewing process.  </a:t>
            </a:r>
          </a:p>
        </p:txBody>
      </p:sp>
      <p:pic>
        <p:nvPicPr>
          <p:cNvPr id="6" name="Picture 1029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36860"/>
            <a:ext cx="4603750" cy="345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utoUpdateAnimBg="0"/>
      <p:bldP spid="565252" grpId="0" autoUpdateAnimBg="0"/>
      <p:bldP spid="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152400" y="1828800"/>
            <a:ext cx="50292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 err="1">
                <a:solidFill>
                  <a:srgbClr val="9900FF"/>
                </a:solidFill>
              </a:rPr>
              <a:t>Pectinase</a:t>
            </a:r>
            <a:r>
              <a:rPr lang="en-AU" altLang="en-US" dirty="0"/>
              <a:t> – is used to obtain clear fruit juice. 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AU" altLang="en-US" sz="3600" dirty="0" smtClean="0"/>
              <a:t>Enzymes</a:t>
            </a:r>
            <a:r>
              <a:rPr lang="en-AU" altLang="en-US" dirty="0" smtClean="0"/>
              <a:t> </a:t>
            </a:r>
            <a:r>
              <a:rPr lang="en-AU" altLang="en-US" sz="3600" dirty="0" smtClean="0"/>
              <a:t>– Food industry </a:t>
            </a:r>
          </a:p>
        </p:txBody>
      </p:sp>
      <p:pic>
        <p:nvPicPr>
          <p:cNvPr id="17408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3962400" cy="297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3962400"/>
            <a:ext cx="792480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/>
              <a:t>Meat tenderisers contain natural enzymes extracted from fruits such as: 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/>
              <a:t>Figs – </a:t>
            </a:r>
            <a:r>
              <a:rPr lang="en-AU" altLang="en-US" dirty="0" err="1">
                <a:solidFill>
                  <a:srgbClr val="9900FF"/>
                </a:solidFill>
              </a:rPr>
              <a:t>ficin</a:t>
            </a:r>
            <a:endParaRPr lang="en-AU" altLang="en-US" dirty="0">
              <a:solidFill>
                <a:srgbClr val="9900FF"/>
              </a:solidFill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/>
              <a:t>Pineapple – </a:t>
            </a:r>
            <a:r>
              <a:rPr lang="en-AU" altLang="en-US" dirty="0" err="1">
                <a:solidFill>
                  <a:srgbClr val="9900FF"/>
                </a:solidFill>
              </a:rPr>
              <a:t>bromelain</a:t>
            </a:r>
            <a:r>
              <a:rPr lang="en-AU" altLang="en-US" dirty="0"/>
              <a:t> </a:t>
            </a:r>
            <a:endParaRPr lang="en-AU" altLang="en-US" dirty="0">
              <a:solidFill>
                <a:srgbClr val="9900FF"/>
              </a:solidFill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/>
              <a:t>Papaya – </a:t>
            </a:r>
            <a:r>
              <a:rPr lang="en-AU" altLang="en-US" dirty="0" err="1">
                <a:solidFill>
                  <a:srgbClr val="9900FF"/>
                </a:solidFill>
              </a:rPr>
              <a:t>papain</a:t>
            </a:r>
            <a:endParaRPr lang="en-AU" altLang="en-US" dirty="0">
              <a:solidFill>
                <a:srgbClr val="9900FF"/>
              </a:solidFill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None/>
            </a:pPr>
            <a:endParaRPr lang="en-US" altLang="en-US" dirty="0" smtClean="0">
              <a:solidFill>
                <a:srgbClr val="EF05B2"/>
              </a:solidFill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None/>
            </a:pPr>
            <a:endParaRPr lang="en-US" altLang="en-US" dirty="0" smtClean="0">
              <a:solidFill>
                <a:srgbClr val="EF05B2"/>
              </a:solidFill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None/>
            </a:pPr>
            <a:endParaRPr lang="en-US" altLang="en-US" dirty="0" smtClean="0">
              <a:solidFill>
                <a:srgbClr val="EF05B2"/>
              </a:solidFill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EF05B2"/>
                </a:solidFill>
              </a:rPr>
              <a:t>Q</a:t>
            </a:r>
            <a:r>
              <a:rPr lang="en-US" altLang="en-US" dirty="0">
                <a:solidFill>
                  <a:srgbClr val="EF05B2"/>
                </a:solidFill>
              </a:rPr>
              <a:t>: why can’t you use pineapple in a jelly dish?</a:t>
            </a:r>
            <a:endParaRPr lang="en-AU" altLang="en-US" dirty="0">
              <a:solidFill>
                <a:srgbClr val="EF05B2"/>
              </a:solidFill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858000" y="4419600"/>
            <a:ext cx="1733345" cy="2133600"/>
            <a:chOff x="3194" y="1113"/>
            <a:chExt cx="2451" cy="3089"/>
          </a:xfrm>
        </p:grpSpPr>
        <p:pic>
          <p:nvPicPr>
            <p:cNvPr id="7" name="Picture 13" descr="Image result for meat tenderiser powder"/>
            <p:cNvPicPr>
              <a:picLocks noChangeAspect="1" noChangeArrowheads="1"/>
            </p:cNvPicPr>
            <p:nvPr/>
          </p:nvPicPr>
          <p:blipFill>
            <a:blip r:embed="rId3" cstate="print"/>
            <a:srcRect l="35361" t="5945" r="34334" b="8250"/>
            <a:stretch>
              <a:fillRect/>
            </a:stretch>
          </p:blipFill>
          <p:spPr bwMode="auto">
            <a:xfrm>
              <a:off x="4554" y="1113"/>
              <a:ext cx="1091" cy="3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Image result for meat tenderiser bromelain"/>
            <p:cNvPicPr>
              <a:picLocks noChangeAspect="1" noChangeArrowheads="1"/>
            </p:cNvPicPr>
            <p:nvPr/>
          </p:nvPicPr>
          <p:blipFill>
            <a:blip r:embed="rId4" cstate="print"/>
            <a:srcRect l="12630" t="6822" r="15608" b="4836"/>
            <a:stretch>
              <a:fillRect/>
            </a:stretch>
          </p:blipFill>
          <p:spPr bwMode="auto">
            <a:xfrm>
              <a:off x="3194" y="2131"/>
              <a:ext cx="1108" cy="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utoUpdateAnimBg="0"/>
      <p:bldP spid="565252" grpId="0" autoUpdateAnimBg="0"/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nzy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344816" cy="5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9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www.youtube.com/watch?v=XTUm-75-PL4</a:t>
            </a:r>
            <a:r>
              <a:rPr lang="en-AU" dirty="0" smtClean="0"/>
              <a:t> </a:t>
            </a:r>
          </a:p>
          <a:p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www.youtube.com/watch?v=deFQhPurj-k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53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Using clay model the </a:t>
            </a:r>
            <a:r>
              <a:rPr lang="en-AU" b="1" dirty="0"/>
              <a:t>L</a:t>
            </a:r>
            <a:r>
              <a:rPr lang="en-AU" b="1" dirty="0" smtClean="0"/>
              <a:t>ock and Key Theory 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730799" cy="405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0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Check!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" y="1916832"/>
            <a:ext cx="9108504" cy="362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noFill/>
          <a:ln/>
        </p:spPr>
        <p:txBody>
          <a:bodyPr/>
          <a:lstStyle/>
          <a:p>
            <a:r>
              <a:rPr lang="en-US" b="1" dirty="0"/>
              <a:t>Metabolism</a:t>
            </a:r>
          </a:p>
        </p:txBody>
      </p:sp>
      <p:sp>
        <p:nvSpPr>
          <p:cNvPr id="476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53400" cy="49530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dirty="0"/>
              <a:t>Chemical reactions of life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forming bonds</a:t>
            </a:r>
            <a:r>
              <a:rPr lang="en-US" dirty="0"/>
              <a:t> between molecules</a:t>
            </a:r>
          </a:p>
          <a:p>
            <a:pPr lvl="2"/>
            <a:r>
              <a:rPr lang="en-US" dirty="0"/>
              <a:t>dehydration synthesis</a:t>
            </a:r>
          </a:p>
          <a:p>
            <a:pPr lvl="2"/>
            <a:r>
              <a:rPr lang="en-US" dirty="0"/>
              <a:t>synthesis</a:t>
            </a:r>
          </a:p>
          <a:p>
            <a:pPr lvl="2"/>
            <a:r>
              <a:rPr lang="en-US" u="sng" dirty="0">
                <a:solidFill>
                  <a:srgbClr val="CC0000"/>
                </a:solidFill>
              </a:rPr>
              <a:t>anabolic </a:t>
            </a:r>
            <a:r>
              <a:rPr lang="en-US" u="sng" dirty="0" smtClean="0">
                <a:solidFill>
                  <a:srgbClr val="CC0000"/>
                </a:solidFill>
              </a:rPr>
              <a:t>reactions</a:t>
            </a:r>
          </a:p>
          <a:p>
            <a:pPr lvl="2"/>
            <a:r>
              <a:rPr lang="en-US" dirty="0" smtClean="0"/>
              <a:t>Requires </a:t>
            </a:r>
            <a:r>
              <a:rPr lang="en-US" u="sng" dirty="0" smtClean="0">
                <a:solidFill>
                  <a:srgbClr val="CC0000"/>
                </a:solidFill>
              </a:rPr>
              <a:t>input of energy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breaking bonds</a:t>
            </a:r>
            <a:r>
              <a:rPr lang="en-US" dirty="0"/>
              <a:t> between molecules</a:t>
            </a:r>
          </a:p>
          <a:p>
            <a:pPr lvl="2"/>
            <a:r>
              <a:rPr lang="en-US" dirty="0"/>
              <a:t>hydrolysis</a:t>
            </a:r>
          </a:p>
          <a:p>
            <a:pPr lvl="2"/>
            <a:r>
              <a:rPr lang="en-US" dirty="0"/>
              <a:t>digestion</a:t>
            </a:r>
          </a:p>
          <a:p>
            <a:pPr lvl="2"/>
            <a:r>
              <a:rPr lang="en-US" u="sng" dirty="0">
                <a:solidFill>
                  <a:srgbClr val="CC0000"/>
                </a:solidFill>
              </a:rPr>
              <a:t>catabolic </a:t>
            </a:r>
            <a:r>
              <a:rPr lang="en-US" u="sng" dirty="0" smtClean="0">
                <a:solidFill>
                  <a:srgbClr val="CC0000"/>
                </a:solidFill>
              </a:rPr>
              <a:t>reactions </a:t>
            </a:r>
          </a:p>
          <a:p>
            <a:pPr lvl="2"/>
            <a:r>
              <a:rPr lang="en-US" u="sng" dirty="0" smtClean="0">
                <a:solidFill>
                  <a:srgbClr val="CC0000"/>
                </a:solidFill>
              </a:rPr>
              <a:t>release energy</a:t>
            </a:r>
            <a:endParaRPr lang="en-US" u="sng" dirty="0">
              <a:solidFill>
                <a:srgbClr val="CC0000"/>
              </a:solidFill>
            </a:endParaRPr>
          </a:p>
        </p:txBody>
      </p:sp>
      <p:pic>
        <p:nvPicPr>
          <p:cNvPr id="476164" name="Picture 4"/>
          <p:cNvPicPr>
            <a:picLocks noChangeAspect="1" noChangeArrowheads="1"/>
          </p:cNvPicPr>
          <p:nvPr/>
        </p:nvPicPr>
        <p:blipFill>
          <a:blip r:embed="rId4" cstate="print"/>
          <a:srcRect l="50211" r="4736"/>
          <a:stretch>
            <a:fillRect/>
          </a:stretch>
        </p:blipFill>
        <p:spPr bwMode="auto">
          <a:xfrm>
            <a:off x="5707063" y="4352925"/>
            <a:ext cx="3352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6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6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Activation energy</a:t>
            </a:r>
          </a:p>
        </p:txBody>
      </p:sp>
      <p:sp>
        <p:nvSpPr>
          <p:cNvPr id="377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3065463"/>
          </a:xfrm>
        </p:spPr>
        <p:txBody>
          <a:bodyPr/>
          <a:lstStyle/>
          <a:p>
            <a:r>
              <a:rPr lang="en-US" sz="3400"/>
              <a:t>Breaking down large molecules requires an initial input of energy</a:t>
            </a:r>
          </a:p>
          <a:p>
            <a:pPr lvl="1"/>
            <a:r>
              <a:rPr lang="en-US" sz="3000" u="sng">
                <a:solidFill>
                  <a:srgbClr val="CC0000"/>
                </a:solidFill>
              </a:rPr>
              <a:t>activation energy</a:t>
            </a:r>
            <a:endParaRPr lang="en-US" sz="3000"/>
          </a:p>
          <a:p>
            <a:pPr lvl="1"/>
            <a:r>
              <a:rPr lang="en-US" sz="3000"/>
              <a:t>large biomolecules are stable</a:t>
            </a:r>
          </a:p>
          <a:p>
            <a:pPr lvl="1"/>
            <a:r>
              <a:rPr lang="en-US" sz="3000"/>
              <a:t>must absorb energy to break bonds </a:t>
            </a:r>
          </a:p>
        </p:txBody>
      </p:sp>
      <p:pic>
        <p:nvPicPr>
          <p:cNvPr id="377872" name="Picture 16" descr="fi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267200"/>
            <a:ext cx="1905000" cy="1908175"/>
          </a:xfrm>
          <a:prstGeom prst="rect">
            <a:avLst/>
          </a:prstGeom>
          <a:noFill/>
        </p:spPr>
      </p:pic>
      <p:pic>
        <p:nvPicPr>
          <p:cNvPr id="377873" name="Picture 17" descr="log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343400"/>
            <a:ext cx="2082800" cy="1908175"/>
          </a:xfrm>
          <a:prstGeom prst="rect">
            <a:avLst/>
          </a:prstGeom>
          <a:noFill/>
        </p:spPr>
      </p:pic>
      <p:sp>
        <p:nvSpPr>
          <p:cNvPr id="377874" name="AutoShape 18"/>
          <p:cNvSpPr>
            <a:spLocks noChangeArrowheads="1"/>
          </p:cNvSpPr>
          <p:nvPr/>
        </p:nvSpPr>
        <p:spPr bwMode="auto">
          <a:xfrm>
            <a:off x="3810000" y="5257800"/>
            <a:ext cx="1295400" cy="381000"/>
          </a:xfrm>
          <a:prstGeom prst="rightArrow">
            <a:avLst>
              <a:gd name="adj1" fmla="val 50000"/>
              <a:gd name="adj2" fmla="val 85000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038600" y="5334000"/>
            <a:ext cx="1219200" cy="1341438"/>
            <a:chOff x="2544" y="3360"/>
            <a:chExt cx="768" cy="845"/>
          </a:xfrm>
        </p:grpSpPr>
        <p:sp>
          <p:nvSpPr>
            <p:cNvPr id="377876" name="Rectangle 20"/>
            <p:cNvSpPr>
              <a:spLocks noChangeArrowheads="1"/>
            </p:cNvSpPr>
            <p:nvPr/>
          </p:nvSpPr>
          <p:spPr bwMode="auto">
            <a:xfrm>
              <a:off x="2544" y="3936"/>
              <a:ext cx="69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CC0000"/>
                  </a:solidFill>
                  <a:sym typeface="Symbol" pitchFamily="84" charset="2"/>
                </a:rPr>
                <a:t>energy</a:t>
              </a:r>
            </a:p>
          </p:txBody>
        </p:sp>
        <p:pic>
          <p:nvPicPr>
            <p:cNvPr id="377877" name="Picture 21" descr="match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3360"/>
              <a:ext cx="768" cy="670"/>
            </a:xfrm>
            <a:prstGeom prst="rect">
              <a:avLst/>
            </a:prstGeom>
            <a:noFill/>
          </p:spPr>
        </p:pic>
      </p:grpSp>
      <p:sp>
        <p:nvSpPr>
          <p:cNvPr id="377878" name="Rectangle 22"/>
          <p:cNvSpPr>
            <a:spLocks noChangeArrowheads="1"/>
          </p:cNvSpPr>
          <p:nvPr/>
        </p:nvSpPr>
        <p:spPr bwMode="auto">
          <a:xfrm>
            <a:off x="1785938" y="60960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00"/>
                </a:solidFill>
              </a:rPr>
              <a:t>cellulose</a:t>
            </a:r>
          </a:p>
        </p:txBody>
      </p:sp>
      <p:sp>
        <p:nvSpPr>
          <p:cNvPr id="377879" name="Rectangle 23"/>
          <p:cNvSpPr>
            <a:spLocks noChangeArrowheads="1"/>
          </p:cNvSpPr>
          <p:nvPr/>
        </p:nvSpPr>
        <p:spPr bwMode="auto">
          <a:xfrm>
            <a:off x="5486400" y="6172200"/>
            <a:ext cx="26463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660000"/>
                </a:solidFill>
              </a:rPr>
              <a:t>CO</a:t>
            </a:r>
            <a:r>
              <a:rPr lang="en-US" b="1" baseline="-25000">
                <a:solidFill>
                  <a:srgbClr val="660000"/>
                </a:solidFill>
              </a:rPr>
              <a:t>2</a:t>
            </a:r>
            <a:r>
              <a:rPr lang="en-US" b="1">
                <a:solidFill>
                  <a:srgbClr val="660000"/>
                </a:solidFill>
              </a:rPr>
              <a:t> + H</a:t>
            </a:r>
            <a:r>
              <a:rPr lang="en-US" b="1" baseline="-25000">
                <a:solidFill>
                  <a:srgbClr val="660000"/>
                </a:solidFill>
              </a:rPr>
              <a:t>2</a:t>
            </a:r>
            <a:r>
              <a:rPr lang="en-US" b="1">
                <a:solidFill>
                  <a:srgbClr val="660000"/>
                </a:solidFill>
              </a:rPr>
              <a:t>O + </a:t>
            </a:r>
            <a:r>
              <a:rPr lang="en-US" b="1">
                <a:solidFill>
                  <a:srgbClr val="CC0000"/>
                </a:solidFill>
              </a:rPr>
              <a:t>heat</a:t>
            </a:r>
            <a:endParaRPr lang="en-US" b="1">
              <a:solidFill>
                <a:srgbClr val="6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tch_str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The Role of Enzymes in Chemical Reactions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/>
              <a:t>Reactions take place at a certain rate.</a:t>
            </a:r>
          </a:p>
          <a:p>
            <a:pPr lvl="1"/>
            <a:r>
              <a:rPr lang="en-US" dirty="0"/>
              <a:t>The body carefully controls the rate of metabolic reactions.</a:t>
            </a:r>
          </a:p>
          <a:p>
            <a:pPr lvl="1"/>
            <a:r>
              <a:rPr lang="en-US" dirty="0"/>
              <a:t>Rate of reactions can be changed by using catalysts.</a:t>
            </a:r>
          </a:p>
          <a:p>
            <a:pPr lvl="2"/>
            <a:r>
              <a:rPr lang="en-US" dirty="0"/>
              <a:t>Catalysts speed up the rate of metabolic reactions.</a:t>
            </a:r>
          </a:p>
          <a:p>
            <a:pPr lvl="2"/>
            <a:r>
              <a:rPr lang="en-US" b="1" dirty="0"/>
              <a:t>Enzymes are catalysts for the body.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84238"/>
          </a:xfrm>
        </p:spPr>
        <p:txBody>
          <a:bodyPr/>
          <a:lstStyle/>
          <a:p>
            <a:r>
              <a:rPr lang="en-AU" dirty="0" smtClean="0"/>
              <a:t>What are enzymes?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Enzymes are proteins </a:t>
            </a:r>
            <a:r>
              <a:rPr lang="en-US" sz="2400" dirty="0" smtClean="0"/>
              <a:t>that carry out most catalysis in living organisms.</a:t>
            </a:r>
          </a:p>
          <a:p>
            <a:r>
              <a:rPr lang="en-AU" sz="2400" b="1" dirty="0" smtClean="0"/>
              <a:t>Biological catalysts that speed up chemical reactions</a:t>
            </a:r>
          </a:p>
          <a:p>
            <a:r>
              <a:rPr lang="en-AU" sz="2400" dirty="0" smtClean="0"/>
              <a:t>Without them reactions would occur too slowly to support life</a:t>
            </a:r>
          </a:p>
          <a:p>
            <a:r>
              <a:rPr lang="en-AU" sz="2400" dirty="0" smtClean="0"/>
              <a:t>Can be used for both catabolic (breaking down)and anabolic (building up) processes 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sz="2400" dirty="0" smtClean="0"/>
              <a:t>An enzyme is </a:t>
            </a:r>
            <a:r>
              <a:rPr lang="en-AU" altLang="en-US" sz="2400" dirty="0" smtClean="0">
                <a:solidFill>
                  <a:srgbClr val="9900FF"/>
                </a:solidFill>
              </a:rPr>
              <a:t>specific</a:t>
            </a:r>
            <a:r>
              <a:rPr lang="en-AU" altLang="en-US" sz="2400" dirty="0" smtClean="0"/>
              <a:t> to the substrate that it acts on. It will only bind with this substrate. </a:t>
            </a:r>
          </a:p>
          <a:p>
            <a:r>
              <a:rPr lang="en-AU" sz="2400" dirty="0" smtClean="0"/>
              <a:t>Some digestive enzymes include:</a:t>
            </a:r>
          </a:p>
          <a:p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>
              <a:buNone/>
            </a:pPr>
            <a:endParaRPr lang="en-AU" sz="2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53775"/>
              </p:ext>
            </p:extLst>
          </p:nvPr>
        </p:nvGraphicFramePr>
        <p:xfrm>
          <a:off x="1600200" y="4343400"/>
          <a:ext cx="6096000" cy="217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808">
                <a:tc>
                  <a:txBody>
                    <a:bodyPr/>
                    <a:lstStyle/>
                    <a:p>
                      <a:r>
                        <a:rPr lang="en-AU" dirty="0" smtClean="0"/>
                        <a:t>Enzyme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Substrate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Final Products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Amylase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Carbohydrates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Glucose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Protease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Proteins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Amino Acids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Lipase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Fats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Fatty Acids and Glycerol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5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/>
              <a:t>Enzymes vocabulary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1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153400" cy="27479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Tx/>
              <a:buFont typeface="Wingdings" pitchFamily="84" charset="2"/>
              <a:buNone/>
            </a:pPr>
            <a:r>
              <a:rPr lang="en-US" sz="2600" u="sng" dirty="0">
                <a:solidFill>
                  <a:srgbClr val="CC0000"/>
                </a:solidFill>
              </a:rPr>
              <a:t>substrate</a:t>
            </a:r>
            <a:r>
              <a:rPr lang="en-US" sz="2600" dirty="0"/>
              <a:t> 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reactant which binds to enzyme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enzyme-substrate complex: temporary association</a:t>
            </a:r>
          </a:p>
          <a:p>
            <a:pPr>
              <a:lnSpc>
                <a:spcPct val="90000"/>
              </a:lnSpc>
              <a:buClrTx/>
              <a:buFont typeface="Wingdings" pitchFamily="84" charset="2"/>
              <a:buNone/>
            </a:pPr>
            <a:r>
              <a:rPr lang="en-US" sz="2600" u="sng" dirty="0">
                <a:solidFill>
                  <a:srgbClr val="CC0000"/>
                </a:solidFill>
              </a:rPr>
              <a:t>product</a:t>
            </a:r>
            <a:r>
              <a:rPr lang="en-US" sz="2600" dirty="0"/>
              <a:t> 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end result of reaction</a:t>
            </a:r>
          </a:p>
          <a:p>
            <a:pPr>
              <a:lnSpc>
                <a:spcPct val="90000"/>
              </a:lnSpc>
              <a:buClrTx/>
              <a:buFont typeface="Wingdings" pitchFamily="84" charset="2"/>
              <a:buNone/>
            </a:pPr>
            <a:r>
              <a:rPr lang="en-US" sz="2600" u="sng" dirty="0">
                <a:solidFill>
                  <a:srgbClr val="CC0000"/>
                </a:solidFill>
              </a:rPr>
              <a:t>active site</a:t>
            </a:r>
            <a:r>
              <a:rPr lang="en-US" sz="2600" dirty="0"/>
              <a:t> </a:t>
            </a:r>
          </a:p>
          <a:p>
            <a:pPr marL="1085850" lvl="2">
              <a:lnSpc>
                <a:spcPct val="90000"/>
              </a:lnSpc>
            </a:pPr>
            <a:r>
              <a:rPr lang="en-US" sz="1800" dirty="0"/>
              <a:t>enzyme’s catalytic site; substrate fits into active site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92275" y="4038600"/>
            <a:ext cx="6651625" cy="2819400"/>
            <a:chOff x="2145" y="2788"/>
            <a:chExt cx="3615" cy="1532"/>
          </a:xfrm>
        </p:grpSpPr>
        <p:pic>
          <p:nvPicPr>
            <p:cNvPr id="391176" name="Picture 8" descr="f8-09_the_catalytic_cyc_cb"/>
            <p:cNvPicPr>
              <a:picLocks noChangeAspect="1" noChangeArrowheads="1"/>
            </p:cNvPicPr>
            <p:nvPr/>
          </p:nvPicPr>
          <p:blipFill>
            <a:blip r:embed="rId6" cstate="print"/>
            <a:srcRect t="22501" b="21001"/>
            <a:stretch>
              <a:fillRect/>
            </a:stretch>
          </p:blipFill>
          <p:spPr bwMode="auto">
            <a:xfrm>
              <a:off x="2145" y="2788"/>
              <a:ext cx="3615" cy="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1177" name="Rectangle 9"/>
            <p:cNvSpPr>
              <a:spLocks noChangeArrowheads="1"/>
            </p:cNvSpPr>
            <p:nvPr/>
          </p:nvSpPr>
          <p:spPr bwMode="auto">
            <a:xfrm>
              <a:off x="4272" y="374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78" name="Oval 10"/>
            <p:cNvSpPr>
              <a:spLocks noChangeArrowheads="1"/>
            </p:cNvSpPr>
            <p:nvPr/>
          </p:nvSpPr>
          <p:spPr bwMode="auto">
            <a:xfrm>
              <a:off x="4980" y="3168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79" name="Rectangle 11"/>
            <p:cNvSpPr>
              <a:spLocks noChangeArrowheads="1"/>
            </p:cNvSpPr>
            <p:nvPr/>
          </p:nvSpPr>
          <p:spPr bwMode="auto">
            <a:xfrm>
              <a:off x="4272" y="336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1180" name="AutoShape 12"/>
          <p:cNvSpPr>
            <a:spLocks noChangeArrowheads="1"/>
          </p:cNvSpPr>
          <p:nvPr/>
        </p:nvSpPr>
        <p:spPr bwMode="auto">
          <a:xfrm>
            <a:off x="428625" y="4786313"/>
            <a:ext cx="1619250" cy="4413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substrate</a:t>
            </a:r>
            <a:endParaRPr lang="en-US" sz="2600" b="1" u="sng">
              <a:solidFill>
                <a:srgbClr val="CC0000"/>
              </a:solidFill>
            </a:endParaRPr>
          </a:p>
        </p:txBody>
      </p:sp>
      <p:sp>
        <p:nvSpPr>
          <p:cNvPr id="391182" name="AutoShape 14"/>
          <p:cNvSpPr>
            <a:spLocks noChangeArrowheads="1"/>
          </p:cNvSpPr>
          <p:nvPr/>
        </p:nvSpPr>
        <p:spPr bwMode="auto">
          <a:xfrm>
            <a:off x="230188" y="6270625"/>
            <a:ext cx="1344612" cy="4413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enzyme</a:t>
            </a:r>
            <a:endParaRPr lang="en-US" sz="2600" b="1" u="sng">
              <a:solidFill>
                <a:srgbClr val="CC0000"/>
              </a:solidFill>
            </a:endParaRPr>
          </a:p>
        </p:txBody>
      </p:sp>
      <p:sp>
        <p:nvSpPr>
          <p:cNvPr id="391183" name="AutoShape 15"/>
          <p:cNvSpPr>
            <a:spLocks noChangeArrowheads="1"/>
          </p:cNvSpPr>
          <p:nvPr/>
        </p:nvSpPr>
        <p:spPr bwMode="auto">
          <a:xfrm>
            <a:off x="7451725" y="4649788"/>
            <a:ext cx="1546225" cy="4413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products</a:t>
            </a:r>
            <a:endParaRPr lang="en-US" sz="2600" b="1" u="sng">
              <a:solidFill>
                <a:srgbClr val="CC0000"/>
              </a:solidFill>
            </a:endParaRPr>
          </a:p>
        </p:txBody>
      </p:sp>
      <p:sp>
        <p:nvSpPr>
          <p:cNvPr id="391185" name="Freeform 17"/>
          <p:cNvSpPr>
            <a:spLocks/>
          </p:cNvSpPr>
          <p:nvPr/>
        </p:nvSpPr>
        <p:spPr bwMode="auto">
          <a:xfrm>
            <a:off x="3654425" y="4783138"/>
            <a:ext cx="512763" cy="465137"/>
          </a:xfrm>
          <a:custGeom>
            <a:avLst/>
            <a:gdLst/>
            <a:ahLst/>
            <a:cxnLst>
              <a:cxn ang="0">
                <a:pos x="323" y="0"/>
              </a:cxn>
              <a:cxn ang="0">
                <a:pos x="45" y="96"/>
              </a:cxn>
              <a:cxn ang="0">
                <a:pos x="50" y="293"/>
              </a:cxn>
            </a:cxnLst>
            <a:rect l="0" t="0" r="r" b="b"/>
            <a:pathLst>
              <a:path w="323" h="293">
                <a:moveTo>
                  <a:pt x="323" y="0"/>
                </a:moveTo>
                <a:cubicBezTo>
                  <a:pt x="206" y="23"/>
                  <a:pt x="90" y="47"/>
                  <a:pt x="45" y="96"/>
                </a:cubicBezTo>
                <a:cubicBezTo>
                  <a:pt x="0" y="145"/>
                  <a:pt x="25" y="219"/>
                  <a:pt x="50" y="293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84" name="AutoShape 16"/>
          <p:cNvSpPr>
            <a:spLocks noChangeArrowheads="1"/>
          </p:cNvSpPr>
          <p:nvPr/>
        </p:nvSpPr>
        <p:spPr bwMode="auto">
          <a:xfrm>
            <a:off x="4146550" y="4459288"/>
            <a:ext cx="1730375" cy="4413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active site</a:t>
            </a:r>
            <a:endParaRPr lang="en-US" sz="2600" b="1" u="sng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1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1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91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autoUpdateAnimBg="0"/>
      <p:bldP spid="391180" grpId="0" animBg="1" autoUpdateAnimBg="0"/>
      <p:bldP spid="391182" grpId="0" animBg="1" autoUpdateAnimBg="0"/>
      <p:bldP spid="391183" grpId="0" animBg="1" autoUpdateAnimBg="0"/>
      <p:bldP spid="391185" grpId="0" animBg="1"/>
      <p:bldP spid="39118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How do they work?</a:t>
            </a:r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1600200"/>
            <a:ext cx="7924800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>
                <a:solidFill>
                  <a:srgbClr val="9900FF"/>
                </a:solidFill>
              </a:rPr>
              <a:t>Substrates</a:t>
            </a:r>
            <a:r>
              <a:rPr lang="en-AU" altLang="en-US" dirty="0"/>
              <a:t> bind to the </a:t>
            </a:r>
            <a:r>
              <a:rPr lang="en-AU" altLang="en-US" dirty="0">
                <a:solidFill>
                  <a:srgbClr val="9900FF"/>
                </a:solidFill>
              </a:rPr>
              <a:t>active</a:t>
            </a:r>
            <a:r>
              <a:rPr lang="en-AU" altLang="en-US" dirty="0"/>
              <a:t> </a:t>
            </a:r>
            <a:r>
              <a:rPr lang="en-AU" altLang="en-US" dirty="0">
                <a:solidFill>
                  <a:srgbClr val="9900FF"/>
                </a:solidFill>
              </a:rPr>
              <a:t>sites</a:t>
            </a:r>
            <a:r>
              <a:rPr lang="en-AU" altLang="en-US" dirty="0"/>
              <a:t> on an enzyme. The substrate has a shape that fits the active site</a:t>
            </a:r>
            <a:r>
              <a:rPr lang="en-AU" altLang="en-US" dirty="0" smtClean="0"/>
              <a:t>. Its </a:t>
            </a:r>
            <a:r>
              <a:rPr lang="en-US" dirty="0" smtClean="0"/>
              <a:t>like “</a:t>
            </a:r>
            <a:r>
              <a:rPr lang="en-US" u="sng" dirty="0" smtClean="0">
                <a:solidFill>
                  <a:srgbClr val="CC0000"/>
                </a:solidFill>
              </a:rPr>
              <a:t>key fits into lock</a:t>
            </a:r>
            <a:r>
              <a:rPr lang="en-US" dirty="0" smtClean="0"/>
              <a:t>”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 smtClean="0"/>
              <a:t>Once </a:t>
            </a:r>
            <a:r>
              <a:rPr lang="en-AU" altLang="en-US" dirty="0"/>
              <a:t>substrate fits the active site, a chemical reaction takes place. When reaction is complete the products are released </a:t>
            </a:r>
            <a:r>
              <a:rPr lang="en-AU" altLang="en-US" dirty="0" smtClean="0"/>
              <a:t>from </a:t>
            </a:r>
            <a:r>
              <a:rPr lang="en-AU" altLang="en-US" dirty="0"/>
              <a:t>the enzyme and the enzyme is free to catalyse another reaction.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AU" altLang="en-US" dirty="0"/>
              <a:t>The enzyme is </a:t>
            </a:r>
            <a:r>
              <a:rPr lang="en-AU" altLang="en-US" dirty="0">
                <a:solidFill>
                  <a:srgbClr val="EF05B2"/>
                </a:solidFill>
              </a:rPr>
              <a:t>not consumed</a:t>
            </a:r>
            <a:r>
              <a:rPr lang="en-AU" altLang="en-US" dirty="0"/>
              <a:t> by the reaction. It is </a:t>
            </a:r>
            <a:r>
              <a:rPr lang="en-AU" altLang="en-US" dirty="0">
                <a:solidFill>
                  <a:srgbClr val="EF05B2"/>
                </a:solidFill>
              </a:rPr>
              <a:t>reused</a:t>
            </a:r>
            <a:r>
              <a:rPr lang="en-AU" altLang="en-US" dirty="0"/>
              <a:t>.</a:t>
            </a:r>
          </a:p>
        </p:txBody>
      </p:sp>
      <p:sp>
        <p:nvSpPr>
          <p:cNvPr id="14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1143000"/>
            <a:ext cx="51054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Simplistic model of enzyme action</a:t>
            </a:r>
          </a:p>
        </p:txBody>
      </p:sp>
      <p:pic>
        <p:nvPicPr>
          <p:cNvPr id="15" name="Picture 12" descr="Image result for how enzyme 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362941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3962400" y="3825875"/>
            <a:ext cx="4876800" cy="1965325"/>
            <a:chOff x="1213" y="2531"/>
            <a:chExt cx="4320" cy="1526"/>
          </a:xfrm>
        </p:grpSpPr>
        <p:pic>
          <p:nvPicPr>
            <p:cNvPr id="17" name="Picture 5" descr="Image result for how enzyme wor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" y="2531"/>
              <a:ext cx="4320" cy="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895" y="2871"/>
              <a:ext cx="803" cy="21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altLang="en-US" sz="1200" b="1" dirty="0"/>
                <a:t>Active sites</a:t>
              </a:r>
            </a:p>
          </p:txBody>
        </p: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459" y="3051"/>
              <a:ext cx="467" cy="231"/>
              <a:chOff x="1459" y="3051"/>
              <a:chExt cx="467" cy="231"/>
            </a:xfrm>
          </p:grpSpPr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>
                <a:off x="1459" y="3057"/>
                <a:ext cx="455" cy="204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H="1">
                <a:off x="1787" y="3051"/>
                <a:ext cx="139" cy="231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92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1524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Enzymes – steps in enzymatic reaction</a:t>
            </a:r>
            <a:r>
              <a:rPr kumimoji="0" lang="en-AU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AU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032"/>
          <p:cNvGrpSpPr>
            <a:grpSpLocks/>
          </p:cNvGrpSpPr>
          <p:nvPr/>
        </p:nvGrpSpPr>
        <p:grpSpPr bwMode="auto">
          <a:xfrm>
            <a:off x="381000" y="1447800"/>
            <a:ext cx="8488362" cy="4532312"/>
            <a:chOff x="501" y="1078"/>
            <a:chExt cx="4594" cy="2502"/>
          </a:xfrm>
        </p:grpSpPr>
        <p:pic>
          <p:nvPicPr>
            <p:cNvPr id="4" name="Picture 1029" descr="Image result for forms of enzymatic reactions"/>
            <p:cNvPicPr>
              <a:picLocks noChangeAspect="1" noChangeArrowheads="1"/>
            </p:cNvPicPr>
            <p:nvPr/>
          </p:nvPicPr>
          <p:blipFill>
            <a:blip r:embed="rId2" cstate="print"/>
            <a:srcRect l="18806" t="66251" r="29930"/>
            <a:stretch>
              <a:fillRect/>
            </a:stretch>
          </p:blipFill>
          <p:spPr bwMode="auto">
            <a:xfrm>
              <a:off x="1621" y="2416"/>
              <a:ext cx="2355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30" descr="Image result for forms of enzymatic reactions"/>
            <p:cNvPicPr>
              <a:picLocks noChangeAspect="1" noChangeArrowheads="1"/>
            </p:cNvPicPr>
            <p:nvPr/>
          </p:nvPicPr>
          <p:blipFill>
            <a:blip r:embed="rId2" cstate="print"/>
            <a:srcRect t="21542" b="39345"/>
            <a:stretch>
              <a:fillRect/>
            </a:stretch>
          </p:blipFill>
          <p:spPr bwMode="auto">
            <a:xfrm>
              <a:off x="501" y="1078"/>
              <a:ext cx="4594" cy="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930</Words>
  <Application>Microsoft Office PowerPoint</Application>
  <PresentationFormat>On-screen Show (4:3)</PresentationFormat>
  <Paragraphs>136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Monotype Sorts</vt:lpstr>
      <vt:lpstr>Symbol</vt:lpstr>
      <vt:lpstr>Times New Roman</vt:lpstr>
      <vt:lpstr>Wingdings</vt:lpstr>
      <vt:lpstr>Office Theme</vt:lpstr>
      <vt:lpstr>Enzymes</vt:lpstr>
      <vt:lpstr>Flow of energy through life</vt:lpstr>
      <vt:lpstr>Metabolism</vt:lpstr>
      <vt:lpstr>Activation energy</vt:lpstr>
      <vt:lpstr>The Role of Enzymes in Chemical Reactions</vt:lpstr>
      <vt:lpstr>What are enzymes?</vt:lpstr>
      <vt:lpstr>Enzymes vocabulary</vt:lpstr>
      <vt:lpstr>How do they work?</vt:lpstr>
      <vt:lpstr>PowerPoint Presentation</vt:lpstr>
      <vt:lpstr>Enzymes – anabolic reaction</vt:lpstr>
      <vt:lpstr>Enzymes – catabolic reaction   </vt:lpstr>
      <vt:lpstr>Enzymes – activation energy</vt:lpstr>
      <vt:lpstr>Enzymes – activation energy</vt:lpstr>
      <vt:lpstr>Factors affecting rate of enzyme activity</vt:lpstr>
      <vt:lpstr>Factors affecting reaction rate</vt:lpstr>
      <vt:lpstr>Factors affecting reaction rate</vt:lpstr>
      <vt:lpstr>Factors affecting reaction rate</vt:lpstr>
      <vt:lpstr>Factors affecting reaction rate</vt:lpstr>
      <vt:lpstr>PowerPoint Presentation</vt:lpstr>
      <vt:lpstr>Enzymes – Household products</vt:lpstr>
      <vt:lpstr>Enzymes – Food industry </vt:lpstr>
      <vt:lpstr>Enzymes – Food industry </vt:lpstr>
      <vt:lpstr>Enzymes – Food industry </vt:lpstr>
      <vt:lpstr>PowerPoint Presentation</vt:lpstr>
      <vt:lpstr>Watch!</vt:lpstr>
      <vt:lpstr>Do!</vt:lpstr>
      <vt:lpstr>Check!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METABOLISM</dc:title>
  <dc:creator>SHASHIKUMAR Minnie</dc:creator>
  <cp:lastModifiedBy>SHASHIKUMAR Minnie [Rossmoyne Senior High School]</cp:lastModifiedBy>
  <cp:revision>41</cp:revision>
  <dcterms:created xsi:type="dcterms:W3CDTF">2006-08-16T00:00:00Z</dcterms:created>
  <dcterms:modified xsi:type="dcterms:W3CDTF">2020-02-11T07:20:32Z</dcterms:modified>
</cp:coreProperties>
</file>