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ADAA4F-1446-4DA7-9B86-7BAD25A7E3DD}" type="datetimeFigureOut">
              <a:rPr lang="en-AU" smtClean="0"/>
              <a:t>28/04/2016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91F933-D868-4C6C-8F6F-3986DFADA545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Debits and Credits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7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366198"/>
              </p:ext>
            </p:extLst>
          </p:nvPr>
        </p:nvGraphicFramePr>
        <p:xfrm>
          <a:off x="457200" y="1481138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Account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Normal Balance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 Increase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 Decrease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Assets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Liabilities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Owner’s Equity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Owner’s Drawings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Revenue (Income)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Expenses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Gains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Losses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Debit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Credit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Balances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08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Understand and perform double-entry accounting entries. 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83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To keep a </a:t>
            </a:r>
            <a:r>
              <a:rPr lang="en-AU" dirty="0" smtClean="0"/>
              <a:t>company's </a:t>
            </a:r>
            <a:r>
              <a:rPr lang="en-AU" dirty="0"/>
              <a:t>financial data </a:t>
            </a:r>
            <a:r>
              <a:rPr lang="en-AU" dirty="0" smtClean="0"/>
              <a:t>organised transactions are grouped into accounts. </a:t>
            </a:r>
          </a:p>
          <a:p>
            <a:r>
              <a:rPr lang="en-AU" dirty="0" smtClean="0"/>
              <a:t>Main accounts: </a:t>
            </a:r>
          </a:p>
          <a:p>
            <a:pPr lvl="1"/>
            <a:r>
              <a:rPr lang="en-AU" dirty="0" smtClean="0"/>
              <a:t>Assets</a:t>
            </a:r>
          </a:p>
          <a:p>
            <a:pPr lvl="1"/>
            <a:r>
              <a:rPr lang="en-AU" dirty="0" smtClean="0"/>
              <a:t>Liabilities</a:t>
            </a:r>
          </a:p>
          <a:p>
            <a:pPr lvl="1"/>
            <a:r>
              <a:rPr lang="en-AU" dirty="0" smtClean="0"/>
              <a:t>Owner’s Equity </a:t>
            </a:r>
          </a:p>
          <a:p>
            <a:pPr lvl="1"/>
            <a:r>
              <a:rPr lang="en-AU" dirty="0" smtClean="0"/>
              <a:t>Revenue or Income </a:t>
            </a:r>
          </a:p>
          <a:p>
            <a:pPr lvl="1"/>
            <a:r>
              <a:rPr lang="en-AU" dirty="0" smtClean="0"/>
              <a:t>Expenses</a:t>
            </a:r>
          </a:p>
          <a:p>
            <a:pPr lvl="1"/>
            <a:r>
              <a:rPr lang="en-AU" dirty="0" smtClean="0"/>
              <a:t>Gains</a:t>
            </a:r>
          </a:p>
          <a:p>
            <a:pPr lvl="1"/>
            <a:r>
              <a:rPr lang="en-AU" dirty="0" smtClean="0"/>
              <a:t>Losses </a:t>
            </a:r>
          </a:p>
          <a:p>
            <a:pPr lvl="1"/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Accounts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00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Every </a:t>
            </a:r>
            <a:r>
              <a:rPr lang="en-AU" sz="2800" dirty="0"/>
              <a:t>business transaction affects </a:t>
            </a:r>
            <a:r>
              <a:rPr lang="en-AU" sz="2800" i="1" dirty="0"/>
              <a:t>at least two</a:t>
            </a:r>
            <a:r>
              <a:rPr lang="en-AU" sz="2800" dirty="0"/>
              <a:t> </a:t>
            </a:r>
            <a:r>
              <a:rPr lang="en-AU" sz="2800" dirty="0" smtClean="0"/>
              <a:t>accounts – double-entry</a:t>
            </a:r>
            <a:r>
              <a:rPr lang="en-AU" sz="2800" dirty="0"/>
              <a:t> </a:t>
            </a:r>
            <a:r>
              <a:rPr lang="en-AU" sz="2800" dirty="0" smtClean="0"/>
              <a:t>accounting.</a:t>
            </a:r>
            <a:r>
              <a:rPr lang="en-AU" sz="2800" dirty="0"/>
              <a:t> </a:t>
            </a:r>
            <a:endParaRPr lang="en-AU" sz="2800" dirty="0" smtClean="0"/>
          </a:p>
          <a:p>
            <a:r>
              <a:rPr lang="en-AU" sz="2800" dirty="0" err="1" smtClean="0"/>
              <a:t>Eg</a:t>
            </a:r>
            <a:r>
              <a:rPr lang="en-AU" sz="2800" dirty="0" smtClean="0"/>
              <a:t>. When </a:t>
            </a:r>
            <a:r>
              <a:rPr lang="en-AU" sz="2800" dirty="0"/>
              <a:t>a company borrows $1,000 from a bank, the transaction will affect the company's </a:t>
            </a:r>
            <a:r>
              <a:rPr lang="en-AU" sz="2800" dirty="0" smtClean="0"/>
              <a:t>cash account </a:t>
            </a:r>
            <a:r>
              <a:rPr lang="en-AU" sz="2800" dirty="0"/>
              <a:t>and </a:t>
            </a:r>
            <a:r>
              <a:rPr lang="en-AU" sz="2800" dirty="0" smtClean="0"/>
              <a:t>the company's</a:t>
            </a:r>
            <a:r>
              <a:rPr lang="en-AU" sz="2800" dirty="0"/>
              <a:t> </a:t>
            </a:r>
            <a:r>
              <a:rPr lang="en-AU" sz="2800" dirty="0" smtClean="0"/>
              <a:t>loan</a:t>
            </a:r>
            <a:r>
              <a:rPr lang="en-AU" sz="2800" dirty="0"/>
              <a:t> account.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Double-entry Accounting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9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At least one account will receive a "debit" entry - the amount will be entered on the </a:t>
            </a:r>
            <a:r>
              <a:rPr lang="en-AU" sz="2800" dirty="0"/>
              <a:t>l</a:t>
            </a:r>
            <a:r>
              <a:rPr lang="en-AU" sz="2800" i="1" dirty="0" smtClean="0"/>
              <a:t>eft</a:t>
            </a:r>
            <a:r>
              <a:rPr lang="en-AU" sz="2800" dirty="0" smtClean="0"/>
              <a:t> side of that account. </a:t>
            </a:r>
          </a:p>
          <a:p>
            <a:r>
              <a:rPr lang="en-AU" sz="2800" dirty="0" smtClean="0"/>
              <a:t>Another account will receive a "credit" entry - the amount will be entered on the </a:t>
            </a:r>
            <a:r>
              <a:rPr lang="en-AU" sz="2800" i="1" dirty="0" smtClean="0"/>
              <a:t>right</a:t>
            </a:r>
            <a:r>
              <a:rPr lang="en-AU" sz="2800" dirty="0" smtClean="0"/>
              <a:t> side of that account.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Debits and Credits 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2339752" y="4437112"/>
            <a:ext cx="460851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900110" y="4594107"/>
            <a:ext cx="30481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REMEMBER: </a:t>
            </a:r>
          </a:p>
          <a:p>
            <a:r>
              <a:rPr lang="en-AU" sz="2000" b="1" dirty="0" smtClean="0"/>
              <a:t>Debit (Dr) means </a:t>
            </a:r>
            <a:r>
              <a:rPr lang="en-AU" sz="2000" b="1" i="1" dirty="0" smtClean="0"/>
              <a:t>left</a:t>
            </a:r>
          </a:p>
          <a:p>
            <a:r>
              <a:rPr lang="en-AU" sz="2000" b="1" dirty="0" smtClean="0"/>
              <a:t>Credit (Cr) means </a:t>
            </a:r>
            <a:r>
              <a:rPr lang="en-AU" sz="2000" b="1" i="1" dirty="0" smtClean="0"/>
              <a:t>right</a:t>
            </a:r>
            <a:r>
              <a:rPr lang="en-AU" b="1" dirty="0" smtClean="0"/>
              <a:t> </a:t>
            </a:r>
          </a:p>
          <a:p>
            <a:endParaRPr lang="en-AU" dirty="0"/>
          </a:p>
        </p:txBody>
      </p:sp>
      <p:pic>
        <p:nvPicPr>
          <p:cNvPr id="1027" name="Picture 3" descr="C:\Users\Michael\AppData\Local\Microsoft\Windows\Temporary Internet Files\Content.IE5\KOF28MXX\large-Exclamation-Mark-66.6-8960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91846"/>
            <a:ext cx="1416342" cy="127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AU" sz="3800" dirty="0" smtClean="0"/>
              <a:t>Generally these types of accounts are </a:t>
            </a:r>
            <a:r>
              <a:rPr lang="en-AU" sz="3800" i="1" dirty="0" smtClean="0"/>
              <a:t>increased</a:t>
            </a:r>
            <a:r>
              <a:rPr lang="en-AU" sz="3800" dirty="0" smtClean="0"/>
              <a:t> with </a:t>
            </a:r>
            <a:r>
              <a:rPr lang="en-AU" sz="3800" dirty="0"/>
              <a:t>a debit:</a:t>
            </a:r>
          </a:p>
          <a:p>
            <a:pPr lvl="1" fontAlgn="base"/>
            <a:r>
              <a:rPr lang="en-AU" sz="3800" b="1" dirty="0" smtClean="0"/>
              <a:t>D</a:t>
            </a:r>
            <a:r>
              <a:rPr lang="en-AU" sz="3800" dirty="0" smtClean="0"/>
              <a:t>ividends (Owner’s Drawings) </a:t>
            </a:r>
            <a:endParaRPr lang="en-AU" sz="3800" dirty="0"/>
          </a:p>
          <a:p>
            <a:pPr lvl="1" fontAlgn="base"/>
            <a:r>
              <a:rPr lang="en-AU" sz="3800" b="1" dirty="0" smtClean="0"/>
              <a:t>E</a:t>
            </a:r>
            <a:r>
              <a:rPr lang="en-AU" sz="3800" dirty="0" smtClean="0"/>
              <a:t>xpenses</a:t>
            </a:r>
            <a:endParaRPr lang="en-AU" sz="3800" dirty="0"/>
          </a:p>
          <a:p>
            <a:pPr lvl="1" fontAlgn="base"/>
            <a:r>
              <a:rPr lang="en-AU" sz="3800" b="1" dirty="0" smtClean="0"/>
              <a:t>A</a:t>
            </a:r>
            <a:r>
              <a:rPr lang="en-AU" sz="3800" dirty="0" smtClean="0"/>
              <a:t>ssets</a:t>
            </a:r>
            <a:endParaRPr lang="en-AU" sz="3800" dirty="0"/>
          </a:p>
          <a:p>
            <a:pPr lvl="1" fontAlgn="base"/>
            <a:r>
              <a:rPr lang="en-AU" sz="3800" b="1" dirty="0" smtClean="0"/>
              <a:t>L</a:t>
            </a:r>
            <a:r>
              <a:rPr lang="en-AU" sz="3800" dirty="0" smtClean="0"/>
              <a:t>osses</a:t>
            </a:r>
            <a:endParaRPr lang="en-AU" sz="3800" dirty="0"/>
          </a:p>
          <a:p>
            <a:pPr fontAlgn="base"/>
            <a:r>
              <a:rPr lang="en-AU" sz="3800" dirty="0" smtClean="0"/>
              <a:t>Generally </a:t>
            </a:r>
            <a:r>
              <a:rPr lang="en-AU" sz="3800" dirty="0"/>
              <a:t>these types of </a:t>
            </a:r>
            <a:r>
              <a:rPr lang="en-AU" sz="3800" dirty="0" smtClean="0"/>
              <a:t>accounts are </a:t>
            </a:r>
            <a:r>
              <a:rPr lang="en-AU" sz="3800" i="1" dirty="0" smtClean="0"/>
              <a:t>increased</a:t>
            </a:r>
            <a:r>
              <a:rPr lang="en-AU" sz="3800" dirty="0" smtClean="0"/>
              <a:t> with a </a:t>
            </a:r>
            <a:r>
              <a:rPr lang="en-AU" sz="3800" dirty="0"/>
              <a:t>credit</a:t>
            </a:r>
            <a:r>
              <a:rPr lang="en-AU" sz="3800" dirty="0" smtClean="0"/>
              <a:t>:</a:t>
            </a:r>
          </a:p>
          <a:p>
            <a:pPr lvl="1" fontAlgn="base"/>
            <a:r>
              <a:rPr lang="en-AU" sz="3800" b="1" dirty="0" smtClean="0"/>
              <a:t>G</a:t>
            </a:r>
            <a:r>
              <a:rPr lang="en-AU" sz="3800" dirty="0" smtClean="0"/>
              <a:t>ains</a:t>
            </a:r>
            <a:endParaRPr lang="en-AU" sz="3800" dirty="0"/>
          </a:p>
          <a:p>
            <a:pPr lvl="1" fontAlgn="base"/>
            <a:r>
              <a:rPr lang="en-AU" sz="3800" b="1" dirty="0" smtClean="0"/>
              <a:t>I</a:t>
            </a:r>
            <a:r>
              <a:rPr lang="en-AU" sz="3800" dirty="0" smtClean="0"/>
              <a:t>ncome</a:t>
            </a:r>
            <a:endParaRPr lang="en-AU" sz="3800" dirty="0"/>
          </a:p>
          <a:p>
            <a:pPr lvl="1" fontAlgn="base"/>
            <a:r>
              <a:rPr lang="en-AU" sz="3800" b="1" dirty="0" smtClean="0"/>
              <a:t>R</a:t>
            </a:r>
            <a:r>
              <a:rPr lang="en-AU" sz="3800" dirty="0" smtClean="0"/>
              <a:t>evenues</a:t>
            </a:r>
            <a:endParaRPr lang="en-AU" sz="3800" dirty="0"/>
          </a:p>
          <a:p>
            <a:pPr lvl="1" fontAlgn="base"/>
            <a:r>
              <a:rPr lang="en-AU" sz="3800" b="1" dirty="0" smtClean="0"/>
              <a:t>L</a:t>
            </a:r>
            <a:r>
              <a:rPr lang="en-AU" sz="3800" dirty="0" smtClean="0"/>
              <a:t>iabilities</a:t>
            </a:r>
            <a:endParaRPr lang="en-AU" sz="3800" dirty="0"/>
          </a:p>
          <a:p>
            <a:pPr lvl="1" fontAlgn="base"/>
            <a:r>
              <a:rPr lang="en-AU" sz="3800" b="1" dirty="0" smtClean="0"/>
              <a:t>S</a:t>
            </a:r>
            <a:r>
              <a:rPr lang="en-AU" sz="3800" dirty="0" smtClean="0"/>
              <a:t>hareholders' </a:t>
            </a:r>
            <a:r>
              <a:rPr lang="en-AU" sz="3800" dirty="0"/>
              <a:t>(Owner's) </a:t>
            </a:r>
            <a:r>
              <a:rPr lang="en-AU" sz="3800" dirty="0" smtClean="0"/>
              <a:t>Equity </a:t>
            </a:r>
          </a:p>
          <a:p>
            <a:pPr lvl="0" fontAlgn="base">
              <a:buClr>
                <a:srgbClr val="2DA2BF"/>
              </a:buClr>
            </a:pPr>
            <a:r>
              <a:rPr lang="en-AU" sz="3800" dirty="0">
                <a:solidFill>
                  <a:prstClr val="black"/>
                </a:solidFill>
              </a:rPr>
              <a:t>To decrease an account you do the </a:t>
            </a:r>
            <a:r>
              <a:rPr lang="en-AU" sz="3800" dirty="0" smtClean="0">
                <a:solidFill>
                  <a:prstClr val="black"/>
                </a:solidFill>
              </a:rPr>
              <a:t>opposite to what is done to increase it. </a:t>
            </a:r>
            <a:endParaRPr lang="en-AU" sz="3800" dirty="0">
              <a:solidFill>
                <a:prstClr val="black"/>
              </a:solidFill>
            </a:endParaRPr>
          </a:p>
          <a:p>
            <a:pPr lvl="1" fontAlgn="base"/>
            <a:endParaRPr lang="en-AU" dirty="0" smtClean="0"/>
          </a:p>
          <a:p>
            <a:pPr lvl="1" fontAlgn="base"/>
            <a:endParaRPr lang="en-AU" dirty="0"/>
          </a:p>
          <a:p>
            <a:pPr lvl="1" fontAlgn="base"/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Debits and Credits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05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 accounts</a:t>
            </a:r>
            <a:endParaRPr lang="en-A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6552728" cy="200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33" y="1628800"/>
            <a:ext cx="656733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5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On </a:t>
            </a:r>
            <a:r>
              <a:rPr lang="en-AU" sz="2000" dirty="0" smtClean="0"/>
              <a:t>1 January 2016 </a:t>
            </a:r>
            <a:r>
              <a:rPr lang="en-AU" sz="2000" dirty="0"/>
              <a:t>a company borrows $5,000 from its bank</a:t>
            </a:r>
            <a:r>
              <a:rPr lang="en-AU" sz="2000" dirty="0" smtClean="0"/>
              <a:t>. On 10 February 2016 the company repaid $2,000 of the loan. </a:t>
            </a:r>
            <a:endParaRPr lang="en-A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03" y="2245514"/>
            <a:ext cx="656733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13" y="4261738"/>
            <a:ext cx="6552728" cy="200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640" y="371703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1 Jan 2016   Loan  $5,000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566124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1 Jan 2016   Loan  $5,000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370618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4"/>
                </a:solidFill>
              </a:rPr>
              <a:t>10 Feb   </a:t>
            </a:r>
            <a:r>
              <a:rPr lang="en-AU" dirty="0" smtClean="0">
                <a:solidFill>
                  <a:schemeClr val="accent4"/>
                </a:solidFill>
              </a:rPr>
              <a:t>Loan repaid  $2,000</a:t>
            </a:r>
            <a:endParaRPr lang="en-AU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1928" y="567782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4"/>
                </a:solidFill>
              </a:rPr>
              <a:t>10 Feb </a:t>
            </a:r>
            <a:r>
              <a:rPr lang="en-AU" dirty="0" smtClean="0">
                <a:solidFill>
                  <a:schemeClr val="accent4"/>
                </a:solidFill>
              </a:rPr>
              <a:t>2016   Loan repaid  $2,000</a:t>
            </a:r>
            <a:endParaRPr lang="en-A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Journal Entries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769055" cy="2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1" y="2420888"/>
            <a:ext cx="8409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 Jan 2016	Cash					$5,000</a:t>
            </a:r>
          </a:p>
          <a:p>
            <a:r>
              <a:rPr lang="en-AU" dirty="0"/>
              <a:t>	</a:t>
            </a:r>
            <a:r>
              <a:rPr lang="en-AU" dirty="0" smtClean="0"/>
              <a:t>		Loan					$5,000</a:t>
            </a:r>
            <a:endParaRPr lang="en-A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8" y="3573016"/>
            <a:ext cx="8769055" cy="2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4797152"/>
            <a:ext cx="8409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10 Feb 2016	Loan					$2,000</a:t>
            </a:r>
          </a:p>
          <a:p>
            <a:r>
              <a:rPr lang="en-AU" dirty="0"/>
              <a:t>	</a:t>
            </a:r>
            <a:r>
              <a:rPr lang="en-AU" dirty="0" smtClean="0"/>
              <a:t>		Cash					$2,000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68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247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Debits and Credits</vt:lpstr>
      <vt:lpstr>Objectives</vt:lpstr>
      <vt:lpstr>Accounts </vt:lpstr>
      <vt:lpstr>Double-entry Accounting</vt:lpstr>
      <vt:lpstr>Debits and Credits </vt:lpstr>
      <vt:lpstr>Debits and Credits </vt:lpstr>
      <vt:lpstr>T accounts</vt:lpstr>
      <vt:lpstr>Example</vt:lpstr>
      <vt:lpstr>Journal Entries</vt:lpstr>
      <vt:lpstr>Balances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Debits and Credits</dc:title>
  <dc:creator>Michael</dc:creator>
  <cp:lastModifiedBy>BARTOSIAK Michael</cp:lastModifiedBy>
  <cp:revision>10</cp:revision>
  <dcterms:created xsi:type="dcterms:W3CDTF">2016-04-20T03:34:43Z</dcterms:created>
  <dcterms:modified xsi:type="dcterms:W3CDTF">2016-04-28T00:37:06Z</dcterms:modified>
</cp:coreProperties>
</file>