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8" r:id="rId3"/>
    <p:sldId id="257" r:id="rId4"/>
    <p:sldId id="259" r:id="rId5"/>
    <p:sldId id="262" r:id="rId6"/>
    <p:sldId id="260" r:id="rId7"/>
    <p:sldId id="261"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79D3DB63-9170-4592-887B-2BFBFC0DB093}" type="datetimeFigureOut">
              <a:rPr lang="en-AU" smtClean="0"/>
              <a:t>23/02/2016</a:t>
            </a:fld>
            <a:endParaRPr lang="en-AU"/>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0FDD590C-2A57-4EB5-B997-B4D3FDE9CC4B}" type="slidenum">
              <a:rPr lang="en-AU" smtClean="0"/>
              <a:t>‹#›</a:t>
            </a:fld>
            <a:endParaRPr lang="en-AU"/>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AU"/>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D3DB63-9170-4592-887B-2BFBFC0DB093}" type="datetimeFigureOut">
              <a:rPr lang="en-AU" smtClean="0"/>
              <a:t>23/02/2016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FDD590C-2A57-4EB5-B997-B4D3FDE9CC4B}"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D3DB63-9170-4592-887B-2BFBFC0DB093}" type="datetimeFigureOut">
              <a:rPr lang="en-AU" smtClean="0"/>
              <a:t>23/02/2016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0FDD590C-2A57-4EB5-B997-B4D3FDE9CC4B}"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9D3DB63-9170-4592-887B-2BFBFC0DB093}" type="datetimeFigureOut">
              <a:rPr lang="en-AU" smtClean="0"/>
              <a:t>23/02/2016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FDD590C-2A57-4EB5-B997-B4D3FDE9CC4B}" type="slidenum">
              <a:rPr lang="en-AU" smtClean="0"/>
              <a:t>‹#›</a:t>
            </a:fld>
            <a:endParaRPr lang="en-AU"/>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79D3DB63-9170-4592-887B-2BFBFC0DB093}" type="datetimeFigureOut">
              <a:rPr lang="en-AU" smtClean="0"/>
              <a:t>23/02/2016</a:t>
            </a:fld>
            <a:endParaRPr lang="en-AU"/>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0FDD590C-2A57-4EB5-B997-B4D3FDE9CC4B}" type="slidenum">
              <a:rPr lang="en-AU" smtClean="0"/>
              <a:t>‹#›</a:t>
            </a:fld>
            <a:endParaRPr lang="en-AU"/>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AU"/>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D3DB63-9170-4592-887B-2BFBFC0DB093}" type="datetimeFigureOut">
              <a:rPr lang="en-AU" smtClean="0"/>
              <a:t>23/02/2016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FDD590C-2A57-4EB5-B997-B4D3FDE9CC4B}" type="slidenum">
              <a:rPr lang="en-AU" smtClean="0"/>
              <a:t>‹#›</a:t>
            </a:fld>
            <a:endParaRPr lang="en-AU"/>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9D3DB63-9170-4592-887B-2BFBFC0DB093}" type="datetimeFigureOut">
              <a:rPr lang="en-AU" smtClean="0"/>
              <a:t>23/02/2016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0FDD590C-2A57-4EB5-B997-B4D3FDE9CC4B}" type="slidenum">
              <a:rPr lang="en-AU" smtClean="0"/>
              <a:t>‹#›</a:t>
            </a:fld>
            <a:endParaRPr lang="en-AU"/>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9D3DB63-9170-4592-887B-2BFBFC0DB093}" type="datetimeFigureOut">
              <a:rPr lang="en-AU" smtClean="0"/>
              <a:t>23/02/2016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FDD590C-2A57-4EB5-B997-B4D3FDE9CC4B}" type="slidenum">
              <a:rPr lang="en-AU" smtClean="0"/>
              <a:t>‹#›</a:t>
            </a:fld>
            <a:endParaRPr lang="en-AU"/>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9D3DB63-9170-4592-887B-2BFBFC0DB093}" type="datetimeFigureOut">
              <a:rPr lang="en-AU" smtClean="0"/>
              <a:t>23/02/2016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FDD590C-2A57-4EB5-B997-B4D3FDE9CC4B}"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D3DB63-9170-4592-887B-2BFBFC0DB093}" type="datetimeFigureOut">
              <a:rPr lang="en-AU" smtClean="0"/>
              <a:t>23/02/2016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0FDD590C-2A57-4EB5-B997-B4D3FDE9CC4B}" type="slidenum">
              <a:rPr lang="en-AU" smtClean="0"/>
              <a:t>‹#›</a:t>
            </a:fld>
            <a:endParaRPr lang="en-AU"/>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D3DB63-9170-4592-887B-2BFBFC0DB093}" type="datetimeFigureOut">
              <a:rPr lang="en-AU" smtClean="0"/>
              <a:t>23/02/2016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0FDD590C-2A57-4EB5-B997-B4D3FDE9CC4B}" type="slidenum">
              <a:rPr lang="en-AU" smtClean="0"/>
              <a:t>‹#›</a:t>
            </a:fld>
            <a:endParaRPr lang="en-AU"/>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79D3DB63-9170-4592-887B-2BFBFC0DB093}" type="datetimeFigureOut">
              <a:rPr lang="en-AU" smtClean="0"/>
              <a:t>23/02/2016</a:t>
            </a:fld>
            <a:endParaRPr lang="en-AU"/>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AU"/>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0FDD590C-2A57-4EB5-B997-B4D3FDE9CC4B}"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AU"/>
          </a:p>
        </p:txBody>
      </p:sp>
      <p:sp>
        <p:nvSpPr>
          <p:cNvPr id="2" name="Title 1"/>
          <p:cNvSpPr>
            <a:spLocks noGrp="1"/>
          </p:cNvSpPr>
          <p:nvPr>
            <p:ph type="title"/>
          </p:nvPr>
        </p:nvSpPr>
        <p:spPr/>
        <p:txBody>
          <a:bodyPr/>
          <a:lstStyle/>
          <a:p>
            <a:r>
              <a:rPr lang="en-AU" dirty="0" smtClean="0"/>
              <a:t>Business Ethics</a:t>
            </a:r>
            <a:endParaRPr lang="en-AU" dirty="0"/>
          </a:p>
        </p:txBody>
      </p:sp>
    </p:spTree>
    <p:extLst>
      <p:ext uri="{BB962C8B-B14F-4D97-AF65-F5344CB8AC3E}">
        <p14:creationId xmlns:p14="http://schemas.microsoft.com/office/powerpoint/2010/main" val="395144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AU" sz="3200" dirty="0" smtClean="0"/>
              <a:t>Understand and explain what is meant by business ethics. </a:t>
            </a:r>
          </a:p>
          <a:p>
            <a:r>
              <a:rPr lang="en-AU" sz="3200" dirty="0" smtClean="0"/>
              <a:t>Understand the role or regulators and regulation. </a:t>
            </a:r>
            <a:endParaRPr lang="en-AU" sz="3200" dirty="0"/>
          </a:p>
        </p:txBody>
      </p:sp>
      <p:sp>
        <p:nvSpPr>
          <p:cNvPr id="3" name="Title 2"/>
          <p:cNvSpPr>
            <a:spLocks noGrp="1"/>
          </p:cNvSpPr>
          <p:nvPr>
            <p:ph type="title"/>
          </p:nvPr>
        </p:nvSpPr>
        <p:spPr/>
        <p:txBody>
          <a:bodyPr/>
          <a:lstStyle/>
          <a:p>
            <a:r>
              <a:rPr lang="en-AU" dirty="0" smtClean="0"/>
              <a:t>objectives</a:t>
            </a:r>
            <a:endParaRPr lang="en-AU" dirty="0"/>
          </a:p>
        </p:txBody>
      </p:sp>
    </p:spTree>
    <p:extLst>
      <p:ext uri="{BB962C8B-B14F-4D97-AF65-F5344CB8AC3E}">
        <p14:creationId xmlns:p14="http://schemas.microsoft.com/office/powerpoint/2010/main" val="32017007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sz="3200" dirty="0"/>
              <a:t>Ethics – set of moral principles or values that govern </a:t>
            </a:r>
            <a:r>
              <a:rPr lang="en-US" altLang="en-US" sz="3200" dirty="0" err="1" smtClean="0"/>
              <a:t>behaviour</a:t>
            </a:r>
            <a:r>
              <a:rPr lang="en-US" altLang="en-US" sz="3200" dirty="0" smtClean="0"/>
              <a:t>. </a:t>
            </a:r>
          </a:p>
          <a:p>
            <a:endParaRPr lang="en-US" altLang="en-US" sz="3200" dirty="0"/>
          </a:p>
          <a:p>
            <a:r>
              <a:rPr lang="en-US" altLang="en-US" sz="3200" dirty="0"/>
              <a:t>Code of Ethics – document that outlines the principles of conduct to be used in making decisions within </a:t>
            </a:r>
            <a:r>
              <a:rPr lang="en-US" altLang="en-US" sz="3200" dirty="0" smtClean="0"/>
              <a:t>a business. </a:t>
            </a:r>
            <a:endParaRPr lang="en-US" altLang="en-US" sz="3200" dirty="0"/>
          </a:p>
          <a:p>
            <a:endParaRPr lang="en-US" altLang="en-US" dirty="0"/>
          </a:p>
          <a:p>
            <a:endParaRPr lang="en-AU" dirty="0"/>
          </a:p>
        </p:txBody>
      </p:sp>
      <p:sp>
        <p:nvSpPr>
          <p:cNvPr id="3" name="Title 2"/>
          <p:cNvSpPr>
            <a:spLocks noGrp="1"/>
          </p:cNvSpPr>
          <p:nvPr>
            <p:ph type="title"/>
          </p:nvPr>
        </p:nvSpPr>
        <p:spPr/>
        <p:txBody>
          <a:bodyPr/>
          <a:lstStyle/>
          <a:p>
            <a:r>
              <a:rPr lang="en-AU" dirty="0" smtClean="0"/>
              <a:t>Business Ethics</a:t>
            </a:r>
            <a:endParaRPr lang="en-AU" dirty="0"/>
          </a:p>
        </p:txBody>
      </p:sp>
    </p:spTree>
    <p:extLst>
      <p:ext uri="{BB962C8B-B14F-4D97-AF65-F5344CB8AC3E}">
        <p14:creationId xmlns:p14="http://schemas.microsoft.com/office/powerpoint/2010/main" val="1768028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sz="2400" dirty="0" smtClean="0"/>
              <a:t>Can deal with: </a:t>
            </a:r>
          </a:p>
          <a:p>
            <a:pPr lvl="1"/>
            <a:r>
              <a:rPr lang="en-US" altLang="en-US" sz="2400" dirty="0" smtClean="0"/>
              <a:t>Adherence </a:t>
            </a:r>
            <a:r>
              <a:rPr lang="en-US" altLang="en-US" sz="2400" dirty="0"/>
              <a:t>to the law</a:t>
            </a:r>
          </a:p>
          <a:p>
            <a:pPr lvl="1"/>
            <a:r>
              <a:rPr lang="en-US" altLang="en-US" sz="2400" dirty="0"/>
              <a:t>Product safety and quality</a:t>
            </a:r>
          </a:p>
          <a:p>
            <a:pPr lvl="1"/>
            <a:r>
              <a:rPr lang="en-US" altLang="en-US" sz="2400" dirty="0"/>
              <a:t>Health and safety in the workplace</a:t>
            </a:r>
          </a:p>
          <a:p>
            <a:pPr lvl="1"/>
            <a:r>
              <a:rPr lang="en-US" altLang="en-US" sz="2400" dirty="0"/>
              <a:t>Conflicts of interest</a:t>
            </a:r>
          </a:p>
          <a:p>
            <a:pPr lvl="1"/>
            <a:r>
              <a:rPr lang="en-US" altLang="en-US" sz="2400" dirty="0" smtClean="0"/>
              <a:t>Staffing </a:t>
            </a:r>
            <a:r>
              <a:rPr lang="en-US" altLang="en-US" sz="2400" dirty="0"/>
              <a:t>and marketing practices</a:t>
            </a:r>
          </a:p>
          <a:p>
            <a:pPr lvl="1"/>
            <a:r>
              <a:rPr lang="en-US" altLang="en-US" sz="2400" dirty="0"/>
              <a:t>Financial reporting</a:t>
            </a:r>
          </a:p>
          <a:p>
            <a:pPr lvl="1"/>
            <a:r>
              <a:rPr lang="en-US" altLang="en-US" sz="2400" dirty="0"/>
              <a:t>Pricing, billing, and </a:t>
            </a:r>
            <a:r>
              <a:rPr lang="en-US" altLang="en-US" sz="2400" dirty="0" smtClean="0"/>
              <a:t>contracting</a:t>
            </a:r>
          </a:p>
          <a:p>
            <a:pPr lvl="1"/>
            <a:r>
              <a:rPr lang="en-US" altLang="en-US" sz="2400" dirty="0"/>
              <a:t>Protection of the environment</a:t>
            </a:r>
          </a:p>
          <a:p>
            <a:pPr lvl="1"/>
            <a:endParaRPr lang="en-US" altLang="en-US" sz="2200" dirty="0"/>
          </a:p>
          <a:p>
            <a:pPr lvl="1"/>
            <a:endParaRPr lang="en-AU" dirty="0"/>
          </a:p>
        </p:txBody>
      </p:sp>
      <p:sp>
        <p:nvSpPr>
          <p:cNvPr id="3" name="Title 2"/>
          <p:cNvSpPr>
            <a:spLocks noGrp="1"/>
          </p:cNvSpPr>
          <p:nvPr>
            <p:ph type="title"/>
          </p:nvPr>
        </p:nvSpPr>
        <p:spPr/>
        <p:txBody>
          <a:bodyPr/>
          <a:lstStyle/>
          <a:p>
            <a:r>
              <a:rPr lang="en-AU" dirty="0" smtClean="0"/>
              <a:t>Code of ethics</a:t>
            </a:r>
            <a:endParaRPr lang="en-AU" dirty="0"/>
          </a:p>
        </p:txBody>
      </p:sp>
    </p:spTree>
    <p:extLst>
      <p:ext uri="{BB962C8B-B14F-4D97-AF65-F5344CB8AC3E}">
        <p14:creationId xmlns:p14="http://schemas.microsoft.com/office/powerpoint/2010/main" val="4267513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altLang="en-US" sz="2800" dirty="0" smtClean="0"/>
              <a:t>The </a:t>
            </a:r>
            <a:r>
              <a:rPr lang="en-US" altLang="en-US" sz="2800" dirty="0"/>
              <a:t>obligation that </a:t>
            </a:r>
            <a:r>
              <a:rPr lang="en-US" altLang="en-US" sz="2800" dirty="0" smtClean="0"/>
              <a:t>businesses and their activities should benefit society as a whole not just shareholders – Stakeholder </a:t>
            </a:r>
            <a:r>
              <a:rPr lang="en-US" altLang="en-US" sz="2800" dirty="0"/>
              <a:t>T</a:t>
            </a:r>
            <a:r>
              <a:rPr lang="en-US" altLang="en-US" sz="2800" dirty="0" smtClean="0"/>
              <a:t>heory. </a:t>
            </a:r>
          </a:p>
          <a:p>
            <a:r>
              <a:rPr lang="en-US" sz="2800" dirty="0" smtClean="0"/>
              <a:t>Can be demonstrated through:</a:t>
            </a:r>
          </a:p>
          <a:p>
            <a:pPr lvl="1"/>
            <a:r>
              <a:rPr lang="en-US" altLang="en-US" sz="2400" dirty="0"/>
              <a:t>Philanthropy and v</a:t>
            </a:r>
            <a:r>
              <a:rPr lang="en-US" altLang="en-US" sz="2400" dirty="0" smtClean="0"/>
              <a:t>olunteerism</a:t>
            </a:r>
          </a:p>
          <a:p>
            <a:pPr lvl="1"/>
            <a:r>
              <a:rPr lang="en-US" altLang="en-US" sz="2400" dirty="0"/>
              <a:t>Environmental a</a:t>
            </a:r>
            <a:r>
              <a:rPr lang="en-US" altLang="en-US" sz="2400" dirty="0" smtClean="0"/>
              <a:t>wareness</a:t>
            </a:r>
          </a:p>
          <a:p>
            <a:pPr lvl="1"/>
            <a:r>
              <a:rPr lang="en-US" altLang="en-US" sz="2400" dirty="0"/>
              <a:t>Sensitivity to </a:t>
            </a:r>
            <a:r>
              <a:rPr lang="en-US" altLang="en-US" sz="2400" dirty="0" smtClean="0"/>
              <a:t>diversity </a:t>
            </a:r>
            <a:r>
              <a:rPr lang="en-US" altLang="en-US" sz="2400" dirty="0"/>
              <a:t>and q</a:t>
            </a:r>
            <a:r>
              <a:rPr lang="en-US" altLang="en-US" sz="2400" dirty="0" smtClean="0"/>
              <a:t>uality </a:t>
            </a:r>
            <a:r>
              <a:rPr lang="en-US" altLang="en-US" sz="2400" dirty="0"/>
              <a:t>of </a:t>
            </a:r>
            <a:r>
              <a:rPr lang="en-US" altLang="en-US" sz="2400" dirty="0" smtClean="0"/>
              <a:t>work life</a:t>
            </a:r>
            <a:endParaRPr lang="en-AU" sz="2400" dirty="0"/>
          </a:p>
        </p:txBody>
      </p:sp>
      <p:sp>
        <p:nvSpPr>
          <p:cNvPr id="3" name="Title 2"/>
          <p:cNvSpPr>
            <a:spLocks noGrp="1"/>
          </p:cNvSpPr>
          <p:nvPr>
            <p:ph type="title"/>
          </p:nvPr>
        </p:nvSpPr>
        <p:spPr/>
        <p:txBody>
          <a:bodyPr/>
          <a:lstStyle/>
          <a:p>
            <a:r>
              <a:rPr lang="en-AU" dirty="0" smtClean="0"/>
              <a:t>Social responsibility</a:t>
            </a:r>
            <a:endParaRPr lang="en-AU" dirty="0"/>
          </a:p>
        </p:txBody>
      </p:sp>
    </p:spTree>
    <p:extLst>
      <p:ext uri="{BB962C8B-B14F-4D97-AF65-F5344CB8AC3E}">
        <p14:creationId xmlns:p14="http://schemas.microsoft.com/office/powerpoint/2010/main" val="2662834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274320" lvl="1" indent="-228600">
              <a:buClr>
                <a:schemeClr val="accent1"/>
              </a:buClr>
              <a:buFont typeface="Wingdings 2" pitchFamily="18" charset="2"/>
              <a:buChar char=""/>
            </a:pPr>
            <a:r>
              <a:rPr lang="en-AU" sz="2400" dirty="0"/>
              <a:t>Exist to clarify and enforce obligations between companies and stakeholders. </a:t>
            </a:r>
            <a:endParaRPr lang="en-AU" sz="2400" dirty="0" smtClean="0"/>
          </a:p>
          <a:p>
            <a:r>
              <a:rPr lang="en-AU" sz="2400" dirty="0" smtClean="0"/>
              <a:t>Three kinds:</a:t>
            </a:r>
          </a:p>
          <a:p>
            <a:pPr lvl="1"/>
            <a:r>
              <a:rPr lang="en-AU" sz="2400" dirty="0" smtClean="0"/>
              <a:t>Hard regulation – legally binding obligations (</a:t>
            </a:r>
            <a:r>
              <a:rPr lang="en-AU" sz="2400" dirty="0" err="1" smtClean="0"/>
              <a:t>eg</a:t>
            </a:r>
            <a:r>
              <a:rPr lang="en-AU" sz="2400" dirty="0" smtClean="0"/>
              <a:t>. </a:t>
            </a:r>
            <a:r>
              <a:rPr lang="en-AU" sz="2400" i="1" dirty="0" smtClean="0"/>
              <a:t>Corporations Act 2001</a:t>
            </a:r>
            <a:r>
              <a:rPr lang="en-AU" sz="2400" dirty="0" smtClean="0"/>
              <a:t>).</a:t>
            </a:r>
          </a:p>
          <a:p>
            <a:pPr lvl="1"/>
            <a:r>
              <a:rPr lang="en-AU" sz="2400" dirty="0" smtClean="0"/>
              <a:t>Soft regulation – non-binding, involuntary codes of conduct, society expectations etc. </a:t>
            </a:r>
          </a:p>
          <a:p>
            <a:pPr lvl="1"/>
            <a:r>
              <a:rPr lang="en-AU" sz="2400" dirty="0" smtClean="0"/>
              <a:t>Hybrid regulation – not strictly binding but entail some penalty if not followed (</a:t>
            </a:r>
            <a:r>
              <a:rPr lang="en-AU" sz="2400" dirty="0" err="1" smtClean="0"/>
              <a:t>eg</a:t>
            </a:r>
            <a:r>
              <a:rPr lang="en-AU" sz="2400" dirty="0" smtClean="0"/>
              <a:t>. Fine or penalty by professional body). </a:t>
            </a:r>
          </a:p>
          <a:p>
            <a:pPr marL="365760" lvl="1" indent="0">
              <a:buNone/>
            </a:pPr>
            <a:endParaRPr lang="en-AU" sz="2000" dirty="0" smtClean="0"/>
          </a:p>
          <a:p>
            <a:pPr lvl="1"/>
            <a:endParaRPr lang="en-AU" dirty="0"/>
          </a:p>
        </p:txBody>
      </p:sp>
      <p:sp>
        <p:nvSpPr>
          <p:cNvPr id="3" name="Title 2"/>
          <p:cNvSpPr>
            <a:spLocks noGrp="1"/>
          </p:cNvSpPr>
          <p:nvPr>
            <p:ph type="title"/>
          </p:nvPr>
        </p:nvSpPr>
        <p:spPr/>
        <p:txBody>
          <a:bodyPr/>
          <a:lstStyle/>
          <a:p>
            <a:r>
              <a:rPr lang="en-AU" dirty="0" smtClean="0"/>
              <a:t>Regulation</a:t>
            </a:r>
            <a:endParaRPr lang="en-AU" dirty="0"/>
          </a:p>
        </p:txBody>
      </p:sp>
    </p:spTree>
    <p:extLst>
      <p:ext uri="{BB962C8B-B14F-4D97-AF65-F5344CB8AC3E}">
        <p14:creationId xmlns:p14="http://schemas.microsoft.com/office/powerpoint/2010/main" val="2993929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AU" sz="2800" dirty="0" smtClean="0"/>
              <a:t>Enforce rules enacted and implemented.</a:t>
            </a:r>
          </a:p>
          <a:p>
            <a:r>
              <a:rPr lang="en-AU" sz="2800" dirty="0" smtClean="0"/>
              <a:t>Regulators measures can vary from self-regulation to enforcement of mandatory penalties with no discretion. </a:t>
            </a:r>
            <a:endParaRPr lang="en-AU" sz="2800" dirty="0"/>
          </a:p>
        </p:txBody>
      </p:sp>
      <p:sp>
        <p:nvSpPr>
          <p:cNvPr id="3" name="Title 2"/>
          <p:cNvSpPr>
            <a:spLocks noGrp="1"/>
          </p:cNvSpPr>
          <p:nvPr>
            <p:ph type="title"/>
          </p:nvPr>
        </p:nvSpPr>
        <p:spPr/>
        <p:txBody>
          <a:bodyPr/>
          <a:lstStyle/>
          <a:p>
            <a:r>
              <a:rPr lang="en-AU" dirty="0" smtClean="0"/>
              <a:t>regulators</a:t>
            </a:r>
            <a:endParaRPr lang="en-AU" dirty="0"/>
          </a:p>
        </p:txBody>
      </p:sp>
    </p:spTree>
    <p:extLst>
      <p:ext uri="{BB962C8B-B14F-4D97-AF65-F5344CB8AC3E}">
        <p14:creationId xmlns:p14="http://schemas.microsoft.com/office/powerpoint/2010/main" val="341017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719071"/>
            <a:ext cx="8784975" cy="4407408"/>
          </a:xfrm>
        </p:spPr>
        <p:txBody>
          <a:bodyPr>
            <a:noAutofit/>
          </a:bodyPr>
          <a:lstStyle/>
          <a:p>
            <a:r>
              <a:rPr lang="en-AU" sz="1800" dirty="0"/>
              <a:t>By law, </a:t>
            </a:r>
            <a:r>
              <a:rPr lang="en-AU" sz="1800" dirty="0" smtClean="0"/>
              <a:t>companies </a:t>
            </a:r>
            <a:r>
              <a:rPr lang="en-AU" sz="1800" dirty="0"/>
              <a:t>must disclose </a:t>
            </a:r>
            <a:r>
              <a:rPr lang="en-AU" sz="1800" dirty="0" smtClean="0"/>
              <a:t>financial </a:t>
            </a:r>
            <a:r>
              <a:rPr lang="en-AU" sz="1800" dirty="0"/>
              <a:t>information to the </a:t>
            </a:r>
            <a:r>
              <a:rPr lang="en-AU" sz="1800" dirty="0" smtClean="0"/>
              <a:t>public. Enron</a:t>
            </a:r>
            <a:r>
              <a:rPr lang="en-AU" sz="1800" dirty="0"/>
              <a:t>, an energy distributing company was in a partnership with Arthur Anderson, an accounting firm. Arthur Anderson was responsible for auditing the financial books of </a:t>
            </a:r>
            <a:r>
              <a:rPr lang="en-AU" sz="1800" dirty="0" smtClean="0"/>
              <a:t>Enron. Executives </a:t>
            </a:r>
            <a:r>
              <a:rPr lang="en-AU" sz="1800" dirty="0"/>
              <a:t>from both businesses secretly knew that Enron was in financial disaster and changed the numbers around in the financial books to show that the company was doing quite well. They shredded documents to hide the fact that Enron was in financial trouble. Enron executives later told their employees through emails that the company is growing and in good financial status. Enron employees were encouraged to invest in the company through </a:t>
            </a:r>
            <a:r>
              <a:rPr lang="en-AU" sz="1800" dirty="0" smtClean="0"/>
              <a:t>their retirement </a:t>
            </a:r>
            <a:r>
              <a:rPr lang="en-AU" sz="1800" dirty="0"/>
              <a:t>account. Several months later, Enron filed for bankruptcy and their stock price fell from $65 a share to $0.60 a share.</a:t>
            </a:r>
            <a:br>
              <a:rPr lang="en-AU" sz="1800" dirty="0"/>
            </a:br>
            <a:r>
              <a:rPr lang="en-AU" sz="1800" dirty="0"/>
              <a:t/>
            </a:r>
            <a:br>
              <a:rPr lang="en-AU" sz="1800" dirty="0"/>
            </a:br>
            <a:r>
              <a:rPr lang="en-AU" sz="1800" dirty="0"/>
              <a:t>Is this action illegal? Explain your reasoning.</a:t>
            </a:r>
            <a:br>
              <a:rPr lang="en-AU" sz="1800" dirty="0"/>
            </a:br>
            <a:r>
              <a:rPr lang="en-AU" sz="1800" dirty="0" smtClean="0"/>
              <a:t>Does </a:t>
            </a:r>
            <a:r>
              <a:rPr lang="en-AU" sz="1800" dirty="0"/>
              <a:t>the action violate company or professional standards?</a:t>
            </a:r>
            <a:br>
              <a:rPr lang="en-AU" sz="1800" dirty="0"/>
            </a:br>
            <a:r>
              <a:rPr lang="en-AU" sz="1800" dirty="0" smtClean="0"/>
              <a:t>Who </a:t>
            </a:r>
            <a:r>
              <a:rPr lang="en-AU" sz="1800" dirty="0"/>
              <a:t>is affected, and how, by the action? (Positive &amp; Negative Affects)</a:t>
            </a:r>
          </a:p>
        </p:txBody>
      </p:sp>
      <p:sp>
        <p:nvSpPr>
          <p:cNvPr id="3" name="Title 2"/>
          <p:cNvSpPr>
            <a:spLocks noGrp="1"/>
          </p:cNvSpPr>
          <p:nvPr>
            <p:ph type="title"/>
          </p:nvPr>
        </p:nvSpPr>
        <p:spPr/>
        <p:txBody>
          <a:bodyPr/>
          <a:lstStyle/>
          <a:p>
            <a:r>
              <a:rPr lang="en-AU" dirty="0" smtClean="0"/>
              <a:t>Financial Disclosure case study</a:t>
            </a:r>
            <a:endParaRPr lang="en-AU" dirty="0"/>
          </a:p>
        </p:txBody>
      </p:sp>
    </p:spTree>
    <p:extLst>
      <p:ext uri="{BB962C8B-B14F-4D97-AF65-F5344CB8AC3E}">
        <p14:creationId xmlns:p14="http://schemas.microsoft.com/office/powerpoint/2010/main" val="12495796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32</TotalTime>
  <Words>371</Words>
  <Application>Microsoft Office PowerPoint</Application>
  <PresentationFormat>On-screen Show (4:3)</PresentationFormat>
  <Paragraphs>35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Grid</vt:lpstr>
      <vt:lpstr>Business Ethics</vt:lpstr>
      <vt:lpstr>objectives</vt:lpstr>
      <vt:lpstr>Business Ethics</vt:lpstr>
      <vt:lpstr>Code of ethics</vt:lpstr>
      <vt:lpstr>Social responsibility</vt:lpstr>
      <vt:lpstr>Regulation</vt:lpstr>
      <vt:lpstr>regulators</vt:lpstr>
      <vt:lpstr>Financial Disclosure case study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Ethics</dc:title>
  <dc:creator>Michael</dc:creator>
  <cp:lastModifiedBy>BARTOSIAK Michael</cp:lastModifiedBy>
  <cp:revision>6</cp:revision>
  <dcterms:created xsi:type="dcterms:W3CDTF">2016-02-22T14:03:17Z</dcterms:created>
  <dcterms:modified xsi:type="dcterms:W3CDTF">2016-02-22T23:51:50Z</dcterms:modified>
</cp:coreProperties>
</file>