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98DABD-A69A-46B7-9919-2E1B4203D215}" type="datetimeFigureOut">
              <a:rPr lang="en-AU" smtClean="0"/>
              <a:t>15/06/2016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93111A-BB13-429E-9E46-4B91E1469080}" type="slidenum">
              <a:rPr lang="en-AU" smtClean="0"/>
              <a:t>‹#›</a:t>
            </a:fld>
            <a:endParaRPr lang="en-A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Measures of Profitability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3516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Return on Sales (Net Profit Ratio)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600" dirty="0" smtClean="0"/>
              <a:t>Measures percentage </a:t>
            </a:r>
            <a:r>
              <a:rPr lang="en-AU" sz="3600" dirty="0"/>
              <a:t>of each dollar of sales that results in profit. </a:t>
            </a:r>
          </a:p>
          <a:p>
            <a:endParaRPr lang="en-AU" sz="3600" dirty="0"/>
          </a:p>
          <a:p>
            <a:r>
              <a:rPr lang="en-AU" sz="3600" b="1" dirty="0" smtClean="0"/>
              <a:t>Return </a:t>
            </a:r>
            <a:r>
              <a:rPr lang="en-AU" sz="3600" b="1" dirty="0"/>
              <a:t>on Sales </a:t>
            </a:r>
            <a:r>
              <a:rPr lang="en-AU" sz="3600" b="1" dirty="0" smtClean="0"/>
              <a:t>= </a:t>
            </a:r>
            <a:r>
              <a:rPr lang="en-AU" sz="3600" b="1" u="sng" dirty="0" smtClean="0"/>
              <a:t>Profit</a:t>
            </a:r>
            <a:endParaRPr lang="en-AU" sz="3600" dirty="0"/>
          </a:p>
          <a:p>
            <a:pPr marL="0" indent="0">
              <a:buNone/>
            </a:pPr>
            <a:r>
              <a:rPr lang="en-AU" sz="3600" b="1" dirty="0" smtClean="0"/>
              <a:t>                                      Sales</a:t>
            </a:r>
            <a:endParaRPr lang="en-AU" sz="36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57050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Interpreting Return on Sales Changes </a:t>
            </a:r>
            <a:endParaRPr lang="en-AU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821269"/>
              </p:ext>
            </p:extLst>
          </p:nvPr>
        </p:nvGraphicFramePr>
        <p:xfrm>
          <a:off x="304800" y="1905000"/>
          <a:ext cx="8610600" cy="490298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608614"/>
                <a:gridCol w="3696686"/>
                <a:gridCol w="608614"/>
                <a:gridCol w="3696686"/>
              </a:tblGrid>
              <a:tr h="825108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>
                          <a:effectLst/>
                        </a:rPr>
                        <a:t>DECREASE IN NET PROFIT RATIO</a:t>
                      </a:r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>
                          <a:effectLst/>
                        </a:rPr>
                        <a:t>INCREASE IN NET PROFIT RATIO</a:t>
                      </a:r>
                    </a:p>
                    <a:p>
                      <a:endParaRPr lang="en-AU" dirty="0"/>
                    </a:p>
                  </a:txBody>
                  <a:tcPr/>
                </a:tc>
              </a:tr>
              <a:tr h="1145284">
                <a:tc>
                  <a:txBody>
                    <a:bodyPr/>
                    <a:lstStyle/>
                    <a:p>
                      <a:r>
                        <a:rPr lang="en-AU" dirty="0" smtClean="0"/>
                        <a:t>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>
                          <a:effectLst/>
                        </a:rPr>
                        <a:t>Additional expenses incurred, and these expenses not contributing to sales in the same proportion</a:t>
                      </a:r>
                      <a:endParaRPr lang="en-AU" sz="18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>
                          <a:effectLst/>
                        </a:rPr>
                        <a:t>Reduction in expenses, indicating greater efficiency</a:t>
                      </a:r>
                    </a:p>
                    <a:p>
                      <a:endParaRPr lang="en-AU" dirty="0"/>
                    </a:p>
                  </a:txBody>
                  <a:tcPr/>
                </a:tc>
              </a:tr>
              <a:tr h="783616">
                <a:tc>
                  <a:txBody>
                    <a:bodyPr/>
                    <a:lstStyle/>
                    <a:p>
                      <a:r>
                        <a:rPr lang="en-AU" dirty="0" smtClean="0"/>
                        <a:t>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>
                          <a:effectLst/>
                        </a:rPr>
                        <a:t>Failure of an advertising campaign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>
                          <a:effectLst/>
                        </a:rPr>
                        <a:t>Sales increased due to a successful advertising campaign</a:t>
                      </a:r>
                      <a:endParaRPr lang="en-AU" sz="18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825108">
                <a:tc>
                  <a:txBody>
                    <a:bodyPr/>
                    <a:lstStyle/>
                    <a:p>
                      <a:r>
                        <a:rPr lang="en-AU" dirty="0" smtClean="0"/>
                        <a:t>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>
                          <a:effectLst/>
                        </a:rPr>
                        <a:t>Changes in wage or commission structure</a:t>
                      </a:r>
                      <a:endParaRPr lang="en-AU" sz="18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>
                          <a:effectLst/>
                        </a:rPr>
                        <a:t>Greater sales due to a successful incentive scheme for sales personnel</a:t>
                      </a:r>
                      <a:endParaRPr lang="en-AU" sz="18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145284">
                <a:tc>
                  <a:txBody>
                    <a:bodyPr/>
                    <a:lstStyle/>
                    <a:p>
                      <a:r>
                        <a:rPr lang="en-AU" dirty="0" smtClean="0"/>
                        <a:t>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>
                          <a:effectLst/>
                        </a:rPr>
                        <a:t>Expenses increased in one or all categories without increase in selling price</a:t>
                      </a:r>
                      <a:endParaRPr lang="en-AU" sz="18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>
                          <a:effectLst/>
                        </a:rPr>
                        <a:t>Changes in credit approval</a:t>
                      </a:r>
                    </a:p>
                    <a:p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722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Student should be able to: </a:t>
            </a:r>
          </a:p>
          <a:p>
            <a:pPr lvl="1"/>
            <a:r>
              <a:rPr lang="en-AU" sz="3200" dirty="0" smtClean="0"/>
              <a:t>Define and explain profitability and the purpose behind evaluation. </a:t>
            </a:r>
          </a:p>
          <a:p>
            <a:pPr lvl="1"/>
            <a:r>
              <a:rPr lang="en-AU" sz="3200" dirty="0" smtClean="0"/>
              <a:t>List and explain the measures of profitability and account for changes.  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83003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Profitability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Earning </a:t>
            </a:r>
            <a:r>
              <a:rPr lang="en-AU" sz="3600" dirty="0"/>
              <a:t>capacity of the business during the accounting period. </a:t>
            </a:r>
            <a:endParaRPr lang="en-AU" sz="3600" dirty="0" smtClean="0"/>
          </a:p>
          <a:p>
            <a:r>
              <a:rPr lang="en-AU" sz="3600" dirty="0"/>
              <a:t>R</a:t>
            </a:r>
            <a:r>
              <a:rPr lang="en-AU" sz="3600" dirty="0" smtClean="0"/>
              <a:t>easonable rate of return if profitable. 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2130121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Evaluating Profitability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Compare </a:t>
            </a:r>
            <a:r>
              <a:rPr lang="en-AU" sz="3600" dirty="0"/>
              <a:t>the profit figure against are:</a:t>
            </a:r>
          </a:p>
          <a:p>
            <a:pPr lvl="1"/>
            <a:r>
              <a:rPr lang="en-AU" sz="3200" b="1" dirty="0"/>
              <a:t>Industry </a:t>
            </a:r>
            <a:r>
              <a:rPr lang="en-AU" sz="3200" b="1" dirty="0" smtClean="0"/>
              <a:t>Averages</a:t>
            </a:r>
          </a:p>
          <a:p>
            <a:pPr lvl="1"/>
            <a:r>
              <a:rPr lang="en-AU" sz="3200" b="1" dirty="0" smtClean="0"/>
              <a:t>Budgeted Profit</a:t>
            </a:r>
          </a:p>
          <a:p>
            <a:pPr lvl="1"/>
            <a:r>
              <a:rPr lang="en-AU" sz="3200" b="1" dirty="0"/>
              <a:t>P</a:t>
            </a:r>
            <a:r>
              <a:rPr lang="en-AU" sz="3200" b="1" dirty="0" smtClean="0"/>
              <a:t>rofit </a:t>
            </a:r>
            <a:r>
              <a:rPr lang="en-AU" sz="3200" b="1" dirty="0"/>
              <a:t>earned this period with the last </a:t>
            </a:r>
            <a:r>
              <a:rPr lang="en-AU" sz="3200" b="1" dirty="0" smtClean="0"/>
              <a:t>period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446515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Measures of Profitability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3600" dirty="0"/>
              <a:t>P</a:t>
            </a:r>
            <a:r>
              <a:rPr lang="en-AU" sz="3600" dirty="0" smtClean="0"/>
              <a:t>rofitability ratios:</a:t>
            </a:r>
            <a:endParaRPr lang="en-AU" sz="3600" dirty="0"/>
          </a:p>
          <a:p>
            <a:pPr lvl="1"/>
            <a:r>
              <a:rPr lang="en-AU" sz="3200" dirty="0"/>
              <a:t>Gross Profit Ratio (a service business will not use this ratio)</a:t>
            </a:r>
          </a:p>
          <a:p>
            <a:pPr lvl="1"/>
            <a:r>
              <a:rPr lang="en-AU" sz="3200" dirty="0"/>
              <a:t>The Return on Sales </a:t>
            </a:r>
            <a:r>
              <a:rPr lang="en-AU" sz="3200" dirty="0" smtClean="0"/>
              <a:t>Ratio </a:t>
            </a:r>
            <a:r>
              <a:rPr lang="en-AU" sz="3200" dirty="0"/>
              <a:t>(Return on Fees for a service business)</a:t>
            </a:r>
          </a:p>
          <a:p>
            <a:pPr lvl="1"/>
            <a:r>
              <a:rPr lang="en-AU" sz="3200" dirty="0"/>
              <a:t>Expense Ratios</a:t>
            </a:r>
          </a:p>
          <a:p>
            <a:pPr lvl="1"/>
            <a:r>
              <a:rPr lang="en-AU" sz="3200" dirty="0"/>
              <a:t>Return on Assets</a:t>
            </a:r>
          </a:p>
          <a:p>
            <a:pPr lvl="1"/>
            <a:r>
              <a:rPr lang="en-AU" sz="3200" dirty="0"/>
              <a:t>Return on Owner’s Investment (ROI)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4279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Measures of Profitability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3600" b="1" dirty="0" smtClean="0"/>
              <a:t>Gross </a:t>
            </a:r>
            <a:r>
              <a:rPr lang="en-AU" sz="3600" b="1" dirty="0"/>
              <a:t>Profit Ratio, Return on Sales Ratio </a:t>
            </a:r>
            <a:r>
              <a:rPr lang="en-AU" sz="3600" dirty="0"/>
              <a:t>and the </a:t>
            </a:r>
            <a:r>
              <a:rPr lang="en-AU" sz="3600" b="1" dirty="0"/>
              <a:t>Expense Ratios </a:t>
            </a:r>
            <a:r>
              <a:rPr lang="en-AU" sz="3600" dirty="0" smtClean="0"/>
              <a:t>calculated </a:t>
            </a:r>
            <a:r>
              <a:rPr lang="en-AU" sz="3600" dirty="0"/>
              <a:t>from </a:t>
            </a:r>
            <a:r>
              <a:rPr lang="en-AU" sz="3600" dirty="0" smtClean="0"/>
              <a:t>Income Statement information.</a:t>
            </a:r>
            <a:endParaRPr lang="en-AU" sz="3600" dirty="0"/>
          </a:p>
          <a:p>
            <a:endParaRPr lang="en-AU" sz="3600" dirty="0"/>
          </a:p>
          <a:p>
            <a:r>
              <a:rPr lang="en-AU" sz="3600" b="1" dirty="0" smtClean="0"/>
              <a:t>Return </a:t>
            </a:r>
            <a:r>
              <a:rPr lang="en-AU" sz="3600" b="1" dirty="0"/>
              <a:t>on Assets </a:t>
            </a:r>
            <a:r>
              <a:rPr lang="en-AU" sz="3600" dirty="0"/>
              <a:t>and </a:t>
            </a:r>
            <a:r>
              <a:rPr lang="en-AU" sz="3600" b="1" dirty="0"/>
              <a:t>Return on Owner’s Investment </a:t>
            </a:r>
            <a:r>
              <a:rPr lang="en-AU" sz="3600" dirty="0" smtClean="0"/>
              <a:t>calculated from Balance Sheet information. </a:t>
            </a:r>
            <a:endParaRPr lang="en-AU" sz="36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1446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Gross Profit Ratio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600" dirty="0" smtClean="0"/>
              <a:t>Indicates how </a:t>
            </a:r>
            <a:r>
              <a:rPr lang="en-AU" sz="3600" dirty="0"/>
              <a:t>much of every sales dollar earned results in gross profit</a:t>
            </a:r>
            <a:r>
              <a:rPr lang="en-AU" sz="3600" dirty="0" smtClean="0"/>
              <a:t>.</a:t>
            </a:r>
          </a:p>
          <a:p>
            <a:pPr marL="0" indent="0">
              <a:buNone/>
            </a:pPr>
            <a:endParaRPr lang="en-AU" sz="3600" dirty="0"/>
          </a:p>
          <a:p>
            <a:r>
              <a:rPr lang="en-AU" sz="3600" b="1" dirty="0" smtClean="0"/>
              <a:t>Gross </a:t>
            </a:r>
            <a:r>
              <a:rPr lang="en-AU" sz="3600" b="1" dirty="0"/>
              <a:t>Profit Ratio  </a:t>
            </a:r>
            <a:r>
              <a:rPr lang="en-AU" sz="3600" b="1" dirty="0" smtClean="0"/>
              <a:t>= </a:t>
            </a:r>
            <a:r>
              <a:rPr lang="en-AU" sz="3600" b="1" u="sng" dirty="0" smtClean="0"/>
              <a:t>Gross Profit</a:t>
            </a:r>
            <a:r>
              <a:rPr lang="en-US" sz="3600" i="1" dirty="0" smtClean="0"/>
              <a:t>                                                                                    				                  </a:t>
            </a:r>
            <a:r>
              <a:rPr lang="en-US" sz="3600" b="1" i="1" dirty="0" smtClean="0"/>
              <a:t>Sales</a:t>
            </a:r>
            <a:endParaRPr lang="en-AU" sz="3600" i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4938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Interpreting Gross Profit Ratio Changes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276957"/>
              </p:ext>
            </p:extLst>
          </p:nvPr>
        </p:nvGraphicFramePr>
        <p:xfrm>
          <a:off x="304800" y="1981200"/>
          <a:ext cx="8686800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361"/>
                <a:gridCol w="8195439"/>
              </a:tblGrid>
              <a:tr h="37084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 smtClean="0">
                          <a:effectLst/>
                        </a:rPr>
                        <a:t>INCREASE IN GROSS PROFIT RATIO</a:t>
                      </a:r>
                    </a:p>
                    <a:p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1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 smtClean="0">
                          <a:effectLst/>
                        </a:rPr>
                        <a:t>Changes in the mark-up policy, increasing the selling price of inventory in relation to the purchase price</a:t>
                      </a:r>
                      <a:endParaRPr lang="en-AU" sz="20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2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 smtClean="0">
                          <a:effectLst/>
                        </a:rPr>
                        <a:t>Purchases made at a reduced cost but still maintaining the same selling price.</a:t>
                      </a:r>
                      <a:endParaRPr lang="en-AU" sz="20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3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 smtClean="0">
                          <a:effectLst/>
                        </a:rPr>
                        <a:t>Lower figure for cost of goods sold due to bulk purchasing, thus obtaining  larger discounts</a:t>
                      </a:r>
                      <a:endParaRPr lang="en-AU" sz="20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4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 smtClean="0">
                          <a:effectLst/>
                        </a:rPr>
                        <a:t>An increase in high profit lines</a:t>
                      </a:r>
                      <a:endParaRPr lang="en-AU" sz="20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5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A decrease in: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slow selling lines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transport costs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inventory loss</a:t>
                      </a:r>
                      <a:endParaRPr lang="en-AU" sz="20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621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Interpreting Gross Profit Ratio Changes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858137"/>
              </p:ext>
            </p:extLst>
          </p:nvPr>
        </p:nvGraphicFramePr>
        <p:xfrm>
          <a:off x="457200" y="1935163"/>
          <a:ext cx="84582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089"/>
                <a:gridCol w="7986111"/>
              </a:tblGrid>
              <a:tr h="37084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 smtClean="0">
                          <a:effectLst/>
                        </a:rPr>
                        <a:t>DECREASE IN GROSS PROFIT RATIO</a:t>
                      </a:r>
                    </a:p>
                    <a:p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1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 smtClean="0">
                          <a:effectLst/>
                        </a:rPr>
                        <a:t>Maintaining the same mark-up policy and  selling price of inventory against a corresponding increase in purchase price of inventory</a:t>
                      </a:r>
                      <a:endParaRPr lang="en-AU" sz="20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2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Reducing the selling price of inventory due to: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Selling out-of-date items at cost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Discontinuing certain lines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Price competition</a:t>
                      </a:r>
                      <a:endParaRPr lang="en-AU" sz="20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3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 smtClean="0">
                          <a:effectLst/>
                        </a:rPr>
                        <a:t>Lost opportunities for bulk purchases</a:t>
                      </a:r>
                      <a:endParaRPr lang="en-AU" sz="20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4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 smtClean="0">
                          <a:effectLst/>
                        </a:rPr>
                        <a:t>A decrease in high profit lines</a:t>
                      </a:r>
                      <a:endParaRPr lang="en-AU" sz="20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5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An increase in: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slow selling lines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transport costs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inventory loss</a:t>
                      </a:r>
                      <a:endParaRPr lang="en-AU" sz="2000" dirty="0" smtClean="0">
                        <a:effectLst/>
                        <a:latin typeface="Segoe U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844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</TotalTime>
  <Words>446</Words>
  <Application>Microsoft Office PowerPoint</Application>
  <PresentationFormat>On-screen Show (4:3)</PresentationFormat>
  <Paragraphs>85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Measures of Profitability</vt:lpstr>
      <vt:lpstr>Objectives</vt:lpstr>
      <vt:lpstr>Profitability </vt:lpstr>
      <vt:lpstr>Evaluating Profitability</vt:lpstr>
      <vt:lpstr>Measures of Profitability</vt:lpstr>
      <vt:lpstr>Measures of Profitability</vt:lpstr>
      <vt:lpstr>Gross Profit Ratio</vt:lpstr>
      <vt:lpstr>Interpreting Gross Profit Ratio Changes</vt:lpstr>
      <vt:lpstr>Interpreting Gross Profit Ratio Changes</vt:lpstr>
      <vt:lpstr>Return on Sales (Net Profit Ratio)</vt:lpstr>
      <vt:lpstr>Interpreting Return on Sales Changes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Measures of profitability</dc:title>
  <dc:creator>Michael</dc:creator>
  <cp:lastModifiedBy>Michael</cp:lastModifiedBy>
  <cp:revision>4</cp:revision>
  <dcterms:created xsi:type="dcterms:W3CDTF">2016-06-15T11:57:07Z</dcterms:created>
  <dcterms:modified xsi:type="dcterms:W3CDTF">2016-06-15T12:48:07Z</dcterms:modified>
</cp:coreProperties>
</file>