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58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1" r:id="rId17"/>
    <p:sldId id="275" r:id="rId18"/>
    <p:sldId id="273" r:id="rId19"/>
    <p:sldId id="276" r:id="rId20"/>
    <p:sldId id="274" r:id="rId21"/>
    <p:sldId id="277" r:id="rId22"/>
    <p:sldId id="278" r:id="rId23"/>
    <p:sldId id="280" r:id="rId24"/>
    <p:sldId id="279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02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2/23/2016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solutions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6100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Sometimes allows an insoluble combination of ions to come together</a:t>
            </a:r>
            <a:endParaRPr lang="en-AU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Flowchart: Connector 4"/>
          <p:cNvSpPr/>
          <p:nvPr/>
        </p:nvSpPr>
        <p:spPr>
          <a:xfrm>
            <a:off x="1600200" y="2667000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lowchart: Connector 5"/>
          <p:cNvSpPr/>
          <p:nvPr/>
        </p:nvSpPr>
        <p:spPr>
          <a:xfrm>
            <a:off x="2763982" y="2947555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lowchart: Connector 6"/>
          <p:cNvSpPr/>
          <p:nvPr/>
        </p:nvSpPr>
        <p:spPr>
          <a:xfrm>
            <a:off x="2895600" y="4000500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lowchart: Connector 7"/>
          <p:cNvSpPr/>
          <p:nvPr/>
        </p:nvSpPr>
        <p:spPr>
          <a:xfrm>
            <a:off x="1582882" y="4083627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lowchart: Connector 8"/>
          <p:cNvSpPr/>
          <p:nvPr/>
        </p:nvSpPr>
        <p:spPr>
          <a:xfrm>
            <a:off x="914400" y="3501736"/>
            <a:ext cx="533400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lowchart: Connector 9"/>
          <p:cNvSpPr/>
          <p:nvPr/>
        </p:nvSpPr>
        <p:spPr>
          <a:xfrm>
            <a:off x="2133600" y="3200400"/>
            <a:ext cx="533400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Flowchart: Connector 10"/>
          <p:cNvSpPr/>
          <p:nvPr/>
        </p:nvSpPr>
        <p:spPr>
          <a:xfrm>
            <a:off x="3176155" y="3366655"/>
            <a:ext cx="533400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lowchart: Connector 11"/>
          <p:cNvSpPr/>
          <p:nvPr/>
        </p:nvSpPr>
        <p:spPr>
          <a:xfrm>
            <a:off x="2628900" y="4648200"/>
            <a:ext cx="533400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Flowchart: Connector 13"/>
          <p:cNvSpPr/>
          <p:nvPr/>
        </p:nvSpPr>
        <p:spPr>
          <a:xfrm>
            <a:off x="5257800" y="2563091"/>
            <a:ext cx="228600" cy="2286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Flowchart: Connector 14"/>
          <p:cNvSpPr/>
          <p:nvPr/>
        </p:nvSpPr>
        <p:spPr>
          <a:xfrm>
            <a:off x="6172200" y="3366655"/>
            <a:ext cx="228600" cy="2286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Flowchart: Connector 15"/>
          <p:cNvSpPr/>
          <p:nvPr/>
        </p:nvSpPr>
        <p:spPr>
          <a:xfrm>
            <a:off x="7315200" y="2625436"/>
            <a:ext cx="228600" cy="2286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Flowchart: Connector 16"/>
          <p:cNvSpPr/>
          <p:nvPr/>
        </p:nvSpPr>
        <p:spPr>
          <a:xfrm>
            <a:off x="5368636" y="4312227"/>
            <a:ext cx="228600" cy="2286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Flowchart: Connector 17"/>
          <p:cNvSpPr/>
          <p:nvPr/>
        </p:nvSpPr>
        <p:spPr>
          <a:xfrm>
            <a:off x="6134100" y="2396836"/>
            <a:ext cx="533400" cy="457200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Flowchart: Connector 19"/>
          <p:cNvSpPr/>
          <p:nvPr/>
        </p:nvSpPr>
        <p:spPr>
          <a:xfrm>
            <a:off x="6286500" y="4481947"/>
            <a:ext cx="533400" cy="457200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Flowchart: Connector 20"/>
          <p:cNvSpPr/>
          <p:nvPr/>
        </p:nvSpPr>
        <p:spPr>
          <a:xfrm>
            <a:off x="7152409" y="3349338"/>
            <a:ext cx="533400" cy="457200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Flowchart: Connector 21"/>
          <p:cNvSpPr/>
          <p:nvPr/>
        </p:nvSpPr>
        <p:spPr>
          <a:xfrm>
            <a:off x="5368636" y="3349338"/>
            <a:ext cx="533400" cy="457200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829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44444E-6 C -0.01528 0.01551 -0.01163 0.00995 -0.03923 0.0081 C -0.04444 0.00578 -0.04913 0.00208 -0.05451 4.44444E-6 C -0.05851 -0.00162 -0.06667 -0.00417 -0.06667 -0.00417 C -0.07413 -0.00348 -0.08177 -0.00324 -0.08923 -0.00209 C -0.09496 -0.00116 -0.09705 0.00463 -0.10139 0.0081 C -0.10937 0.01458 -0.11944 0.01736 -0.12726 0.0243 C -0.14236 0.02361 -0.15746 0.02338 -0.17257 0.02222 C -0.17986 0.02176 -0.18698 0.01643 -0.19392 0.01412 C -0.20607 0.00995 -0.21771 0.00763 -0.23021 0.00601 C -0.24705 0.00023 -0.29062 0.00601 -0.30746 0.00601 L -0.29392 0.00208 " pathEditMode="relative" ptsTypes="ffffffffffAA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7778E-6 2.96296E-6 C 0.00121 -0.00509 0.00364 -0.01158 0.00746 -0.01412 C 0.01041 -0.01597 0.01666 -0.01806 0.01666 -0.01806 C 0.02621 -0.01736 0.03576 -0.01713 0.0453 -0.01597 C 0.04687 -0.01574 0.04878 -0.01574 0.04999 -0.01412 C 0.05121 -0.0125 0.05051 -0.00972 0.05138 -0.00787 C 0.05208 -0.00625 0.05346 -0.00533 0.05451 -0.00394 C 0.05659 0.00532 0.05885 0.01366 0.06197 0.02222 C 0.06267 0.0243 0.06232 0.02685 0.06353 0.02847 C 0.06458 0.02986 0.06649 0.02963 0.06805 0.03032 C 0.08142 0.02824 0.08923 0.02662 0.10294 0.02847 C 0.1052 0.03704 0.10659 0.04491 0.11058 0.05254 C 0.11371 0.0669 0.11753 0.07824 0.12864 0.08287 C 0.13367 0.08217 0.13888 0.0794 0.14392 0.08102 C 0.14565 0.08148 0.15312 0.09653 0.15451 0.09907 C 0.15607 0.10579 0.15589 0.10301 0.15589 0.10717 L 0.16961 0.10717 " pathEditMode="relative" ptsTypes="fffffffffffffffAA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C -0.00625 0.00278 -0.00886 0.00949 -0.01511 0.01204 C -0.01893 0.01713 -0.01962 0.02153 -0.02118 0.02824 C -0.02066 0.03287 -0.02084 0.03797 -0.0198 0.04236 C -0.01789 0.05023 -0.0073 0.05463 -0.00157 0.05648 C 0.00295 0.0625 2.77778E-7 0.05973 0.00607 0.0625 C 0.00902 0.06389 0.0151 0.06667 0.0151 0.06667 C 0.02257 0.07616 0.01701 0.06736 0.01961 0.09283 C 0.02066 0.10301 0.03073 0.11829 0.03784 0.1213 C 0.04236 0.12315 0.04705 0.12361 0.05156 0.12523 C 0.06632 0.12408 0.07534 0.125 0.08784 0.11922 C 0.09392 0.11111 0.09652 0.10672 0.10451 0.10301 C 0.11996 0.1044 0.12448 0.10371 0.13628 0.10903 C 0.14045 0.11459 0.14722 0.11875 0.15295 0.1213 C 0.15625 0.12547 0.15937 0.12662 0.16354 0.12917 " pathEditMode="relative" ptsTypes="ffffffffffffffA"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5.55556E-6 C -0.00816 -0.00371 -0.01614 -0.0007 -0.0243 0.00185 C -0.03073 0.00787 -0.03125 0.01527 -0.03628 0.02222 C -0.0401 0.04166 -0.04288 0.06273 -0.05451 0.07662 C -0.06128 0.08472 -0.06927 0.08796 -0.07725 0.09282 C -0.0868 0.09861 -0.09427 0.10532 -0.10295 0.11296 C -0.10451 0.11435 -0.10607 0.11574 -0.10764 0.11712 C -0.1092 0.11851 -0.11215 0.12106 -0.11215 0.12106 C -0.11666 0.1405 -0.10954 0.11203 -0.11666 0.13333 C -0.11823 0.13773 -0.11857 0.14282 -0.11961 0.14745 C -0.1177 0.17291 -0.11823 0.18888 -0.11059 0.20995 C -0.11007 0.21527 -0.11007 0.22083 -0.10902 0.22615 C -0.10729 0.23564 -0.10329 0.24467 -0.10156 0.25439 C -0.10104 0.26111 -0.1 0.26782 -0.1 0.27453 C -0.1 0.28611 -0.10069 0.29745 -0.10156 0.30902 C -0.10295 0.32893 -0.11805 0.34189 -0.12569 0.3574 C -0.12517 0.36342 -0.12517 0.36967 -0.1243 0.37569 C -0.12291 0.38541 -0.11892 0.3912 -0.11666 0.39999 C -0.11493 0.4162 -0.1151 0.40925 -0.1151 0.42013 " pathEditMode="relative" ptsTypes="ffffffffffffffffffA">
                                      <p:cBhvr>
                                        <p:cTn id="1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22222E-6 C -0.00191 -0.00764 -0.00139 -0.01042 0.00295 -0.01621 C 0.01441 -0.03148 0.01996 -0.02963 0.03472 -0.03634 C 0.03958 -0.03866 0.04496 -0.03773 0.05 -0.03843 C 0.05868 -0.04097 0.06302 -0.03959 0.06962 -0.04838 C 0.07517 -0.07014 0.06632 -0.03704 0.07413 -0.06065 C 0.0783 -0.07338 0.07986 -0.08866 0.08941 -0.09699 C 0.09566 -0.10255 0.10764 -0.10417 0.1151 -0.10903 C 0.12274 -0.11922 0.12656 -0.12523 0.13785 -0.12523 " pathEditMode="relative" ptsTypes="ffffffffA"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C -0.0125 -0.02547 -0.0335 -0.04283 -0.05451 -0.05255 C -0.05625 -0.05324 -0.05746 -0.05533 -0.05902 -0.05649 C -0.06059 -0.05741 -0.06215 -0.05787 -0.06371 -0.05857 C -0.06701 -0.05811 -0.07968 -0.05741 -0.08489 -0.0544 C -0.0934 -0.04954 -0.08541 -0.05093 -0.09392 -0.04838 C -0.11389 -0.04213 -0.09496 -0.04954 -0.10764 -0.04445 C -0.15607 -0.04607 -0.15503 -0.04468 -0.18941 -0.05649 C -0.19895 -0.05579 -0.20868 -0.05602 -0.21823 -0.0544 C -0.22361 -0.05348 -0.22777 -0.04213 -0.23177 -0.0382 C -0.24097 -0.02917 -0.23889 -0.03079 -0.24843 -0.02824 C -0.26093 -0.0301 -0.26701 -0.03149 -0.27725 -0.04028 C -0.2783 -0.04237 -0.2802 -0.04375 -0.28038 -0.0463 C -0.28073 -0.05255 -0.2802 -0.07755 -0.27569 -0.08681 C -0.27135 -0.09561 -0.2651 -0.10162 -0.2651 -0.11297 " pathEditMode="relative" ptsTypes="ffffffffffffffA"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92 C 0.01337 0.00185 0.02986 -0.00556 0.04167 0.00509 C 0.05365 0.01574 0.03368 0.00787 0.0507 0.01296 C 0.05886 0.02384 0.06511 0.03518 0.07188 0.04745 C 0.07413 0.05601 0.07778 0.06134 0.08247 0.06759 C 0.08559 0.07939 0.09584 0.09791 0.10521 0.10185 C 0.11979 0.10115 0.13455 0.1 0.14913 0.1 C 0.1592 0.1 0.16945 0.10023 0.17952 0.10185 C 0.18264 0.10231 0.18854 0.10601 0.18854 0.10601 C 0.19566 0.11527 0.20243 0.12384 0.20834 0.13425 C 0.21146 0.14791 0.21875 0.15787 0.22344 0.1706 C 0.23299 0.19675 0.24775 0.21134 0.26893 0.21713 C 0.28907 0.21643 0.30938 0.21504 0.32952 0.21504 C 0.33629 0.21504 0.34688 0.23078 0.3507 0.23726 C 0.35504 0.24444 0.35278 0.23865 0.35834 0.24537 C 0.3691 0.2581 0.37604 0.26782 0.39011 0.27361 C 0.39427 0.27939 0.39809 0.27963 0.40382 0.28171 C 0.41389 0.27939 0.41007 0.28125 0.4158 0.27777 " pathEditMode="relative" ptsTypes="fffffffffffffffffA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6.2963E-6 C -0.01094 0.00717 -0.02014 0.01921 -0.03177 0.02407 C -0.03542 0.02893 -0.03959 0.03286 -0.04236 0.03842 C -0.04445 0.04235 -0.04636 0.04652 -0.04844 0.05046 C -0.04948 0.05254 -0.05157 0.05647 -0.05157 0.05647 C -0.06042 0.09444 -0.05139 0.0537 -0.05608 0.16157 C -0.0566 0.1736 -0.05799 0.16735 -0.06372 0.17569 C -0.07118 0.18657 -0.07691 0.19976 -0.0849 0.20995 C -0.08386 0.21944 -0.08334 0.22916 -0.08177 0.23842 C -0.08039 0.24675 -0.0632 0.26527 -0.05903 0.2706 C -0.054 0.27685 -0.0533 0.28356 -0.05 0.29073 C -0.04306 0.30624 -0.03629 0.32222 -0.03177 0.33935 C -0.03368 0.38171 -0.03334 0.36365 -0.03334 0.39397 " pathEditMode="relative" ptsTypes="ffffffffffffA">
                                      <p:cBhvr>
                                        <p:cTn id="2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96296E-6 C 0.00556 0.00764 0.00261 0.00208 0.00452 0.01828 C 0.00608 0.03078 0.00782 0.06342 0.01667 0.07083 C 0.01736 0.07152 0.02483 0.07453 0.0257 0.07477 C 0.03733 0.09722 0.03507 0.12407 0.04393 0.14745 C 0.04549 0.15717 0.04688 0.16319 0.05 0.17176 C 0.0507 0.17361 0.05087 0.17592 0.05157 0.17777 C 0.05243 0.18009 0.05452 0.18402 0.05452 0.18402 " pathEditMode="relative" ptsTypes="fffffffA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81481E-6 C 0.02604 -0.00278 0.05226 -0.0074 0.07726 -0.01805 C 0.09549 -0.02592 0.11562 -0.02129 0.13472 -0.02222 C 0.14323 -0.0294 0.14965 -0.04213 0.15903 -0.04653 C 0.16476 -0.05671 0.1816 -0.075 0.1908 -0.0787 C 0.19566 -0.08518 0.20156 -0.08379 0.20746 -0.08889 C 0.21927 -0.0993 0.23125 -0.1044 0.24549 -0.10694 C 0.25035 -0.10926 0.2559 -0.11018 0.26059 -0.11319 C 0.26667 -0.11736 0.26319 -0.11713 0.26962 -0.11921 C 0.28559 -0.12407 0.28559 -0.12315 0.30295 -0.12523 C 0.32917 -0.13426 0.30694 -0.12731 0.37118 -0.12731 " pathEditMode="relative" ptsTypes="ffffffffffA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81481E-6 C 0.0092 -0.00417 -2.22222E-6 -0.00093 0.01511 -4.81481E-6 C 0.03229 0.00116 0.04948 0.00139 0.06667 0.00208 C 0.07344 0.00509 0.07986 0.00787 0.08629 0.01204 C 0.1 0.03032 0.09653 0.02778 0.11962 0.03032 C 0.14757 0.03681 0.17292 0.05324 0.20139 0.05648 C 0.20868 0.05857 0.21441 0.06181 0.22118 0.06458 C 0.22413 0.06574 0.22726 0.06574 0.23021 0.06667 C 0.23334 0.06782 0.23629 0.06944 0.23941 0.07083 C 0.24636 0.07407 0.24861 0.08102 0.25452 0.08495 " pathEditMode="relative" ptsTypes="fffffffffA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81481E-6 C -0.00052 -0.00209 -0.00017 -0.00463 -0.00139 -0.00602 C -0.00573 -0.01088 -0.02569 -0.01852 -0.03177 -0.02223 C -0.03889 -0.02663 -0.04514 -0.0345 -0.05295 -0.03635 C -0.07604 -0.0419 -0.09878 -0.05116 -0.12118 -0.06042 C -0.12743 -0.06621 -0.13489 -0.06829 -0.1408 -0.07454 C -0.14809 -0.08218 -0.13958 -0.07477 -0.14687 -0.08473 C -0.14809 -0.08658 -0.15 -0.08727 -0.15139 -0.08889 C -0.15295 -0.09075 -0.15955 -0.09954 -0.16215 -0.10301 C -0.16371 -0.1051 -0.16667 -0.10903 -0.16667 -0.10903 C -0.16858 -0.11713 -0.16875 -0.12014 -0.17413 -0.12524 C -0.17726 -0.13727 -0.18142 -0.14838 -0.18941 -0.15556 C -0.19323 -0.16343 -0.2 -0.1676 -0.20295 -0.1757 " pathEditMode="relative" ptsTypes="ffffffffffffA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C 0.00313 0.00833 0.00347 0.01296 0.0092 0.01829 C 0.01215 0.0294 0.0191 0.03171 0.02431 0.04051 C 0.03333 0.05602 0.02778 0.04768 0.03333 0.06065 C 0.04063 0.07754 0.04983 0.09444 0.05469 0.11319 C 0.05295 0.1243 0.05174 0.13403 0.04705 0.14352 C 0.04757 0.15625 0.0474 0.16921 0.04861 0.18194 C 0.04879 0.18426 0.0507 0.18588 0.05156 0.18796 C 0.05313 0.1919 0.05434 0.20069 0.05469 0.20416 C 0.05538 0.21018 0.05538 0.2162 0.05608 0.22222 C 0.05695 0.22916 0.0592 0.24259 0.0592 0.24259 L 0.07587 0.27291 " pathEditMode="relative" ptsTypes="ffffffffffAA">
                                      <p:cBhvr>
                                        <p:cTn id="3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07407E-6 C -0.05035 -0.01736 -0.01007 -0.00417 -0.14392 4.07407E-6 C -0.16424 0.00069 -0.20469 0.00416 -0.20469 0.00416 C -0.22535 0.01504 -0.24931 0.01759 -0.27136 0.02014 C -0.31007 0.03379 -0.34722 0.00648 -0.3849 4.07407E-6 C -0.38785 -0.00139 -0.39115 -0.00186 -0.39392 -0.00394 C -0.40313 -0.01135 -0.39028 -0.00579 -0.40156 -0.00996 C -0.40365 -0.01065 -0.40556 -0.01135 -0.40764 -0.01204 C -0.4092 -0.01274 -0.41215 -0.01412 -0.41215 -0.01412 " pathEditMode="relative" ptsTypes="ffffffffA">
                                      <p:cBhvr>
                                        <p:cTn id="3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7 C -0.00452 0.00926 -0.01146 0.01111 -0.01806 0.01829 C -0.02639 0.02731 -0.03386 0.03773 -0.04236 0.04653 C -0.05 0.0544 -0.05712 0.05949 -0.06354 0.06875 C -0.06823 0.08657 -0.06632 0.07662 -0.06806 0.09907 C -0.06736 0.14306 -0.0691 0.16597 -0.06354 0.20208 C -0.06406 0.21088 -0.06354 0.21968 -0.06511 0.22824 C -0.06563 0.23148 -0.06823 0.23356 -0.06962 0.23634 C -0.07691 0.25231 -0.08108 0.25579 -0.0908 0.26875 C -0.09132 0.27153 -0.09184 0.27407 -0.09236 0.27685 C -0.09288 0.27893 -0.09427 0.28079 -0.09393 0.28287 C -0.09306 0.28796 -0.08472 0.29167 -0.08177 0.29306 C -0.07014 0.30764 -0.05295 0.3169 -0.03785 0.32338 C -0.03386 0.325 -0.02014 0.33125 -0.01354 0.33125 " pathEditMode="relative" ptsTypes="fffffffffffffA">
                                      <p:cBhvr>
                                        <p:cTn id="3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3600" dirty="0" smtClean="0"/>
              <a:t>This results in a precipitate</a:t>
            </a:r>
            <a:endParaRPr lang="en-AU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Flowchart: Connector 4"/>
          <p:cNvSpPr/>
          <p:nvPr/>
        </p:nvSpPr>
        <p:spPr>
          <a:xfrm>
            <a:off x="1600200" y="2667000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lowchart: Connector 5"/>
          <p:cNvSpPr/>
          <p:nvPr/>
        </p:nvSpPr>
        <p:spPr>
          <a:xfrm>
            <a:off x="4277591" y="2694710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lowchart: Connector 6"/>
          <p:cNvSpPr/>
          <p:nvPr/>
        </p:nvSpPr>
        <p:spPr>
          <a:xfrm>
            <a:off x="4038600" y="4100945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lowchart: Connector 7"/>
          <p:cNvSpPr/>
          <p:nvPr/>
        </p:nvSpPr>
        <p:spPr>
          <a:xfrm>
            <a:off x="6854537" y="4197927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lowchart: Connector 8"/>
          <p:cNvSpPr/>
          <p:nvPr/>
        </p:nvSpPr>
        <p:spPr>
          <a:xfrm>
            <a:off x="914400" y="3501736"/>
            <a:ext cx="533400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lowchart: Connector 9"/>
          <p:cNvSpPr/>
          <p:nvPr/>
        </p:nvSpPr>
        <p:spPr>
          <a:xfrm>
            <a:off x="2133600" y="3200400"/>
            <a:ext cx="533400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Flowchart: Connector 10"/>
          <p:cNvSpPr/>
          <p:nvPr/>
        </p:nvSpPr>
        <p:spPr>
          <a:xfrm>
            <a:off x="3962400" y="3273136"/>
            <a:ext cx="533400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lowchart: Connector 11"/>
          <p:cNvSpPr/>
          <p:nvPr/>
        </p:nvSpPr>
        <p:spPr>
          <a:xfrm>
            <a:off x="3692237" y="4876800"/>
            <a:ext cx="533400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Flowchart: Connector 13"/>
          <p:cNvSpPr/>
          <p:nvPr/>
        </p:nvSpPr>
        <p:spPr>
          <a:xfrm>
            <a:off x="4267200" y="3314700"/>
            <a:ext cx="228600" cy="2286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Flowchart: Connector 14"/>
          <p:cNvSpPr/>
          <p:nvPr/>
        </p:nvSpPr>
        <p:spPr>
          <a:xfrm>
            <a:off x="2400300" y="3366655"/>
            <a:ext cx="228600" cy="2286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Flowchart: Connector 15"/>
          <p:cNvSpPr/>
          <p:nvPr/>
        </p:nvSpPr>
        <p:spPr>
          <a:xfrm>
            <a:off x="1066800" y="3667991"/>
            <a:ext cx="228600" cy="2286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Flowchart: Connector 16"/>
          <p:cNvSpPr/>
          <p:nvPr/>
        </p:nvSpPr>
        <p:spPr>
          <a:xfrm>
            <a:off x="3848100" y="4946074"/>
            <a:ext cx="228600" cy="2286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Flowchart: Connector 17"/>
          <p:cNvSpPr/>
          <p:nvPr/>
        </p:nvSpPr>
        <p:spPr>
          <a:xfrm>
            <a:off x="1787236" y="4083627"/>
            <a:ext cx="533400" cy="457200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Flowchart: Connector 19"/>
          <p:cNvSpPr/>
          <p:nvPr/>
        </p:nvSpPr>
        <p:spPr>
          <a:xfrm>
            <a:off x="6286500" y="4481947"/>
            <a:ext cx="533400" cy="457200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Flowchart: Connector 20"/>
          <p:cNvSpPr/>
          <p:nvPr/>
        </p:nvSpPr>
        <p:spPr>
          <a:xfrm>
            <a:off x="7152409" y="3349338"/>
            <a:ext cx="533400" cy="457200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Flowchart: Connector 21"/>
          <p:cNvSpPr/>
          <p:nvPr/>
        </p:nvSpPr>
        <p:spPr>
          <a:xfrm>
            <a:off x="5368636" y="3349338"/>
            <a:ext cx="533400" cy="457200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714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1163 0.00486 -0.01354 0.01134 -0.02118 0.02222 C -0.0191 0.06505 -0.02066 0.0456 -0.01354 0.07269 C -0.01407 0.08287 -0.01407 0.09306 -0.01511 0.10301 C -0.01563 0.10718 -0.01823 0.11505 -0.01823 0.11505 C -0.01771 0.13519 -0.01806 0.15556 -0.01667 0.17569 C -0.0165 0.17917 -0.01424 0.18218 -0.01354 0.18565 C -0.01181 0.19421 -0.01077 0.20324 -0.00903 0.21204 C -0.00955 0.23449 -0.00573 0.29074 -0.01823 0.31505 C -0.01927 0.31944 -0.02118 0.32454 -0.02118 0.32917 " pathEditMode="relative" ptsTypes="fffffffff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1163 0.00486 -0.01354 0.01134 -0.02118 0.02222 C -0.0191 0.06505 -0.02066 0.0456 -0.01354 0.07269 C -0.01407 0.08287 -0.01407 0.09306 -0.01511 0.10301 C -0.01563 0.10718 -0.01823 0.11505 -0.01823 0.11505 C -0.01771 0.13519 -0.01806 0.15556 -0.01667 0.17569 C -0.0165 0.17917 -0.01424 0.18218 -0.01354 0.18565 C -0.01181 0.19421 -0.01077 0.20324 -0.00903 0.21204 C -0.00955 0.23449 -0.00573 0.29074 -0.01823 0.31505 C -0.01927 0.31944 -0.02118 0.32454 -0.02118 0.32917 " pathEditMode="relative" ptsTypes="fffffffffA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556 0.00741 -0.00625 0.01273 -0.00903 0.02222 C -0.01216 0.03264 -0.01893 0.03819 -0.02275 0.04838 C -0.02639 0.0581 -0.02413 0.0544 -0.02882 0.06042 C -0.02934 0.06319 -0.03021 0.06574 -0.03021 0.06852 C -0.03021 0.0838 -0.02379 0.08542 -0.01667 0.09491 C -0.01893 0.12315 -0.01823 0.10833 -0.01823 0.13935 " pathEditMode="relative" ptsTypes="ffffffA"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556 0.00741 -0.00625 0.01273 -0.00903 0.02222 C -0.01216 0.03264 -0.01893 0.03819 -0.02275 0.04838 C -0.02639 0.0581 -0.02413 0.0544 -0.02882 0.06042 C -0.02934 0.06319 -0.03021 0.06574 -0.03021 0.06852 C -0.03021 0.0838 -0.02379 0.08542 -0.01667 0.09491 C -0.01893 0.12315 -0.01823 0.10833 -0.01823 0.13935 " pathEditMode="relative" ptsTypes="ffffffA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104 0.00393 0.0026 0.00787 0.00313 0.01204 C 0.00365 0.0162 0.00365 0.02037 0.00451 0.0243 C 0.00521 0.02731 0.00677 0.02963 0.00764 0.03241 C 0.00833 0.03426 0.00868 0.03634 0.00903 0.03843 C 0.01111 0.04815 0.01267 0.06018 0.01667 0.06875 C 0.0224 0.08125 0.02448 0.0831 0.03177 0.09305 C 0.0401 0.10463 0.05382 0.13657 0.05764 0.15162 C 0.0559 0.17708 0.05573 0.21157 0.04392 0.23426 C 0.04167 0.24352 0.04028 0.25069 0.03646 0.25856 C 0.03438 0.27268 0.03108 0.28727 0.03941 0.29907 C 0.04097 0.30509 0.04236 0.31111 0.04392 0.31713 C 0.0434 0.32731 0.04323 0.33727 0.04236 0.34745 C 0.04219 0.34954 0.04115 0.35139 0.04097 0.35347 C 0.0401 0.36296 0.03941 0.38194 0.03941 0.38194 " pathEditMode="relative" ptsTypes="ffffffffffffffA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104 0.00393 0.0026 0.00787 0.00313 0.01204 C 0.00365 0.0162 0.00365 0.02037 0.00451 0.0243 C 0.00521 0.02731 0.00677 0.02963 0.00764 0.03241 C 0.00833 0.03426 0.00868 0.03634 0.00903 0.03843 C 0.01111 0.04815 0.01267 0.06018 0.01667 0.06875 C 0.0224 0.08125 0.02448 0.0831 0.03177 0.09305 C 0.0401 0.10463 0.05382 0.13657 0.05764 0.15162 C 0.0559 0.17708 0.05573 0.21157 0.04392 0.23426 C 0.04167 0.24352 0.04028 0.25069 0.03646 0.25856 C 0.03438 0.27268 0.03108 0.28727 0.03941 0.29907 C 0.04097 0.30509 0.04236 0.31111 0.04392 0.31713 C 0.0434 0.32731 0.04323 0.33727 0.04236 0.34745 C 0.04219 0.34954 0.04115 0.35139 0.04097 0.35347 C 0.0401 0.36296 0.03941 0.38194 0.03941 0.38194 " pathEditMode="relative" ptsTypes="ffffffffffffff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33 0.00649 -0.0033 0.01297 -0.00764 0.01829 C -0.00955 0.02801 -0.01528 0.04653 -0.01528 0.04653 C -0.01667 0.05949 -0.02031 0.07037 -0.02274 0.08287 C -0.025 0.09422 -0.02656 0.10602 -0.02882 0.11737 C -0.02813 0.1294 -0.02951 0.1426 -0.02587 0.15371 C -0.02066 0.16991 -0.01389 0.18473 -0.01059 0.20209 C -0.01163 0.22616 -0.01267 0.25116 -0.01667 0.27477 C -0.01997 0.32408 -0.01719 0.30602 -0.02118 0.3294 C -0.02257 0.35 -0.02431 0.36713 -0.02431 0.38797 " pathEditMode="relative" ptsTypes="fffffffffA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33 0.00649 -0.0033 0.01297 -0.00764 0.01829 C -0.00955 0.02801 -0.01528 0.04653 -0.01528 0.04653 C -0.01667 0.05949 -0.02031 0.07037 -0.02274 0.08287 C -0.025 0.09422 -0.02656 0.10602 -0.02882 0.11737 C -0.02813 0.1294 -0.02951 0.1426 -0.02587 0.15371 C -0.02066 0.16991 -0.01389 0.18473 -0.01059 0.20209 C -0.01163 0.22616 -0.01267 0.25116 -0.01667 0.27477 C -0.01997 0.32408 -0.01719 0.30602 -0.02118 0.3294 C -0.02257 0.35 -0.02431 0.36713 -0.02431 0.38797 " pathEditMode="relative" ptsTypes="fffffffffA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How do I know what precipitate will form?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2390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Use a solubility table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9" t="58188" r="57173" b="11919"/>
          <a:stretch/>
        </p:blipFill>
        <p:spPr bwMode="auto">
          <a:xfrm>
            <a:off x="776092" y="2016806"/>
            <a:ext cx="6462908" cy="3850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452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Lets mix KI and </a:t>
            </a:r>
            <a:r>
              <a:rPr lang="en-AU" dirty="0" err="1" smtClean="0"/>
              <a:t>Pb</a:t>
            </a:r>
            <a:r>
              <a:rPr lang="en-AU" dirty="0" smtClean="0"/>
              <a:t>(NO</a:t>
            </a:r>
            <a:r>
              <a:rPr lang="en-AU" baseline="-25000" dirty="0" smtClean="0"/>
              <a:t>3</a:t>
            </a:r>
            <a:r>
              <a:rPr lang="en-AU" dirty="0" smtClean="0"/>
              <a:t>)</a:t>
            </a:r>
            <a:r>
              <a:rPr lang="en-AU" baseline="-25000" dirty="0" smtClean="0"/>
              <a:t>2</a:t>
            </a:r>
            <a:endParaRPr lang="en-AU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958553" y="2209799"/>
            <a:ext cx="10668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dirty="0" smtClean="0"/>
              <a:t>K</a:t>
            </a:r>
            <a:r>
              <a:rPr lang="en-AU" sz="4000" baseline="30000" dirty="0" smtClean="0"/>
              <a:t>+</a:t>
            </a:r>
          </a:p>
          <a:p>
            <a:endParaRPr lang="en-AU" sz="4000" dirty="0"/>
          </a:p>
          <a:p>
            <a:r>
              <a:rPr lang="en-AU" sz="4000" dirty="0" smtClean="0"/>
              <a:t> I</a:t>
            </a:r>
            <a:r>
              <a:rPr lang="en-AU" sz="4000" baseline="30000" dirty="0" smtClean="0"/>
              <a:t>-</a:t>
            </a:r>
            <a:r>
              <a:rPr lang="en-AU" sz="4000" dirty="0" smtClean="0"/>
              <a:t> </a:t>
            </a:r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7" name="TextBox 6"/>
          <p:cNvSpPr txBox="1"/>
          <p:nvPr/>
        </p:nvSpPr>
        <p:spPr>
          <a:xfrm>
            <a:off x="4398236" y="2286000"/>
            <a:ext cx="215496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dirty="0"/>
              <a:t>Pb</a:t>
            </a:r>
            <a:r>
              <a:rPr lang="en-AU" sz="4000" baseline="30000" dirty="0"/>
              <a:t>2+</a:t>
            </a:r>
          </a:p>
          <a:p>
            <a:endParaRPr lang="en-AU" dirty="0"/>
          </a:p>
          <a:p>
            <a:r>
              <a:rPr lang="en-AU" sz="4000" dirty="0" smtClean="0"/>
              <a:t>2 x NO</a:t>
            </a:r>
            <a:r>
              <a:rPr lang="en-AU" dirty="0" smtClean="0"/>
              <a:t>3</a:t>
            </a:r>
            <a:r>
              <a:rPr lang="en-AU" sz="4000" baseline="30000" dirty="0" smtClean="0"/>
              <a:t>-1</a:t>
            </a:r>
            <a:endParaRPr lang="en-AU" sz="4000" baseline="30000" dirty="0"/>
          </a:p>
        </p:txBody>
      </p:sp>
    </p:spTree>
    <p:extLst>
      <p:ext uri="{BB962C8B-B14F-4D97-AF65-F5344CB8AC3E}">
        <p14:creationId xmlns:p14="http://schemas.microsoft.com/office/powerpoint/2010/main" val="1516522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New possible ion combinations</a:t>
            </a:r>
            <a:endParaRPr lang="en-AU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958553" y="2209799"/>
            <a:ext cx="10668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dirty="0" smtClean="0"/>
              <a:t>K</a:t>
            </a:r>
            <a:r>
              <a:rPr lang="en-AU" sz="4000" baseline="30000" dirty="0" smtClean="0"/>
              <a:t>+</a:t>
            </a:r>
          </a:p>
          <a:p>
            <a:endParaRPr lang="en-AU" sz="4000" dirty="0"/>
          </a:p>
          <a:p>
            <a:r>
              <a:rPr lang="en-AU" sz="4000" dirty="0" smtClean="0"/>
              <a:t> I</a:t>
            </a:r>
            <a:r>
              <a:rPr lang="en-AU" sz="4000" baseline="30000" dirty="0" smtClean="0"/>
              <a:t>-</a:t>
            </a:r>
            <a:r>
              <a:rPr lang="en-AU" sz="4000" dirty="0" smtClean="0"/>
              <a:t> </a:t>
            </a:r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7" name="TextBox 6"/>
          <p:cNvSpPr txBox="1"/>
          <p:nvPr/>
        </p:nvSpPr>
        <p:spPr>
          <a:xfrm>
            <a:off x="4398236" y="2286000"/>
            <a:ext cx="215496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dirty="0"/>
              <a:t>Pb</a:t>
            </a:r>
            <a:r>
              <a:rPr lang="en-AU" sz="4000" baseline="30000" dirty="0"/>
              <a:t>2+</a:t>
            </a:r>
          </a:p>
          <a:p>
            <a:endParaRPr lang="en-AU" dirty="0"/>
          </a:p>
          <a:p>
            <a:r>
              <a:rPr lang="en-AU" sz="4000" dirty="0" smtClean="0"/>
              <a:t>2 x NO</a:t>
            </a:r>
            <a:r>
              <a:rPr lang="en-AU" dirty="0" smtClean="0"/>
              <a:t>3</a:t>
            </a:r>
            <a:r>
              <a:rPr lang="en-AU" sz="4000" baseline="30000" dirty="0" smtClean="0"/>
              <a:t>-1</a:t>
            </a:r>
            <a:endParaRPr lang="en-AU" sz="4000" baseline="300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752600" y="2743200"/>
            <a:ext cx="2362200" cy="85159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1676400" y="2743200"/>
            <a:ext cx="2590800" cy="1066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121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Insoluble ion combinations</a:t>
            </a:r>
            <a:endParaRPr lang="en-AU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9" t="58188" r="57173" b="11919"/>
          <a:stretch/>
        </p:blipFill>
        <p:spPr bwMode="auto">
          <a:xfrm>
            <a:off x="3886200" y="2133600"/>
            <a:ext cx="4203078" cy="2695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8200" y="2133600"/>
            <a:ext cx="1905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KNO</a:t>
            </a:r>
            <a:r>
              <a:rPr lang="en-AU" baseline="-25000" dirty="0" smtClean="0"/>
              <a:t>3</a:t>
            </a:r>
            <a:r>
              <a:rPr lang="en-AU" dirty="0" smtClean="0"/>
              <a:t>?</a:t>
            </a:r>
          </a:p>
          <a:p>
            <a:r>
              <a:rPr lang="en-AU" dirty="0" smtClean="0"/>
              <a:t>NO</a:t>
            </a:r>
          </a:p>
          <a:p>
            <a:r>
              <a:rPr lang="en-AU" dirty="0" smtClean="0"/>
              <a:t>PbI</a:t>
            </a:r>
            <a:r>
              <a:rPr lang="en-AU" baseline="-25000" dirty="0" smtClean="0"/>
              <a:t>2  </a:t>
            </a:r>
          </a:p>
          <a:p>
            <a:r>
              <a:rPr lang="en-AU" baseline="-25000" dirty="0" smtClean="0"/>
              <a:t>That’s the one</a:t>
            </a:r>
            <a:endParaRPr lang="en-AU" baseline="-25000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7" name="Freeform 6"/>
          <p:cNvSpPr/>
          <p:nvPr/>
        </p:nvSpPr>
        <p:spPr>
          <a:xfrm>
            <a:off x="4084890" y="3016665"/>
            <a:ext cx="905854" cy="264920"/>
          </a:xfrm>
          <a:custGeom>
            <a:avLst/>
            <a:gdLst>
              <a:gd name="connsiteX0" fmla="*/ 905854 w 905854"/>
              <a:gd name="connsiteY0" fmla="*/ 76913 h 264920"/>
              <a:gd name="connsiteX1" fmla="*/ 820396 w 905854"/>
              <a:gd name="connsiteY1" fmla="*/ 68367 h 264920"/>
              <a:gd name="connsiteX2" fmla="*/ 769121 w 905854"/>
              <a:gd name="connsiteY2" fmla="*/ 59821 h 264920"/>
              <a:gd name="connsiteX3" fmla="*/ 692209 w 905854"/>
              <a:gd name="connsiteY3" fmla="*/ 51275 h 264920"/>
              <a:gd name="connsiteX4" fmla="*/ 666572 w 905854"/>
              <a:gd name="connsiteY4" fmla="*/ 42729 h 264920"/>
              <a:gd name="connsiteX5" fmla="*/ 546931 w 905854"/>
              <a:gd name="connsiteY5" fmla="*/ 25638 h 264920"/>
              <a:gd name="connsiteX6" fmla="*/ 452927 w 905854"/>
              <a:gd name="connsiteY6" fmla="*/ 8546 h 264920"/>
              <a:gd name="connsiteX7" fmla="*/ 393106 w 905854"/>
              <a:gd name="connsiteY7" fmla="*/ 0 h 264920"/>
              <a:gd name="connsiteX8" fmla="*/ 111095 w 905854"/>
              <a:gd name="connsiteY8" fmla="*/ 8546 h 264920"/>
              <a:gd name="connsiteX9" fmla="*/ 59820 w 905854"/>
              <a:gd name="connsiteY9" fmla="*/ 25638 h 264920"/>
              <a:gd name="connsiteX10" fmla="*/ 42729 w 905854"/>
              <a:gd name="connsiteY10" fmla="*/ 51275 h 264920"/>
              <a:gd name="connsiteX11" fmla="*/ 17091 w 905854"/>
              <a:gd name="connsiteY11" fmla="*/ 59821 h 264920"/>
              <a:gd name="connsiteX12" fmla="*/ 0 w 905854"/>
              <a:gd name="connsiteY12" fmla="*/ 111096 h 264920"/>
              <a:gd name="connsiteX13" fmla="*/ 8546 w 905854"/>
              <a:gd name="connsiteY13" fmla="*/ 170916 h 264920"/>
              <a:gd name="connsiteX14" fmla="*/ 111095 w 905854"/>
              <a:gd name="connsiteY14" fmla="*/ 222191 h 264920"/>
              <a:gd name="connsiteX15" fmla="*/ 136732 w 905854"/>
              <a:gd name="connsiteY15" fmla="*/ 239283 h 264920"/>
              <a:gd name="connsiteX16" fmla="*/ 188007 w 905854"/>
              <a:gd name="connsiteY16" fmla="*/ 247828 h 264920"/>
              <a:gd name="connsiteX17" fmla="*/ 299103 w 905854"/>
              <a:gd name="connsiteY17" fmla="*/ 264920 h 264920"/>
              <a:gd name="connsiteX18" fmla="*/ 470018 w 905854"/>
              <a:gd name="connsiteY18" fmla="*/ 256374 h 264920"/>
              <a:gd name="connsiteX19" fmla="*/ 598205 w 905854"/>
              <a:gd name="connsiteY19" fmla="*/ 239283 h 264920"/>
              <a:gd name="connsiteX20" fmla="*/ 623843 w 905854"/>
              <a:gd name="connsiteY20" fmla="*/ 230737 h 264920"/>
              <a:gd name="connsiteX21" fmla="*/ 675117 w 905854"/>
              <a:gd name="connsiteY21" fmla="*/ 196554 h 264920"/>
              <a:gd name="connsiteX22" fmla="*/ 717846 w 905854"/>
              <a:gd name="connsiteY22" fmla="*/ 153825 h 264920"/>
              <a:gd name="connsiteX23" fmla="*/ 726392 w 905854"/>
              <a:gd name="connsiteY23" fmla="*/ 119642 h 264920"/>
              <a:gd name="connsiteX24" fmla="*/ 734938 w 905854"/>
              <a:gd name="connsiteY24" fmla="*/ 85458 h 264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905854" h="264920">
                <a:moveTo>
                  <a:pt x="905854" y="76913"/>
                </a:moveTo>
                <a:cubicBezTo>
                  <a:pt x="877368" y="74064"/>
                  <a:pt x="848803" y="71918"/>
                  <a:pt x="820396" y="68367"/>
                </a:cubicBezTo>
                <a:cubicBezTo>
                  <a:pt x="803202" y="66218"/>
                  <a:pt x="786296" y="62111"/>
                  <a:pt x="769121" y="59821"/>
                </a:cubicBezTo>
                <a:cubicBezTo>
                  <a:pt x="743552" y="56412"/>
                  <a:pt x="717846" y="54124"/>
                  <a:pt x="692209" y="51275"/>
                </a:cubicBezTo>
                <a:cubicBezTo>
                  <a:pt x="683663" y="48426"/>
                  <a:pt x="675365" y="44683"/>
                  <a:pt x="666572" y="42729"/>
                </a:cubicBezTo>
                <a:cubicBezTo>
                  <a:pt x="634900" y="35691"/>
                  <a:pt x="576483" y="29332"/>
                  <a:pt x="546931" y="25638"/>
                </a:cubicBezTo>
                <a:cubicBezTo>
                  <a:pt x="498242" y="9408"/>
                  <a:pt x="533453" y="19283"/>
                  <a:pt x="452927" y="8546"/>
                </a:cubicBezTo>
                <a:lnTo>
                  <a:pt x="393106" y="0"/>
                </a:lnTo>
                <a:cubicBezTo>
                  <a:pt x="299102" y="2849"/>
                  <a:pt x="204865" y="1333"/>
                  <a:pt x="111095" y="8546"/>
                </a:cubicBezTo>
                <a:cubicBezTo>
                  <a:pt x="93132" y="9928"/>
                  <a:pt x="59820" y="25638"/>
                  <a:pt x="59820" y="25638"/>
                </a:cubicBezTo>
                <a:cubicBezTo>
                  <a:pt x="54123" y="34184"/>
                  <a:pt x="50749" y="44859"/>
                  <a:pt x="42729" y="51275"/>
                </a:cubicBezTo>
                <a:cubicBezTo>
                  <a:pt x="35695" y="56902"/>
                  <a:pt x="22327" y="52491"/>
                  <a:pt x="17091" y="59821"/>
                </a:cubicBezTo>
                <a:cubicBezTo>
                  <a:pt x="6619" y="74481"/>
                  <a:pt x="0" y="111096"/>
                  <a:pt x="0" y="111096"/>
                </a:cubicBezTo>
                <a:cubicBezTo>
                  <a:pt x="2849" y="131036"/>
                  <a:pt x="-2268" y="153923"/>
                  <a:pt x="8546" y="170916"/>
                </a:cubicBezTo>
                <a:cubicBezTo>
                  <a:pt x="38271" y="217627"/>
                  <a:pt x="72380" y="196380"/>
                  <a:pt x="111095" y="222191"/>
                </a:cubicBezTo>
                <a:cubicBezTo>
                  <a:pt x="119641" y="227888"/>
                  <a:pt x="126988" y="236035"/>
                  <a:pt x="136732" y="239283"/>
                </a:cubicBezTo>
                <a:cubicBezTo>
                  <a:pt x="153170" y="244762"/>
                  <a:pt x="170881" y="245193"/>
                  <a:pt x="188007" y="247828"/>
                </a:cubicBezTo>
                <a:cubicBezTo>
                  <a:pt x="330859" y="269804"/>
                  <a:pt x="171289" y="243617"/>
                  <a:pt x="299103" y="264920"/>
                </a:cubicBezTo>
                <a:lnTo>
                  <a:pt x="470018" y="256374"/>
                </a:lnTo>
                <a:cubicBezTo>
                  <a:pt x="513695" y="253462"/>
                  <a:pt x="555935" y="249850"/>
                  <a:pt x="598205" y="239283"/>
                </a:cubicBezTo>
                <a:cubicBezTo>
                  <a:pt x="606944" y="237098"/>
                  <a:pt x="615297" y="233586"/>
                  <a:pt x="623843" y="230737"/>
                </a:cubicBezTo>
                <a:cubicBezTo>
                  <a:pt x="640934" y="219343"/>
                  <a:pt x="663723" y="213645"/>
                  <a:pt x="675117" y="196554"/>
                </a:cubicBezTo>
                <a:cubicBezTo>
                  <a:pt x="697906" y="162370"/>
                  <a:pt x="683663" y="176613"/>
                  <a:pt x="717846" y="153825"/>
                </a:cubicBezTo>
                <a:cubicBezTo>
                  <a:pt x="720695" y="142431"/>
                  <a:pt x="723165" y="130935"/>
                  <a:pt x="726392" y="119642"/>
                </a:cubicBezTo>
                <a:cubicBezTo>
                  <a:pt x="735839" y="86579"/>
                  <a:pt x="734938" y="104506"/>
                  <a:pt x="734938" y="85458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/>
          <p:cNvSpPr/>
          <p:nvPr/>
        </p:nvSpPr>
        <p:spPr>
          <a:xfrm>
            <a:off x="4101981" y="2247544"/>
            <a:ext cx="606752" cy="384561"/>
          </a:xfrm>
          <a:custGeom>
            <a:avLst/>
            <a:gdLst>
              <a:gd name="connsiteX0" fmla="*/ 589660 w 606752"/>
              <a:gd name="connsiteY0" fmla="*/ 102549 h 384561"/>
              <a:gd name="connsiteX1" fmla="*/ 521294 w 606752"/>
              <a:gd name="connsiteY1" fmla="*/ 51275 h 384561"/>
              <a:gd name="connsiteX2" fmla="*/ 495656 w 606752"/>
              <a:gd name="connsiteY2" fmla="*/ 42729 h 384561"/>
              <a:gd name="connsiteX3" fmla="*/ 470019 w 606752"/>
              <a:gd name="connsiteY3" fmla="*/ 25637 h 384561"/>
              <a:gd name="connsiteX4" fmla="*/ 128187 w 606752"/>
              <a:gd name="connsiteY4" fmla="*/ 42729 h 384561"/>
              <a:gd name="connsiteX5" fmla="*/ 59821 w 606752"/>
              <a:gd name="connsiteY5" fmla="*/ 102549 h 384561"/>
              <a:gd name="connsiteX6" fmla="*/ 42729 w 606752"/>
              <a:gd name="connsiteY6" fmla="*/ 136733 h 384561"/>
              <a:gd name="connsiteX7" fmla="*/ 25638 w 606752"/>
              <a:gd name="connsiteY7" fmla="*/ 162370 h 384561"/>
              <a:gd name="connsiteX8" fmla="*/ 8546 w 606752"/>
              <a:gd name="connsiteY8" fmla="*/ 213645 h 384561"/>
              <a:gd name="connsiteX9" fmla="*/ 0 w 606752"/>
              <a:gd name="connsiteY9" fmla="*/ 239282 h 384561"/>
              <a:gd name="connsiteX10" fmla="*/ 8546 w 606752"/>
              <a:gd name="connsiteY10" fmla="*/ 316194 h 384561"/>
              <a:gd name="connsiteX11" fmla="*/ 59821 w 606752"/>
              <a:gd name="connsiteY11" fmla="*/ 333286 h 384561"/>
              <a:gd name="connsiteX12" fmla="*/ 85458 w 606752"/>
              <a:gd name="connsiteY12" fmla="*/ 350377 h 384561"/>
              <a:gd name="connsiteX13" fmla="*/ 256374 w 606752"/>
              <a:gd name="connsiteY13" fmla="*/ 376015 h 384561"/>
              <a:gd name="connsiteX14" fmla="*/ 282012 w 606752"/>
              <a:gd name="connsiteY14" fmla="*/ 384561 h 384561"/>
              <a:gd name="connsiteX15" fmla="*/ 487111 w 606752"/>
              <a:gd name="connsiteY15" fmla="*/ 367469 h 384561"/>
              <a:gd name="connsiteX16" fmla="*/ 512748 w 606752"/>
              <a:gd name="connsiteY16" fmla="*/ 358923 h 384561"/>
              <a:gd name="connsiteX17" fmla="*/ 564023 w 606752"/>
              <a:gd name="connsiteY17" fmla="*/ 324740 h 384561"/>
              <a:gd name="connsiteX18" fmla="*/ 606752 w 606752"/>
              <a:gd name="connsiteY18" fmla="*/ 247828 h 384561"/>
              <a:gd name="connsiteX19" fmla="*/ 598206 w 606752"/>
              <a:gd name="connsiteY19" fmla="*/ 145278 h 384561"/>
              <a:gd name="connsiteX20" fmla="*/ 589660 w 606752"/>
              <a:gd name="connsiteY20" fmla="*/ 119641 h 384561"/>
              <a:gd name="connsiteX21" fmla="*/ 538385 w 606752"/>
              <a:gd name="connsiteY21" fmla="*/ 85458 h 384561"/>
              <a:gd name="connsiteX22" fmla="*/ 504202 w 606752"/>
              <a:gd name="connsiteY22" fmla="*/ 34183 h 384561"/>
              <a:gd name="connsiteX23" fmla="*/ 470019 w 606752"/>
              <a:gd name="connsiteY23" fmla="*/ 0 h 384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06752" h="384561">
                <a:moveTo>
                  <a:pt x="589660" y="102549"/>
                </a:moveTo>
                <a:cubicBezTo>
                  <a:pt x="579178" y="94163"/>
                  <a:pt x="539434" y="60345"/>
                  <a:pt x="521294" y="51275"/>
                </a:cubicBezTo>
                <a:cubicBezTo>
                  <a:pt x="513237" y="47246"/>
                  <a:pt x="504202" y="45578"/>
                  <a:pt x="495656" y="42729"/>
                </a:cubicBezTo>
                <a:cubicBezTo>
                  <a:pt x="487110" y="37032"/>
                  <a:pt x="480286" y="25900"/>
                  <a:pt x="470019" y="25637"/>
                </a:cubicBezTo>
                <a:cubicBezTo>
                  <a:pt x="212526" y="19034"/>
                  <a:pt x="254810" y="11072"/>
                  <a:pt x="128187" y="42729"/>
                </a:cubicBezTo>
                <a:cubicBezTo>
                  <a:pt x="81513" y="73845"/>
                  <a:pt x="81733" y="64202"/>
                  <a:pt x="59821" y="102549"/>
                </a:cubicBezTo>
                <a:cubicBezTo>
                  <a:pt x="53500" y="113610"/>
                  <a:pt x="49050" y="125672"/>
                  <a:pt x="42729" y="136733"/>
                </a:cubicBezTo>
                <a:cubicBezTo>
                  <a:pt x="37633" y="145650"/>
                  <a:pt x="29809" y="152985"/>
                  <a:pt x="25638" y="162370"/>
                </a:cubicBezTo>
                <a:cubicBezTo>
                  <a:pt x="18321" y="178833"/>
                  <a:pt x="14243" y="196553"/>
                  <a:pt x="8546" y="213645"/>
                </a:cubicBezTo>
                <a:lnTo>
                  <a:pt x="0" y="239282"/>
                </a:lnTo>
                <a:cubicBezTo>
                  <a:pt x="2849" y="264919"/>
                  <a:pt x="-5303" y="294432"/>
                  <a:pt x="8546" y="316194"/>
                </a:cubicBezTo>
                <a:cubicBezTo>
                  <a:pt x="18219" y="331394"/>
                  <a:pt x="44830" y="323293"/>
                  <a:pt x="59821" y="333286"/>
                </a:cubicBezTo>
                <a:cubicBezTo>
                  <a:pt x="68367" y="338983"/>
                  <a:pt x="76073" y="346206"/>
                  <a:pt x="85458" y="350377"/>
                </a:cubicBezTo>
                <a:cubicBezTo>
                  <a:pt x="148093" y="378215"/>
                  <a:pt x="177727" y="370397"/>
                  <a:pt x="256374" y="376015"/>
                </a:cubicBezTo>
                <a:cubicBezTo>
                  <a:pt x="264920" y="378864"/>
                  <a:pt x="273004" y="384561"/>
                  <a:pt x="282012" y="384561"/>
                </a:cubicBezTo>
                <a:cubicBezTo>
                  <a:pt x="361838" y="384561"/>
                  <a:pt x="413577" y="376661"/>
                  <a:pt x="487111" y="367469"/>
                </a:cubicBezTo>
                <a:cubicBezTo>
                  <a:pt x="495657" y="364620"/>
                  <a:pt x="504874" y="363298"/>
                  <a:pt x="512748" y="358923"/>
                </a:cubicBezTo>
                <a:cubicBezTo>
                  <a:pt x="530705" y="348947"/>
                  <a:pt x="564023" y="324740"/>
                  <a:pt x="564023" y="324740"/>
                </a:cubicBezTo>
                <a:cubicBezTo>
                  <a:pt x="603203" y="265970"/>
                  <a:pt x="591710" y="292952"/>
                  <a:pt x="606752" y="247828"/>
                </a:cubicBezTo>
                <a:cubicBezTo>
                  <a:pt x="603903" y="213645"/>
                  <a:pt x="602740" y="179279"/>
                  <a:pt x="598206" y="145278"/>
                </a:cubicBezTo>
                <a:cubicBezTo>
                  <a:pt x="597015" y="136349"/>
                  <a:pt x="596030" y="126011"/>
                  <a:pt x="589660" y="119641"/>
                </a:cubicBezTo>
                <a:cubicBezTo>
                  <a:pt x="575135" y="105116"/>
                  <a:pt x="538385" y="85458"/>
                  <a:pt x="538385" y="85458"/>
                </a:cubicBezTo>
                <a:cubicBezTo>
                  <a:pt x="526991" y="68366"/>
                  <a:pt x="521294" y="45577"/>
                  <a:pt x="504202" y="34183"/>
                </a:cubicBezTo>
                <a:cubicBezTo>
                  <a:pt x="473265" y="13559"/>
                  <a:pt x="483158" y="26278"/>
                  <a:pt x="470019" y="0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reeform 9"/>
          <p:cNvSpPr/>
          <p:nvPr/>
        </p:nvSpPr>
        <p:spPr>
          <a:xfrm>
            <a:off x="5332527" y="2854295"/>
            <a:ext cx="444430" cy="367469"/>
          </a:xfrm>
          <a:custGeom>
            <a:avLst/>
            <a:gdLst>
              <a:gd name="connsiteX0" fmla="*/ 256423 w 444430"/>
              <a:gd name="connsiteY0" fmla="*/ 0 h 367469"/>
              <a:gd name="connsiteX1" fmla="*/ 85507 w 444430"/>
              <a:gd name="connsiteY1" fmla="*/ 25638 h 367469"/>
              <a:gd name="connsiteX2" fmla="*/ 59869 w 444430"/>
              <a:gd name="connsiteY2" fmla="*/ 34184 h 367469"/>
              <a:gd name="connsiteX3" fmla="*/ 34232 w 444430"/>
              <a:gd name="connsiteY3" fmla="*/ 42729 h 367469"/>
              <a:gd name="connsiteX4" fmla="*/ 49 w 444430"/>
              <a:gd name="connsiteY4" fmla="*/ 94004 h 367469"/>
              <a:gd name="connsiteX5" fmla="*/ 17140 w 444430"/>
              <a:gd name="connsiteY5" fmla="*/ 256374 h 367469"/>
              <a:gd name="connsiteX6" fmla="*/ 34232 w 444430"/>
              <a:gd name="connsiteY6" fmla="*/ 282012 h 367469"/>
              <a:gd name="connsiteX7" fmla="*/ 85507 w 444430"/>
              <a:gd name="connsiteY7" fmla="*/ 316195 h 367469"/>
              <a:gd name="connsiteX8" fmla="*/ 162419 w 444430"/>
              <a:gd name="connsiteY8" fmla="*/ 350378 h 367469"/>
              <a:gd name="connsiteX9" fmla="*/ 188056 w 444430"/>
              <a:gd name="connsiteY9" fmla="*/ 358924 h 367469"/>
              <a:gd name="connsiteX10" fmla="*/ 213694 w 444430"/>
              <a:gd name="connsiteY10" fmla="*/ 367469 h 367469"/>
              <a:gd name="connsiteX11" fmla="*/ 358972 w 444430"/>
              <a:gd name="connsiteY11" fmla="*/ 350378 h 367469"/>
              <a:gd name="connsiteX12" fmla="*/ 384609 w 444430"/>
              <a:gd name="connsiteY12" fmla="*/ 333286 h 367469"/>
              <a:gd name="connsiteX13" fmla="*/ 401701 w 444430"/>
              <a:gd name="connsiteY13" fmla="*/ 307649 h 367469"/>
              <a:gd name="connsiteX14" fmla="*/ 427338 w 444430"/>
              <a:gd name="connsiteY14" fmla="*/ 290557 h 367469"/>
              <a:gd name="connsiteX15" fmla="*/ 444430 w 444430"/>
              <a:gd name="connsiteY15" fmla="*/ 239283 h 367469"/>
              <a:gd name="connsiteX16" fmla="*/ 427338 w 444430"/>
              <a:gd name="connsiteY16" fmla="*/ 136733 h 367469"/>
              <a:gd name="connsiteX17" fmla="*/ 410247 w 444430"/>
              <a:gd name="connsiteY17" fmla="*/ 111096 h 367469"/>
              <a:gd name="connsiteX18" fmla="*/ 384609 w 444430"/>
              <a:gd name="connsiteY18" fmla="*/ 102550 h 367469"/>
              <a:gd name="connsiteX19" fmla="*/ 358972 w 444430"/>
              <a:gd name="connsiteY19" fmla="*/ 76912 h 367469"/>
              <a:gd name="connsiteX20" fmla="*/ 333335 w 444430"/>
              <a:gd name="connsiteY20" fmla="*/ 68367 h 367469"/>
              <a:gd name="connsiteX21" fmla="*/ 316243 w 444430"/>
              <a:gd name="connsiteY21" fmla="*/ 42729 h 367469"/>
              <a:gd name="connsiteX22" fmla="*/ 290606 w 444430"/>
              <a:gd name="connsiteY22" fmla="*/ 25638 h 367469"/>
              <a:gd name="connsiteX23" fmla="*/ 256423 w 444430"/>
              <a:gd name="connsiteY23" fmla="*/ 0 h 367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444430" h="367469">
                <a:moveTo>
                  <a:pt x="256423" y="0"/>
                </a:moveTo>
                <a:cubicBezTo>
                  <a:pt x="118808" y="9830"/>
                  <a:pt x="174713" y="-4098"/>
                  <a:pt x="85507" y="25638"/>
                </a:cubicBezTo>
                <a:lnTo>
                  <a:pt x="59869" y="34184"/>
                </a:lnTo>
                <a:lnTo>
                  <a:pt x="34232" y="42729"/>
                </a:lnTo>
                <a:cubicBezTo>
                  <a:pt x="22838" y="59821"/>
                  <a:pt x="-1232" y="73502"/>
                  <a:pt x="49" y="94004"/>
                </a:cubicBezTo>
                <a:cubicBezTo>
                  <a:pt x="833" y="106555"/>
                  <a:pt x="-4206" y="213683"/>
                  <a:pt x="17140" y="256374"/>
                </a:cubicBezTo>
                <a:cubicBezTo>
                  <a:pt x="21733" y="265561"/>
                  <a:pt x="27657" y="274122"/>
                  <a:pt x="34232" y="282012"/>
                </a:cubicBezTo>
                <a:cubicBezTo>
                  <a:pt x="68945" y="323667"/>
                  <a:pt x="46387" y="296635"/>
                  <a:pt x="85507" y="316195"/>
                </a:cubicBezTo>
                <a:cubicBezTo>
                  <a:pt x="166766" y="356824"/>
                  <a:pt x="30126" y="306279"/>
                  <a:pt x="162419" y="350378"/>
                </a:cubicBezTo>
                <a:lnTo>
                  <a:pt x="188056" y="358924"/>
                </a:lnTo>
                <a:lnTo>
                  <a:pt x="213694" y="367469"/>
                </a:lnTo>
                <a:cubicBezTo>
                  <a:pt x="232600" y="366119"/>
                  <a:pt x="320125" y="369802"/>
                  <a:pt x="358972" y="350378"/>
                </a:cubicBezTo>
                <a:cubicBezTo>
                  <a:pt x="368158" y="345785"/>
                  <a:pt x="376063" y="338983"/>
                  <a:pt x="384609" y="333286"/>
                </a:cubicBezTo>
                <a:cubicBezTo>
                  <a:pt x="390306" y="324740"/>
                  <a:pt x="394438" y="314912"/>
                  <a:pt x="401701" y="307649"/>
                </a:cubicBezTo>
                <a:cubicBezTo>
                  <a:pt x="408964" y="300386"/>
                  <a:pt x="421894" y="299267"/>
                  <a:pt x="427338" y="290557"/>
                </a:cubicBezTo>
                <a:cubicBezTo>
                  <a:pt x="436886" y="275280"/>
                  <a:pt x="444430" y="239283"/>
                  <a:pt x="444430" y="239283"/>
                </a:cubicBezTo>
                <a:cubicBezTo>
                  <a:pt x="441722" y="214909"/>
                  <a:pt x="441656" y="165368"/>
                  <a:pt x="427338" y="136733"/>
                </a:cubicBezTo>
                <a:cubicBezTo>
                  <a:pt x="422745" y="127547"/>
                  <a:pt x="418267" y="117512"/>
                  <a:pt x="410247" y="111096"/>
                </a:cubicBezTo>
                <a:cubicBezTo>
                  <a:pt x="403213" y="105469"/>
                  <a:pt x="393155" y="105399"/>
                  <a:pt x="384609" y="102550"/>
                </a:cubicBezTo>
                <a:cubicBezTo>
                  <a:pt x="376063" y="94004"/>
                  <a:pt x="369028" y="83616"/>
                  <a:pt x="358972" y="76912"/>
                </a:cubicBezTo>
                <a:cubicBezTo>
                  <a:pt x="351477" y="71915"/>
                  <a:pt x="340369" y="73994"/>
                  <a:pt x="333335" y="68367"/>
                </a:cubicBezTo>
                <a:cubicBezTo>
                  <a:pt x="325315" y="61951"/>
                  <a:pt x="323506" y="49992"/>
                  <a:pt x="316243" y="42729"/>
                </a:cubicBezTo>
                <a:cubicBezTo>
                  <a:pt x="308981" y="35467"/>
                  <a:pt x="299792" y="30231"/>
                  <a:pt x="290606" y="25638"/>
                </a:cubicBezTo>
                <a:cubicBezTo>
                  <a:pt x="282549" y="21609"/>
                  <a:pt x="264968" y="17092"/>
                  <a:pt x="256423" y="0"/>
                </a:cubicBezTo>
                <a:close/>
              </a:path>
            </a:pathLst>
          </a:cu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3857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Lets mix BaCl</a:t>
            </a:r>
            <a:r>
              <a:rPr lang="en-AU" baseline="-25000" dirty="0" smtClean="0"/>
              <a:t>2</a:t>
            </a:r>
            <a:r>
              <a:rPr lang="en-AU" dirty="0" smtClean="0"/>
              <a:t> with Na</a:t>
            </a:r>
            <a:r>
              <a:rPr lang="en-AU" baseline="-25000" dirty="0" smtClean="0"/>
              <a:t>2</a:t>
            </a:r>
            <a:r>
              <a:rPr lang="en-AU" dirty="0" smtClean="0"/>
              <a:t>SO</a:t>
            </a:r>
            <a:r>
              <a:rPr lang="en-AU" baseline="-25000" dirty="0" smtClean="0"/>
              <a:t>4</a:t>
            </a:r>
            <a:endParaRPr lang="en-AU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ions present are </a:t>
            </a:r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2667000"/>
            <a:ext cx="152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Ba</a:t>
            </a:r>
            <a:r>
              <a:rPr lang="en-AU" sz="3200" baseline="30000" dirty="0" smtClean="0"/>
              <a:t>2+</a:t>
            </a:r>
          </a:p>
          <a:p>
            <a:endParaRPr lang="en-AU" sz="3200" dirty="0"/>
          </a:p>
          <a:p>
            <a:r>
              <a:rPr lang="en-AU" sz="3200" dirty="0" smtClean="0"/>
              <a:t>2 x </a:t>
            </a:r>
            <a:r>
              <a:rPr lang="en-AU" sz="3200" dirty="0" err="1" smtClean="0"/>
              <a:t>Cl</a:t>
            </a:r>
            <a:r>
              <a:rPr lang="en-AU" sz="3200" baseline="30000" dirty="0" smtClean="0"/>
              <a:t>-</a:t>
            </a:r>
            <a:endParaRPr lang="en-AU" sz="3200" baseline="30000" dirty="0"/>
          </a:p>
        </p:txBody>
      </p:sp>
      <p:sp>
        <p:nvSpPr>
          <p:cNvPr id="5" name="TextBox 4"/>
          <p:cNvSpPr txBox="1"/>
          <p:nvPr/>
        </p:nvSpPr>
        <p:spPr>
          <a:xfrm>
            <a:off x="5071217" y="2574667"/>
            <a:ext cx="1981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 smtClean="0"/>
              <a:t>2 x Na</a:t>
            </a:r>
            <a:r>
              <a:rPr lang="en-AU" sz="3600" baseline="30000" dirty="0" smtClean="0"/>
              <a:t>+</a:t>
            </a:r>
          </a:p>
          <a:p>
            <a:endParaRPr lang="en-AU" sz="3600" dirty="0"/>
          </a:p>
          <a:p>
            <a:r>
              <a:rPr lang="en-AU" sz="3600" dirty="0" smtClean="0"/>
              <a:t>SO</a:t>
            </a:r>
            <a:r>
              <a:rPr lang="en-AU" sz="3600" baseline="-25000" dirty="0" smtClean="0"/>
              <a:t>4</a:t>
            </a:r>
            <a:r>
              <a:rPr lang="en-AU" sz="3600" baseline="30000" dirty="0" smtClean="0"/>
              <a:t>2-</a:t>
            </a:r>
            <a:endParaRPr lang="en-AU" sz="3600" baseline="30000" dirty="0"/>
          </a:p>
        </p:txBody>
      </p:sp>
    </p:spTree>
    <p:extLst>
      <p:ext uri="{BB962C8B-B14F-4D97-AF65-F5344CB8AC3E}">
        <p14:creationId xmlns:p14="http://schemas.microsoft.com/office/powerpoint/2010/main" val="386988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New possible ion combinations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2667000"/>
            <a:ext cx="152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Ba</a:t>
            </a:r>
            <a:r>
              <a:rPr lang="en-AU" sz="3200" baseline="30000" dirty="0" smtClean="0"/>
              <a:t>2+</a:t>
            </a:r>
          </a:p>
          <a:p>
            <a:endParaRPr lang="en-AU" sz="3200" dirty="0"/>
          </a:p>
          <a:p>
            <a:r>
              <a:rPr lang="en-AU" sz="3200" dirty="0" smtClean="0"/>
              <a:t>2 x </a:t>
            </a:r>
            <a:r>
              <a:rPr lang="en-AU" sz="3200" dirty="0" err="1" smtClean="0"/>
              <a:t>Cl</a:t>
            </a:r>
            <a:r>
              <a:rPr lang="en-AU" sz="3200" baseline="30000" dirty="0" smtClean="0"/>
              <a:t>-</a:t>
            </a:r>
            <a:endParaRPr lang="en-AU" sz="3200" baseline="30000" dirty="0"/>
          </a:p>
        </p:txBody>
      </p:sp>
      <p:sp>
        <p:nvSpPr>
          <p:cNvPr id="5" name="TextBox 4"/>
          <p:cNvSpPr txBox="1"/>
          <p:nvPr/>
        </p:nvSpPr>
        <p:spPr>
          <a:xfrm>
            <a:off x="5071217" y="2574667"/>
            <a:ext cx="1981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600" dirty="0" smtClean="0"/>
              <a:t>2 x Na</a:t>
            </a:r>
            <a:r>
              <a:rPr lang="en-AU" sz="3600" baseline="30000" dirty="0" smtClean="0"/>
              <a:t>+</a:t>
            </a:r>
          </a:p>
          <a:p>
            <a:endParaRPr lang="en-AU" sz="3600" dirty="0"/>
          </a:p>
          <a:p>
            <a:r>
              <a:rPr lang="en-AU" sz="3600" dirty="0" smtClean="0"/>
              <a:t>SO</a:t>
            </a:r>
            <a:r>
              <a:rPr lang="en-AU" sz="3600" baseline="-25000" dirty="0" smtClean="0"/>
              <a:t>4</a:t>
            </a:r>
            <a:r>
              <a:rPr lang="en-AU" sz="3600" baseline="30000" dirty="0" smtClean="0"/>
              <a:t>2-</a:t>
            </a:r>
            <a:endParaRPr lang="en-AU" sz="3600" baseline="300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556617" y="3061393"/>
            <a:ext cx="2362200" cy="85159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480417" y="3061393"/>
            <a:ext cx="2590800" cy="1066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808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Insoluble ion combinations</a:t>
            </a:r>
            <a:endParaRPr lang="en-AU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9" t="58188" r="57173" b="11919"/>
          <a:stretch/>
        </p:blipFill>
        <p:spPr bwMode="auto">
          <a:xfrm>
            <a:off x="3886200" y="2133600"/>
            <a:ext cx="4203078" cy="2695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8200" y="2133600"/>
            <a:ext cx="1905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err="1" smtClean="0"/>
              <a:t>NaCl</a:t>
            </a:r>
            <a:r>
              <a:rPr lang="en-AU" dirty="0" smtClean="0"/>
              <a:t>?</a:t>
            </a:r>
          </a:p>
          <a:p>
            <a:r>
              <a:rPr lang="en-AU" dirty="0" smtClean="0"/>
              <a:t>Really!!!!</a:t>
            </a:r>
          </a:p>
          <a:p>
            <a:r>
              <a:rPr lang="en-AU" dirty="0" smtClean="0"/>
              <a:t>BaSO</a:t>
            </a:r>
            <a:r>
              <a:rPr lang="en-AU" baseline="-25000" dirty="0" smtClean="0"/>
              <a:t>4  </a:t>
            </a:r>
          </a:p>
          <a:p>
            <a:r>
              <a:rPr lang="en-AU" baseline="-25000" dirty="0" smtClean="0"/>
              <a:t>That’s the one</a:t>
            </a:r>
            <a:endParaRPr lang="en-AU" baseline="-25000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3" name="Freeform 2"/>
          <p:cNvSpPr/>
          <p:nvPr/>
        </p:nvSpPr>
        <p:spPr>
          <a:xfrm>
            <a:off x="3997885" y="3375589"/>
            <a:ext cx="873218" cy="222190"/>
          </a:xfrm>
          <a:custGeom>
            <a:avLst/>
            <a:gdLst>
              <a:gd name="connsiteX0" fmla="*/ 873218 w 873218"/>
              <a:gd name="connsiteY0" fmla="*/ 0 h 222190"/>
              <a:gd name="connsiteX1" fmla="*/ 565569 w 873218"/>
              <a:gd name="connsiteY1" fmla="*/ 0 h 222190"/>
              <a:gd name="connsiteX2" fmla="*/ 104096 w 873218"/>
              <a:gd name="connsiteY2" fmla="*/ 8546 h 222190"/>
              <a:gd name="connsiteX3" fmla="*/ 27184 w 873218"/>
              <a:gd name="connsiteY3" fmla="*/ 42729 h 222190"/>
              <a:gd name="connsiteX4" fmla="*/ 10093 w 873218"/>
              <a:gd name="connsiteY4" fmla="*/ 68366 h 222190"/>
              <a:gd name="connsiteX5" fmla="*/ 10093 w 873218"/>
              <a:gd name="connsiteY5" fmla="*/ 153824 h 222190"/>
              <a:gd name="connsiteX6" fmla="*/ 35730 w 873218"/>
              <a:gd name="connsiteY6" fmla="*/ 162370 h 222190"/>
              <a:gd name="connsiteX7" fmla="*/ 61367 w 873218"/>
              <a:gd name="connsiteY7" fmla="*/ 179461 h 222190"/>
              <a:gd name="connsiteX8" fmla="*/ 129734 w 873218"/>
              <a:gd name="connsiteY8" fmla="*/ 196553 h 222190"/>
              <a:gd name="connsiteX9" fmla="*/ 181008 w 873218"/>
              <a:gd name="connsiteY9" fmla="*/ 205099 h 222190"/>
              <a:gd name="connsiteX10" fmla="*/ 215192 w 873218"/>
              <a:gd name="connsiteY10" fmla="*/ 213645 h 222190"/>
              <a:gd name="connsiteX11" fmla="*/ 300650 w 873218"/>
              <a:gd name="connsiteY11" fmla="*/ 222190 h 222190"/>
              <a:gd name="connsiteX12" fmla="*/ 693756 w 873218"/>
              <a:gd name="connsiteY12" fmla="*/ 213645 h 222190"/>
              <a:gd name="connsiteX13" fmla="*/ 796306 w 873218"/>
              <a:gd name="connsiteY13" fmla="*/ 162370 h 222190"/>
              <a:gd name="connsiteX14" fmla="*/ 839035 w 873218"/>
              <a:gd name="connsiteY14" fmla="*/ 111095 h 222190"/>
              <a:gd name="connsiteX15" fmla="*/ 873218 w 873218"/>
              <a:gd name="connsiteY15" fmla="*/ 0 h 222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73218" h="222190">
                <a:moveTo>
                  <a:pt x="873218" y="0"/>
                </a:moveTo>
                <a:cubicBezTo>
                  <a:pt x="736443" y="27356"/>
                  <a:pt x="890077" y="0"/>
                  <a:pt x="565569" y="0"/>
                </a:cubicBezTo>
                <a:cubicBezTo>
                  <a:pt x="411718" y="0"/>
                  <a:pt x="257920" y="5697"/>
                  <a:pt x="104096" y="8546"/>
                </a:cubicBezTo>
                <a:cubicBezTo>
                  <a:pt x="43078" y="28885"/>
                  <a:pt x="67812" y="15644"/>
                  <a:pt x="27184" y="42729"/>
                </a:cubicBezTo>
                <a:cubicBezTo>
                  <a:pt x="21487" y="51275"/>
                  <a:pt x="14686" y="59180"/>
                  <a:pt x="10093" y="68366"/>
                </a:cubicBezTo>
                <a:cubicBezTo>
                  <a:pt x="-3062" y="94676"/>
                  <a:pt x="-3664" y="126310"/>
                  <a:pt x="10093" y="153824"/>
                </a:cubicBezTo>
                <a:cubicBezTo>
                  <a:pt x="14121" y="161881"/>
                  <a:pt x="27673" y="158342"/>
                  <a:pt x="35730" y="162370"/>
                </a:cubicBezTo>
                <a:cubicBezTo>
                  <a:pt x="44916" y="166963"/>
                  <a:pt x="52181" y="174868"/>
                  <a:pt x="61367" y="179461"/>
                </a:cubicBezTo>
                <a:cubicBezTo>
                  <a:pt x="78310" y="187932"/>
                  <a:pt x="114410" y="193767"/>
                  <a:pt x="129734" y="196553"/>
                </a:cubicBezTo>
                <a:cubicBezTo>
                  <a:pt x="146782" y="199653"/>
                  <a:pt x="164017" y="201701"/>
                  <a:pt x="181008" y="205099"/>
                </a:cubicBezTo>
                <a:cubicBezTo>
                  <a:pt x="192525" y="207403"/>
                  <a:pt x="203565" y="211984"/>
                  <a:pt x="215192" y="213645"/>
                </a:cubicBezTo>
                <a:cubicBezTo>
                  <a:pt x="243532" y="217693"/>
                  <a:pt x="272164" y="219342"/>
                  <a:pt x="300650" y="222190"/>
                </a:cubicBezTo>
                <a:cubicBezTo>
                  <a:pt x="431685" y="219342"/>
                  <a:pt x="562907" y="221194"/>
                  <a:pt x="693756" y="213645"/>
                </a:cubicBezTo>
                <a:cubicBezTo>
                  <a:pt x="723259" y="211943"/>
                  <a:pt x="777084" y="181593"/>
                  <a:pt x="796306" y="162370"/>
                </a:cubicBezTo>
                <a:cubicBezTo>
                  <a:pt x="829205" y="129469"/>
                  <a:pt x="815239" y="146788"/>
                  <a:pt x="839035" y="111095"/>
                </a:cubicBezTo>
                <a:lnTo>
                  <a:pt x="873218" y="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Freeform 3"/>
          <p:cNvSpPr/>
          <p:nvPr/>
        </p:nvSpPr>
        <p:spPr>
          <a:xfrm>
            <a:off x="5486400" y="3170490"/>
            <a:ext cx="504202" cy="572568"/>
          </a:xfrm>
          <a:custGeom>
            <a:avLst/>
            <a:gdLst>
              <a:gd name="connsiteX0" fmla="*/ 119641 w 504202"/>
              <a:gd name="connsiteY0" fmla="*/ 51274 h 572568"/>
              <a:gd name="connsiteX1" fmla="*/ 76912 w 504202"/>
              <a:gd name="connsiteY1" fmla="*/ 76912 h 572568"/>
              <a:gd name="connsiteX2" fmla="*/ 59821 w 504202"/>
              <a:gd name="connsiteY2" fmla="*/ 128187 h 572568"/>
              <a:gd name="connsiteX3" fmla="*/ 51275 w 504202"/>
              <a:gd name="connsiteY3" fmla="*/ 153824 h 572568"/>
              <a:gd name="connsiteX4" fmla="*/ 42729 w 504202"/>
              <a:gd name="connsiteY4" fmla="*/ 179461 h 572568"/>
              <a:gd name="connsiteX5" fmla="*/ 25637 w 504202"/>
              <a:gd name="connsiteY5" fmla="*/ 205099 h 572568"/>
              <a:gd name="connsiteX6" fmla="*/ 0 w 504202"/>
              <a:gd name="connsiteY6" fmla="*/ 307648 h 572568"/>
              <a:gd name="connsiteX7" fmla="*/ 8546 w 504202"/>
              <a:gd name="connsiteY7" fmla="*/ 427289 h 572568"/>
              <a:gd name="connsiteX8" fmla="*/ 59821 w 504202"/>
              <a:gd name="connsiteY8" fmla="*/ 529839 h 572568"/>
              <a:gd name="connsiteX9" fmla="*/ 136733 w 504202"/>
              <a:gd name="connsiteY9" fmla="*/ 555476 h 572568"/>
              <a:gd name="connsiteX10" fmla="*/ 162370 w 504202"/>
              <a:gd name="connsiteY10" fmla="*/ 564022 h 572568"/>
              <a:gd name="connsiteX11" fmla="*/ 213645 w 504202"/>
              <a:gd name="connsiteY11" fmla="*/ 572568 h 572568"/>
              <a:gd name="connsiteX12" fmla="*/ 324740 w 504202"/>
              <a:gd name="connsiteY12" fmla="*/ 564022 h 572568"/>
              <a:gd name="connsiteX13" fmla="*/ 376015 w 504202"/>
              <a:gd name="connsiteY13" fmla="*/ 529839 h 572568"/>
              <a:gd name="connsiteX14" fmla="*/ 401652 w 504202"/>
              <a:gd name="connsiteY14" fmla="*/ 512747 h 572568"/>
              <a:gd name="connsiteX15" fmla="*/ 427290 w 504202"/>
              <a:gd name="connsiteY15" fmla="*/ 461473 h 572568"/>
              <a:gd name="connsiteX16" fmla="*/ 435836 w 504202"/>
              <a:gd name="connsiteY16" fmla="*/ 435835 h 572568"/>
              <a:gd name="connsiteX17" fmla="*/ 452927 w 504202"/>
              <a:gd name="connsiteY17" fmla="*/ 410198 h 572568"/>
              <a:gd name="connsiteX18" fmla="*/ 470019 w 504202"/>
              <a:gd name="connsiteY18" fmla="*/ 358923 h 572568"/>
              <a:gd name="connsiteX19" fmla="*/ 487110 w 504202"/>
              <a:gd name="connsiteY19" fmla="*/ 307648 h 572568"/>
              <a:gd name="connsiteX20" fmla="*/ 495656 w 504202"/>
              <a:gd name="connsiteY20" fmla="*/ 282011 h 572568"/>
              <a:gd name="connsiteX21" fmla="*/ 504202 w 504202"/>
              <a:gd name="connsiteY21" fmla="*/ 230736 h 572568"/>
              <a:gd name="connsiteX22" fmla="*/ 487110 w 504202"/>
              <a:gd name="connsiteY22" fmla="*/ 102549 h 572568"/>
              <a:gd name="connsiteX23" fmla="*/ 470019 w 504202"/>
              <a:gd name="connsiteY23" fmla="*/ 76912 h 572568"/>
              <a:gd name="connsiteX24" fmla="*/ 393107 w 504202"/>
              <a:gd name="connsiteY24" fmla="*/ 17091 h 572568"/>
              <a:gd name="connsiteX25" fmla="*/ 341832 w 504202"/>
              <a:gd name="connsiteY25" fmla="*/ 0 h 572568"/>
              <a:gd name="connsiteX26" fmla="*/ 205099 w 504202"/>
              <a:gd name="connsiteY26" fmla="*/ 8546 h 572568"/>
              <a:gd name="connsiteX27" fmla="*/ 128187 w 504202"/>
              <a:gd name="connsiteY27" fmla="*/ 51274 h 572568"/>
              <a:gd name="connsiteX28" fmla="*/ 119641 w 504202"/>
              <a:gd name="connsiteY28" fmla="*/ 51274 h 572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504202" h="572568">
                <a:moveTo>
                  <a:pt x="119641" y="51274"/>
                </a:moveTo>
                <a:cubicBezTo>
                  <a:pt x="105398" y="59820"/>
                  <a:pt x="87110" y="63801"/>
                  <a:pt x="76912" y="76912"/>
                </a:cubicBezTo>
                <a:cubicBezTo>
                  <a:pt x="65851" y="91133"/>
                  <a:pt x="65518" y="111095"/>
                  <a:pt x="59821" y="128187"/>
                </a:cubicBezTo>
                <a:lnTo>
                  <a:pt x="51275" y="153824"/>
                </a:lnTo>
                <a:cubicBezTo>
                  <a:pt x="48426" y="162370"/>
                  <a:pt x="47726" y="171966"/>
                  <a:pt x="42729" y="179461"/>
                </a:cubicBezTo>
                <a:lnTo>
                  <a:pt x="25637" y="205099"/>
                </a:lnTo>
                <a:cubicBezTo>
                  <a:pt x="3067" y="272812"/>
                  <a:pt x="11508" y="238603"/>
                  <a:pt x="0" y="307648"/>
                </a:cubicBezTo>
                <a:cubicBezTo>
                  <a:pt x="2849" y="347528"/>
                  <a:pt x="2615" y="387749"/>
                  <a:pt x="8546" y="427289"/>
                </a:cubicBezTo>
                <a:cubicBezTo>
                  <a:pt x="11340" y="445919"/>
                  <a:pt x="39350" y="523015"/>
                  <a:pt x="59821" y="529839"/>
                </a:cubicBezTo>
                <a:lnTo>
                  <a:pt x="136733" y="555476"/>
                </a:lnTo>
                <a:cubicBezTo>
                  <a:pt x="145279" y="558324"/>
                  <a:pt x="153485" y="562541"/>
                  <a:pt x="162370" y="564022"/>
                </a:cubicBezTo>
                <a:lnTo>
                  <a:pt x="213645" y="572568"/>
                </a:lnTo>
                <a:cubicBezTo>
                  <a:pt x="250677" y="569719"/>
                  <a:pt x="288822" y="573474"/>
                  <a:pt x="324740" y="564022"/>
                </a:cubicBezTo>
                <a:cubicBezTo>
                  <a:pt x="344605" y="558794"/>
                  <a:pt x="358923" y="541233"/>
                  <a:pt x="376015" y="529839"/>
                </a:cubicBezTo>
                <a:lnTo>
                  <a:pt x="401652" y="512747"/>
                </a:lnTo>
                <a:cubicBezTo>
                  <a:pt x="423134" y="448305"/>
                  <a:pt x="394155" y="527741"/>
                  <a:pt x="427290" y="461473"/>
                </a:cubicBezTo>
                <a:cubicBezTo>
                  <a:pt x="431319" y="453416"/>
                  <a:pt x="431807" y="443892"/>
                  <a:pt x="435836" y="435835"/>
                </a:cubicBezTo>
                <a:cubicBezTo>
                  <a:pt x="440429" y="426649"/>
                  <a:pt x="448756" y="419583"/>
                  <a:pt x="452927" y="410198"/>
                </a:cubicBezTo>
                <a:cubicBezTo>
                  <a:pt x="460244" y="393735"/>
                  <a:pt x="464322" y="376015"/>
                  <a:pt x="470019" y="358923"/>
                </a:cubicBezTo>
                <a:lnTo>
                  <a:pt x="487110" y="307648"/>
                </a:lnTo>
                <a:lnTo>
                  <a:pt x="495656" y="282011"/>
                </a:lnTo>
                <a:cubicBezTo>
                  <a:pt x="498505" y="264919"/>
                  <a:pt x="504202" y="248063"/>
                  <a:pt x="504202" y="230736"/>
                </a:cubicBezTo>
                <a:cubicBezTo>
                  <a:pt x="504202" y="211640"/>
                  <a:pt x="504062" y="136454"/>
                  <a:pt x="487110" y="102549"/>
                </a:cubicBezTo>
                <a:cubicBezTo>
                  <a:pt x="482517" y="93363"/>
                  <a:pt x="476594" y="84802"/>
                  <a:pt x="470019" y="76912"/>
                </a:cubicBezTo>
                <a:cubicBezTo>
                  <a:pt x="453004" y="56494"/>
                  <a:pt x="415095" y="24420"/>
                  <a:pt x="393107" y="17091"/>
                </a:cubicBezTo>
                <a:lnTo>
                  <a:pt x="341832" y="0"/>
                </a:lnTo>
                <a:cubicBezTo>
                  <a:pt x="296254" y="2849"/>
                  <a:pt x="250515" y="3766"/>
                  <a:pt x="205099" y="8546"/>
                </a:cubicBezTo>
                <a:cubicBezTo>
                  <a:pt x="175163" y="11697"/>
                  <a:pt x="152321" y="39207"/>
                  <a:pt x="128187" y="51274"/>
                </a:cubicBezTo>
                <a:lnTo>
                  <a:pt x="119641" y="51274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 8"/>
          <p:cNvSpPr/>
          <p:nvPr/>
        </p:nvSpPr>
        <p:spPr>
          <a:xfrm>
            <a:off x="6235872" y="2205249"/>
            <a:ext cx="617855" cy="461248"/>
          </a:xfrm>
          <a:custGeom>
            <a:avLst/>
            <a:gdLst>
              <a:gd name="connsiteX0" fmla="*/ 438393 w 617855"/>
              <a:gd name="connsiteY0" fmla="*/ 8112 h 461248"/>
              <a:gd name="connsiteX1" fmla="*/ 199111 w 617855"/>
              <a:gd name="connsiteY1" fmla="*/ 8112 h 461248"/>
              <a:gd name="connsiteX2" fmla="*/ 147836 w 617855"/>
              <a:gd name="connsiteY2" fmla="*/ 25203 h 461248"/>
              <a:gd name="connsiteX3" fmla="*/ 45287 w 617855"/>
              <a:gd name="connsiteY3" fmla="*/ 110661 h 461248"/>
              <a:gd name="connsiteX4" fmla="*/ 19649 w 617855"/>
              <a:gd name="connsiteY4" fmla="*/ 136299 h 461248"/>
              <a:gd name="connsiteX5" fmla="*/ 11104 w 617855"/>
              <a:gd name="connsiteY5" fmla="*/ 315760 h 461248"/>
              <a:gd name="connsiteX6" fmla="*/ 28195 w 617855"/>
              <a:gd name="connsiteY6" fmla="*/ 341398 h 461248"/>
              <a:gd name="connsiteX7" fmla="*/ 62378 w 617855"/>
              <a:gd name="connsiteY7" fmla="*/ 358489 h 461248"/>
              <a:gd name="connsiteX8" fmla="*/ 173474 w 617855"/>
              <a:gd name="connsiteY8" fmla="*/ 384127 h 461248"/>
              <a:gd name="connsiteX9" fmla="*/ 224749 w 617855"/>
              <a:gd name="connsiteY9" fmla="*/ 401218 h 461248"/>
              <a:gd name="connsiteX10" fmla="*/ 267478 w 617855"/>
              <a:gd name="connsiteY10" fmla="*/ 409764 h 461248"/>
              <a:gd name="connsiteX11" fmla="*/ 335844 w 617855"/>
              <a:gd name="connsiteY11" fmla="*/ 426856 h 461248"/>
              <a:gd name="connsiteX12" fmla="*/ 370027 w 617855"/>
              <a:gd name="connsiteY12" fmla="*/ 452493 h 461248"/>
              <a:gd name="connsiteX13" fmla="*/ 515306 w 617855"/>
              <a:gd name="connsiteY13" fmla="*/ 452493 h 461248"/>
              <a:gd name="connsiteX14" fmla="*/ 540943 w 617855"/>
              <a:gd name="connsiteY14" fmla="*/ 443947 h 461248"/>
              <a:gd name="connsiteX15" fmla="*/ 583672 w 617855"/>
              <a:gd name="connsiteY15" fmla="*/ 392672 h 461248"/>
              <a:gd name="connsiteX16" fmla="*/ 600764 w 617855"/>
              <a:gd name="connsiteY16" fmla="*/ 341398 h 461248"/>
              <a:gd name="connsiteX17" fmla="*/ 617855 w 617855"/>
              <a:gd name="connsiteY17" fmla="*/ 315760 h 461248"/>
              <a:gd name="connsiteX18" fmla="*/ 609309 w 617855"/>
              <a:gd name="connsiteY18" fmla="*/ 170482 h 461248"/>
              <a:gd name="connsiteX19" fmla="*/ 592218 w 617855"/>
              <a:gd name="connsiteY19" fmla="*/ 119207 h 461248"/>
              <a:gd name="connsiteX20" fmla="*/ 566580 w 617855"/>
              <a:gd name="connsiteY20" fmla="*/ 102115 h 461248"/>
              <a:gd name="connsiteX21" fmla="*/ 532397 w 617855"/>
              <a:gd name="connsiteY21" fmla="*/ 50841 h 461248"/>
              <a:gd name="connsiteX22" fmla="*/ 455485 w 617855"/>
              <a:gd name="connsiteY22" fmla="*/ 16658 h 461248"/>
              <a:gd name="connsiteX23" fmla="*/ 438393 w 617855"/>
              <a:gd name="connsiteY23" fmla="*/ 8112 h 461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17855" h="461248">
                <a:moveTo>
                  <a:pt x="438393" y="8112"/>
                </a:moveTo>
                <a:cubicBezTo>
                  <a:pt x="395664" y="6688"/>
                  <a:pt x="368465" y="-9407"/>
                  <a:pt x="199111" y="8112"/>
                </a:cubicBezTo>
                <a:cubicBezTo>
                  <a:pt x="181191" y="9966"/>
                  <a:pt x="147836" y="25203"/>
                  <a:pt x="147836" y="25203"/>
                </a:cubicBezTo>
                <a:cubicBezTo>
                  <a:pt x="76452" y="72794"/>
                  <a:pt x="111086" y="44863"/>
                  <a:pt x="45287" y="110661"/>
                </a:cubicBezTo>
                <a:lnTo>
                  <a:pt x="19649" y="136299"/>
                </a:lnTo>
                <a:cubicBezTo>
                  <a:pt x="-1074" y="219195"/>
                  <a:pt x="-7743" y="215242"/>
                  <a:pt x="11104" y="315760"/>
                </a:cubicBezTo>
                <a:cubicBezTo>
                  <a:pt x="12997" y="325855"/>
                  <a:pt x="20305" y="334823"/>
                  <a:pt x="28195" y="341398"/>
                </a:cubicBezTo>
                <a:cubicBezTo>
                  <a:pt x="37981" y="349553"/>
                  <a:pt x="50669" y="353471"/>
                  <a:pt x="62378" y="358489"/>
                </a:cubicBezTo>
                <a:cubicBezTo>
                  <a:pt x="103313" y="376032"/>
                  <a:pt x="118726" y="365878"/>
                  <a:pt x="173474" y="384127"/>
                </a:cubicBezTo>
                <a:cubicBezTo>
                  <a:pt x="190566" y="389824"/>
                  <a:pt x="207368" y="396478"/>
                  <a:pt x="224749" y="401218"/>
                </a:cubicBezTo>
                <a:cubicBezTo>
                  <a:pt x="238762" y="405040"/>
                  <a:pt x="253325" y="406498"/>
                  <a:pt x="267478" y="409764"/>
                </a:cubicBezTo>
                <a:cubicBezTo>
                  <a:pt x="290366" y="415046"/>
                  <a:pt x="335844" y="426856"/>
                  <a:pt x="335844" y="426856"/>
                </a:cubicBezTo>
                <a:cubicBezTo>
                  <a:pt x="347238" y="435402"/>
                  <a:pt x="357012" y="446708"/>
                  <a:pt x="370027" y="452493"/>
                </a:cubicBezTo>
                <a:cubicBezTo>
                  <a:pt x="411024" y="470714"/>
                  <a:pt x="481805" y="455285"/>
                  <a:pt x="515306" y="452493"/>
                </a:cubicBezTo>
                <a:cubicBezTo>
                  <a:pt x="523852" y="449644"/>
                  <a:pt x="533448" y="448944"/>
                  <a:pt x="540943" y="443947"/>
                </a:cubicBezTo>
                <a:cubicBezTo>
                  <a:pt x="553654" y="435473"/>
                  <a:pt x="577034" y="407607"/>
                  <a:pt x="583672" y="392672"/>
                </a:cubicBezTo>
                <a:cubicBezTo>
                  <a:pt x="590989" y="376209"/>
                  <a:pt x="590771" y="356388"/>
                  <a:pt x="600764" y="341398"/>
                </a:cubicBezTo>
                <a:lnTo>
                  <a:pt x="617855" y="315760"/>
                </a:lnTo>
                <a:cubicBezTo>
                  <a:pt x="615006" y="267334"/>
                  <a:pt x="615583" y="218584"/>
                  <a:pt x="609309" y="170482"/>
                </a:cubicBezTo>
                <a:cubicBezTo>
                  <a:pt x="606979" y="152617"/>
                  <a:pt x="607208" y="129201"/>
                  <a:pt x="592218" y="119207"/>
                </a:cubicBezTo>
                <a:lnTo>
                  <a:pt x="566580" y="102115"/>
                </a:lnTo>
                <a:cubicBezTo>
                  <a:pt x="555186" y="85024"/>
                  <a:pt x="551884" y="57337"/>
                  <a:pt x="532397" y="50841"/>
                </a:cubicBezTo>
                <a:cubicBezTo>
                  <a:pt x="471379" y="30501"/>
                  <a:pt x="496113" y="43742"/>
                  <a:pt x="455485" y="16658"/>
                </a:cubicBezTo>
                <a:cubicBezTo>
                  <a:pt x="445665" y="-12802"/>
                  <a:pt x="481122" y="9536"/>
                  <a:pt x="438393" y="8112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2150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Dissolving substances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Sometimes the attractive forces between the substance dissolving (solute) and water (solvent) are stronger than the attractive forces between the solute alone.</a:t>
            </a:r>
            <a:endParaRPr lang="en-AU" dirty="0"/>
          </a:p>
        </p:txBody>
      </p:sp>
      <p:sp>
        <p:nvSpPr>
          <p:cNvPr id="4" name="Oval 3"/>
          <p:cNvSpPr/>
          <p:nvPr/>
        </p:nvSpPr>
        <p:spPr>
          <a:xfrm>
            <a:off x="22860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Oval 4"/>
          <p:cNvSpPr/>
          <p:nvPr/>
        </p:nvSpPr>
        <p:spPr>
          <a:xfrm>
            <a:off x="2972512" y="4092011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3733800" y="4092011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62200" y="4791342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3028772" y="4772114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3741634" y="4848314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Oval 9"/>
          <p:cNvSpPr/>
          <p:nvPr/>
        </p:nvSpPr>
        <p:spPr>
          <a:xfrm>
            <a:off x="2362200" y="5489249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Oval 10"/>
          <p:cNvSpPr/>
          <p:nvPr/>
        </p:nvSpPr>
        <p:spPr>
          <a:xfrm>
            <a:off x="3028772" y="5448656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Oval 11"/>
          <p:cNvSpPr/>
          <p:nvPr/>
        </p:nvSpPr>
        <p:spPr>
          <a:xfrm>
            <a:off x="3741634" y="5489249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276600" y="4419600"/>
            <a:ext cx="304800" cy="304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667712" y="5050564"/>
            <a:ext cx="304800" cy="304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276600" y="5000714"/>
            <a:ext cx="304800" cy="3546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90800" y="4369750"/>
            <a:ext cx="381712" cy="3546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800600" y="3990886"/>
            <a:ext cx="5334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562600" y="38100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Attractive force in solute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72051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2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Ionic equations (precipitates)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451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Ionic equations (precipitates)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An ionic equation can be used to show a reaction</a:t>
            </a:r>
          </a:p>
          <a:p>
            <a:r>
              <a:rPr lang="en-AU" dirty="0" smtClean="0"/>
              <a:t>It only shows the species (molecules/ions/atoms) that undergo a change.</a:t>
            </a:r>
          </a:p>
          <a:p>
            <a:r>
              <a:rPr lang="en-AU" dirty="0" smtClean="0"/>
              <a:t>In a precipitation reaction these are the ions forming the precipitate.</a:t>
            </a:r>
          </a:p>
          <a:p>
            <a:r>
              <a:rPr lang="en-AU" dirty="0" smtClean="0"/>
              <a:t>They change from being free ions to ions locked into an ionic solid</a:t>
            </a:r>
          </a:p>
          <a:p>
            <a:r>
              <a:rPr lang="en-AU" dirty="0" smtClean="0"/>
              <a:t>Ionic equations are balanced!!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875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BaCl</a:t>
            </a:r>
            <a:r>
              <a:rPr lang="en-AU" baseline="-25000" dirty="0" smtClean="0"/>
              <a:t>2</a:t>
            </a:r>
            <a:r>
              <a:rPr lang="en-AU" dirty="0" smtClean="0"/>
              <a:t> mixes with Na</a:t>
            </a:r>
            <a:r>
              <a:rPr lang="en-AU" baseline="-25000" dirty="0" smtClean="0"/>
              <a:t>2</a:t>
            </a:r>
            <a:r>
              <a:rPr lang="en-AU" dirty="0" smtClean="0"/>
              <a:t>SO</a:t>
            </a:r>
            <a:r>
              <a:rPr lang="en-AU" baseline="-25000" dirty="0" smtClean="0"/>
              <a:t>4</a:t>
            </a:r>
            <a:endParaRPr lang="en-AU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ions present are </a:t>
            </a:r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2600315"/>
            <a:ext cx="6705600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Ba</a:t>
            </a:r>
            <a:r>
              <a:rPr lang="en-AU" sz="3200" baseline="30000" dirty="0" smtClean="0"/>
              <a:t>2+	and</a:t>
            </a:r>
            <a:r>
              <a:rPr lang="en-AU" sz="3200" dirty="0" smtClean="0"/>
              <a:t> 2 x </a:t>
            </a:r>
            <a:r>
              <a:rPr lang="en-AU" sz="3200" dirty="0" err="1" smtClean="0"/>
              <a:t>Cl</a:t>
            </a:r>
            <a:r>
              <a:rPr lang="en-AU" sz="3200" baseline="30000" dirty="0" smtClean="0"/>
              <a:t>-	and +</a:t>
            </a:r>
            <a:r>
              <a:rPr lang="en-AU" sz="3200" dirty="0" smtClean="0"/>
              <a:t>2 x Na</a:t>
            </a:r>
            <a:r>
              <a:rPr lang="en-AU" sz="3200" baseline="30000" dirty="0" smtClean="0"/>
              <a:t>+</a:t>
            </a:r>
            <a:r>
              <a:rPr lang="en-AU" sz="3200" baseline="30000" dirty="0"/>
              <a:t> </a:t>
            </a:r>
            <a:r>
              <a:rPr lang="en-AU" sz="3200" baseline="30000" dirty="0" smtClean="0"/>
              <a:t>and</a:t>
            </a:r>
            <a:r>
              <a:rPr lang="en-AU" sz="3200" dirty="0" smtClean="0"/>
              <a:t> SO</a:t>
            </a:r>
            <a:r>
              <a:rPr lang="en-AU" sz="3200" baseline="-25000" dirty="0" smtClean="0"/>
              <a:t>4</a:t>
            </a:r>
            <a:r>
              <a:rPr lang="en-AU" sz="3200" baseline="30000" dirty="0" smtClean="0"/>
              <a:t>2-</a:t>
            </a:r>
            <a:endParaRPr lang="en-AU" sz="3200" baseline="30000" dirty="0"/>
          </a:p>
          <a:p>
            <a:endParaRPr lang="en-AU" sz="3200" baseline="30000" dirty="0" smtClean="0"/>
          </a:p>
        </p:txBody>
      </p:sp>
      <p:sp>
        <p:nvSpPr>
          <p:cNvPr id="7" name="Cloud Callout 6"/>
          <p:cNvSpPr/>
          <p:nvPr/>
        </p:nvSpPr>
        <p:spPr>
          <a:xfrm>
            <a:off x="3886200" y="3499493"/>
            <a:ext cx="2971800" cy="1600200"/>
          </a:xfrm>
          <a:prstGeom prst="cloudCallout">
            <a:avLst>
              <a:gd name="adj1" fmla="val -10768"/>
              <a:gd name="adj2" fmla="val -715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These ions don’t change. They are spectators!</a:t>
            </a:r>
            <a:endParaRPr lang="en-AU" dirty="0"/>
          </a:p>
        </p:txBody>
      </p:sp>
      <p:sp>
        <p:nvSpPr>
          <p:cNvPr id="8" name="Cloud Callout 7"/>
          <p:cNvSpPr/>
          <p:nvPr/>
        </p:nvSpPr>
        <p:spPr>
          <a:xfrm>
            <a:off x="762000" y="3521570"/>
            <a:ext cx="2971800" cy="1600200"/>
          </a:xfrm>
          <a:prstGeom prst="cloudCallout">
            <a:avLst>
              <a:gd name="adj1" fmla="val 34954"/>
              <a:gd name="adj2" fmla="val -715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These ions don’t change. They are spectators!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6330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BaCl</a:t>
            </a:r>
            <a:r>
              <a:rPr lang="en-AU" baseline="-25000" dirty="0" smtClean="0"/>
              <a:t>2</a:t>
            </a:r>
            <a:r>
              <a:rPr lang="en-AU" dirty="0" smtClean="0"/>
              <a:t> mixes with Na</a:t>
            </a:r>
            <a:r>
              <a:rPr lang="en-AU" baseline="-25000" dirty="0" smtClean="0"/>
              <a:t>2</a:t>
            </a:r>
            <a:r>
              <a:rPr lang="en-AU" dirty="0" smtClean="0"/>
              <a:t>SO</a:t>
            </a:r>
            <a:r>
              <a:rPr lang="en-AU" baseline="-25000" dirty="0" smtClean="0"/>
              <a:t>4</a:t>
            </a:r>
            <a:endParaRPr lang="en-AU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267200" cy="655320"/>
          </a:xfrm>
        </p:spPr>
        <p:txBody>
          <a:bodyPr>
            <a:normAutofit/>
          </a:bodyPr>
          <a:lstStyle/>
          <a:p>
            <a:r>
              <a:rPr lang="en-AU" dirty="0" smtClean="0"/>
              <a:t>The ions reacting  are </a:t>
            </a:r>
          </a:p>
          <a:p>
            <a:endParaRPr lang="en-AU" dirty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2895600"/>
            <a:ext cx="1828800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Ba</a:t>
            </a:r>
            <a:r>
              <a:rPr lang="en-AU" sz="3200" baseline="30000" dirty="0" smtClean="0"/>
              <a:t>2+	and</a:t>
            </a:r>
            <a:r>
              <a:rPr lang="en-AU" sz="3200" dirty="0" smtClean="0"/>
              <a:t> </a:t>
            </a:r>
            <a:r>
              <a:rPr lang="en-AU" sz="3200" baseline="30000" dirty="0" smtClean="0"/>
              <a:t>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38400" y="3276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10" name="TextBox 9"/>
          <p:cNvSpPr txBox="1"/>
          <p:nvPr/>
        </p:nvSpPr>
        <p:spPr>
          <a:xfrm>
            <a:off x="2431278" y="2895600"/>
            <a:ext cx="162761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/>
              <a:t>2 x </a:t>
            </a:r>
            <a:r>
              <a:rPr lang="en-AU" sz="3200" dirty="0" err="1"/>
              <a:t>Cl</a:t>
            </a:r>
            <a:r>
              <a:rPr lang="en-AU" sz="3200" baseline="30000" dirty="0"/>
              <a:t>-</a:t>
            </a:r>
            <a:endParaRPr lang="en-AU" sz="3200" dirty="0"/>
          </a:p>
          <a:p>
            <a:endParaRPr lang="en-AU" dirty="0"/>
          </a:p>
        </p:txBody>
      </p:sp>
      <p:sp>
        <p:nvSpPr>
          <p:cNvPr id="12" name="TextBox 11"/>
          <p:cNvSpPr txBox="1"/>
          <p:nvPr/>
        </p:nvSpPr>
        <p:spPr>
          <a:xfrm>
            <a:off x="3657600" y="2921248"/>
            <a:ext cx="24765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aseline="30000" dirty="0"/>
              <a:t>and +</a:t>
            </a:r>
            <a:r>
              <a:rPr lang="en-AU" sz="3200" dirty="0"/>
              <a:t>2 x Na</a:t>
            </a:r>
            <a:r>
              <a:rPr lang="en-AU" sz="3200" baseline="30000" dirty="0"/>
              <a:t>+</a:t>
            </a:r>
          </a:p>
          <a:p>
            <a:endParaRPr lang="en-AU" dirty="0"/>
          </a:p>
        </p:txBody>
      </p:sp>
      <p:sp>
        <p:nvSpPr>
          <p:cNvPr id="13" name="TextBox 12"/>
          <p:cNvSpPr txBox="1"/>
          <p:nvPr/>
        </p:nvSpPr>
        <p:spPr>
          <a:xfrm>
            <a:off x="5715000" y="3030379"/>
            <a:ext cx="2514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aseline="30000" dirty="0"/>
              <a:t>and</a:t>
            </a:r>
            <a:r>
              <a:rPr lang="en-AU" sz="3200" dirty="0"/>
              <a:t> SO</a:t>
            </a:r>
            <a:r>
              <a:rPr lang="en-AU" sz="3200" baseline="-25000" dirty="0"/>
              <a:t>4</a:t>
            </a:r>
            <a:r>
              <a:rPr lang="en-AU" sz="3200" baseline="30000" dirty="0"/>
              <a:t>2-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14272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That is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Ba</a:t>
            </a:r>
            <a:r>
              <a:rPr lang="en-AU" baseline="30000" dirty="0" smtClean="0"/>
              <a:t>2+		</a:t>
            </a:r>
            <a:r>
              <a:rPr lang="en-AU" dirty="0" smtClean="0"/>
              <a:t>+ 	SO</a:t>
            </a:r>
            <a:r>
              <a:rPr lang="en-AU" baseline="-25000" dirty="0" smtClean="0"/>
              <a:t>4</a:t>
            </a:r>
            <a:r>
              <a:rPr lang="en-AU" baseline="30000" dirty="0" smtClean="0"/>
              <a:t>2-	</a:t>
            </a:r>
            <a:r>
              <a:rPr lang="en-AU" dirty="0" smtClean="0">
                <a:sym typeface="Symbol"/>
              </a:rPr>
              <a:t>  	BaSO</a:t>
            </a:r>
            <a:r>
              <a:rPr lang="en-AU" baseline="-25000" dirty="0" smtClean="0">
                <a:sym typeface="Symbol"/>
              </a:rPr>
              <a:t>4</a:t>
            </a:r>
            <a:r>
              <a:rPr lang="en-AU" dirty="0" smtClean="0">
                <a:sym typeface="Symbol"/>
              </a:rPr>
              <a:t>(s)</a:t>
            </a:r>
            <a:endParaRPr lang="en-AU" baseline="30000" dirty="0"/>
          </a:p>
        </p:txBody>
      </p:sp>
    </p:spTree>
    <p:extLst>
      <p:ext uri="{BB962C8B-B14F-4D97-AF65-F5344CB8AC3E}">
        <p14:creationId xmlns:p14="http://schemas.microsoft.com/office/powerpoint/2010/main" val="405234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Alternatively Mixing Lead </a:t>
            </a:r>
            <a:r>
              <a:rPr lang="en-AU" dirty="0"/>
              <a:t>N</a:t>
            </a:r>
            <a:r>
              <a:rPr lang="en-AU" dirty="0" smtClean="0"/>
              <a:t>itrate and Potassium Iodide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798320"/>
          </a:xfrm>
        </p:spPr>
        <p:txBody>
          <a:bodyPr>
            <a:normAutofit lnSpcReduction="10000"/>
          </a:bodyPr>
          <a:lstStyle/>
          <a:p>
            <a:r>
              <a:rPr lang="en-AU" dirty="0" smtClean="0"/>
              <a:t>Identify the precipitate</a:t>
            </a:r>
          </a:p>
          <a:p>
            <a:r>
              <a:rPr lang="en-AU" dirty="0" smtClean="0"/>
              <a:t>Write it as the product</a:t>
            </a:r>
          </a:p>
          <a:p>
            <a:r>
              <a:rPr lang="en-AU" dirty="0" smtClean="0"/>
              <a:t>Write the ions that react to form it</a:t>
            </a:r>
          </a:p>
          <a:p>
            <a:r>
              <a:rPr lang="en-AU" dirty="0" smtClean="0"/>
              <a:t>Check the equation balances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5791200" y="4107186"/>
            <a:ext cx="1502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PbI</a:t>
            </a:r>
            <a:r>
              <a:rPr lang="en-AU" sz="3200" baseline="-25000" dirty="0" smtClean="0"/>
              <a:t>2(s)</a:t>
            </a:r>
            <a:endParaRPr lang="en-AU" sz="3200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4107186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Pb</a:t>
            </a:r>
            <a:r>
              <a:rPr lang="en-AU" sz="3200" baseline="30000" dirty="0" smtClean="0"/>
              <a:t>2+ </a:t>
            </a:r>
            <a:r>
              <a:rPr lang="en-AU" sz="3200" dirty="0" smtClean="0"/>
              <a:t>(</a:t>
            </a:r>
            <a:r>
              <a:rPr lang="en-AU" sz="3200" dirty="0" err="1" smtClean="0"/>
              <a:t>aq</a:t>
            </a:r>
            <a:r>
              <a:rPr lang="en-AU" sz="3200" dirty="0" smtClean="0"/>
              <a:t>) + 2I</a:t>
            </a:r>
            <a:r>
              <a:rPr lang="en-AU" sz="3200" baseline="30000" dirty="0" smtClean="0"/>
              <a:t>-</a:t>
            </a:r>
            <a:r>
              <a:rPr lang="en-AU" sz="3200" dirty="0" smtClean="0"/>
              <a:t>(</a:t>
            </a:r>
            <a:r>
              <a:rPr lang="en-AU" sz="3200" dirty="0" err="1" smtClean="0"/>
              <a:t>aq</a:t>
            </a:r>
            <a:r>
              <a:rPr lang="en-AU" sz="3200" dirty="0" smtClean="0"/>
              <a:t>) </a:t>
            </a:r>
            <a:r>
              <a:rPr lang="en-AU" sz="3200" dirty="0" smtClean="0">
                <a:sym typeface="Symbol"/>
              </a:rPr>
              <a:t></a:t>
            </a:r>
            <a:endParaRPr lang="en-AU" sz="3200" dirty="0"/>
          </a:p>
        </p:txBody>
      </p:sp>
      <p:cxnSp>
        <p:nvCxnSpPr>
          <p:cNvPr id="7" name="Straight Connector 6"/>
          <p:cNvCxnSpPr>
            <a:stCxn id="5" idx="2"/>
          </p:cNvCxnSpPr>
          <p:nvPr/>
        </p:nvCxnSpPr>
        <p:spPr>
          <a:xfrm>
            <a:off x="2971800" y="4691961"/>
            <a:ext cx="3048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5246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Dissolving substances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Sometimes the attractive forces between the substance dissolving (solute) and water (solvent) are stronger than the attractive forces between the solute alone.</a:t>
            </a:r>
            <a:endParaRPr lang="en-AU" dirty="0"/>
          </a:p>
        </p:txBody>
      </p:sp>
      <p:sp>
        <p:nvSpPr>
          <p:cNvPr id="4" name="Oval 3"/>
          <p:cNvSpPr/>
          <p:nvPr/>
        </p:nvSpPr>
        <p:spPr>
          <a:xfrm>
            <a:off x="22860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Oval 4"/>
          <p:cNvSpPr/>
          <p:nvPr/>
        </p:nvSpPr>
        <p:spPr>
          <a:xfrm>
            <a:off x="2972512" y="4092011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3733800" y="4092011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62200" y="4791342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3028772" y="4772114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3741634" y="4848314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Oval 9"/>
          <p:cNvSpPr/>
          <p:nvPr/>
        </p:nvSpPr>
        <p:spPr>
          <a:xfrm>
            <a:off x="2362200" y="5489249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Oval 10"/>
          <p:cNvSpPr/>
          <p:nvPr/>
        </p:nvSpPr>
        <p:spPr>
          <a:xfrm>
            <a:off x="3028772" y="5448656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Oval 11"/>
          <p:cNvSpPr/>
          <p:nvPr/>
        </p:nvSpPr>
        <p:spPr>
          <a:xfrm>
            <a:off x="3741634" y="5489249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276600" y="4419600"/>
            <a:ext cx="304800" cy="304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667712" y="5050564"/>
            <a:ext cx="304800" cy="304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276600" y="5000714"/>
            <a:ext cx="304800" cy="3546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90800" y="4369750"/>
            <a:ext cx="381712" cy="3546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800600" y="3990886"/>
            <a:ext cx="5334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562600" y="38100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Attractive force in solute</a:t>
            </a:r>
            <a:endParaRPr lang="en-AU" dirty="0"/>
          </a:p>
        </p:txBody>
      </p:sp>
      <p:grpSp>
        <p:nvGrpSpPr>
          <p:cNvPr id="19" name="Group 18"/>
          <p:cNvGrpSpPr/>
          <p:nvPr/>
        </p:nvGrpSpPr>
        <p:grpSpPr>
          <a:xfrm rot="648354">
            <a:off x="5194217" y="5380599"/>
            <a:ext cx="457200" cy="406638"/>
            <a:chOff x="5791200" y="5118218"/>
            <a:chExt cx="457200" cy="406638"/>
          </a:xfrm>
        </p:grpSpPr>
        <p:sp>
          <p:nvSpPr>
            <p:cNvPr id="21" name="Flowchart: Connector 20"/>
            <p:cNvSpPr/>
            <p:nvPr/>
          </p:nvSpPr>
          <p:spPr>
            <a:xfrm>
              <a:off x="5791200" y="5355364"/>
              <a:ext cx="152400" cy="169492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3" name="Flowchart: Connector 22"/>
            <p:cNvSpPr/>
            <p:nvPr/>
          </p:nvSpPr>
          <p:spPr>
            <a:xfrm>
              <a:off x="6096000" y="5355364"/>
              <a:ext cx="152400" cy="169492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5" name="Flowchart: Connector 24"/>
            <p:cNvSpPr/>
            <p:nvPr/>
          </p:nvSpPr>
          <p:spPr>
            <a:xfrm>
              <a:off x="5943600" y="5118218"/>
              <a:ext cx="152400" cy="169492"/>
            </a:xfrm>
            <a:prstGeom prst="flowChartConnector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26" name="Straight Connector 25"/>
            <p:cNvCxnSpPr/>
            <p:nvPr/>
          </p:nvCxnSpPr>
          <p:spPr>
            <a:xfrm flipV="1">
              <a:off x="5845344" y="5224371"/>
              <a:ext cx="174718" cy="1772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 flipV="1">
              <a:off x="6081270" y="5255799"/>
              <a:ext cx="126849" cy="1772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 rot="20928103">
            <a:off x="6233263" y="4888838"/>
            <a:ext cx="457200" cy="406638"/>
            <a:chOff x="5791200" y="5118218"/>
            <a:chExt cx="457200" cy="406638"/>
          </a:xfrm>
        </p:grpSpPr>
        <p:sp>
          <p:nvSpPr>
            <p:cNvPr id="29" name="Flowchart: Connector 28"/>
            <p:cNvSpPr/>
            <p:nvPr/>
          </p:nvSpPr>
          <p:spPr>
            <a:xfrm>
              <a:off x="5791200" y="5355364"/>
              <a:ext cx="152400" cy="169492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0" name="Flowchart: Connector 29"/>
            <p:cNvSpPr/>
            <p:nvPr/>
          </p:nvSpPr>
          <p:spPr>
            <a:xfrm>
              <a:off x="6096000" y="5355364"/>
              <a:ext cx="152400" cy="169492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1" name="Flowchart: Connector 30"/>
            <p:cNvSpPr/>
            <p:nvPr/>
          </p:nvSpPr>
          <p:spPr>
            <a:xfrm>
              <a:off x="5943600" y="5118218"/>
              <a:ext cx="152400" cy="169492"/>
            </a:xfrm>
            <a:prstGeom prst="flowChartConnector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32" name="Straight Connector 31"/>
            <p:cNvCxnSpPr/>
            <p:nvPr/>
          </p:nvCxnSpPr>
          <p:spPr>
            <a:xfrm flipV="1">
              <a:off x="5845344" y="5224371"/>
              <a:ext cx="174718" cy="1772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 flipV="1">
              <a:off x="6081270" y="5255799"/>
              <a:ext cx="126849" cy="1772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 rot="20928103">
            <a:off x="6975267" y="5387131"/>
            <a:ext cx="457200" cy="406638"/>
            <a:chOff x="5791200" y="5118218"/>
            <a:chExt cx="457200" cy="406638"/>
          </a:xfrm>
        </p:grpSpPr>
        <p:sp>
          <p:nvSpPr>
            <p:cNvPr id="41" name="Flowchart: Connector 40"/>
            <p:cNvSpPr/>
            <p:nvPr/>
          </p:nvSpPr>
          <p:spPr>
            <a:xfrm>
              <a:off x="5791200" y="5355364"/>
              <a:ext cx="152400" cy="169492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2" name="Flowchart: Connector 41"/>
            <p:cNvSpPr/>
            <p:nvPr/>
          </p:nvSpPr>
          <p:spPr>
            <a:xfrm>
              <a:off x="6096000" y="5355364"/>
              <a:ext cx="152400" cy="169492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3" name="Flowchart: Connector 42"/>
            <p:cNvSpPr/>
            <p:nvPr/>
          </p:nvSpPr>
          <p:spPr>
            <a:xfrm>
              <a:off x="5943600" y="5118218"/>
              <a:ext cx="152400" cy="169492"/>
            </a:xfrm>
            <a:prstGeom prst="flowChartConnector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44" name="Straight Connector 43"/>
            <p:cNvCxnSpPr/>
            <p:nvPr/>
          </p:nvCxnSpPr>
          <p:spPr>
            <a:xfrm flipV="1">
              <a:off x="5845344" y="5224371"/>
              <a:ext cx="174718" cy="1772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 flipV="1">
              <a:off x="6081270" y="5255799"/>
              <a:ext cx="126849" cy="1772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Left-Right Arrow 12"/>
          <p:cNvSpPr/>
          <p:nvPr/>
        </p:nvSpPr>
        <p:spPr>
          <a:xfrm rot="738234">
            <a:off x="3874494" y="4169599"/>
            <a:ext cx="468923" cy="149624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6" name="Left-Right Arrow 45"/>
          <p:cNvSpPr/>
          <p:nvPr/>
        </p:nvSpPr>
        <p:spPr>
          <a:xfrm rot="20685409">
            <a:off x="1969476" y="4927290"/>
            <a:ext cx="468923" cy="149624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Left-Right Arrow 47"/>
          <p:cNvSpPr/>
          <p:nvPr/>
        </p:nvSpPr>
        <p:spPr>
          <a:xfrm>
            <a:off x="990600" y="3841262"/>
            <a:ext cx="468923" cy="149624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Left-Right Arrow 48"/>
          <p:cNvSpPr/>
          <p:nvPr/>
        </p:nvSpPr>
        <p:spPr>
          <a:xfrm rot="1485118">
            <a:off x="3768988" y="5707337"/>
            <a:ext cx="468923" cy="149624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TextBox 15"/>
          <p:cNvSpPr txBox="1"/>
          <p:nvPr/>
        </p:nvSpPr>
        <p:spPr>
          <a:xfrm>
            <a:off x="381000" y="4157615"/>
            <a:ext cx="15008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Solute to solvent attraction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24863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85099E-7 C -0.00035 -0.00417 -1.11111E-6 -0.00856 -0.00087 -0.0125 C -0.00174 -0.01643 -0.0132 -0.01666 -0.01458 -0.01689 C -0.01997 -0.01735 -0.02552 -0.01759 -0.0309 -0.01805 C -0.03924 -0.0199 -0.04705 -0.02082 -0.05556 -0.02152 C -0.06476 -0.02568 -0.08472 -0.02499 -0.08472 -0.02499 C -0.08958 -0.02615 -0.09288 -0.02892 -0.09757 -0.03054 C -0.1033 -0.03586 -0.1007 -0.03424 -0.10521 -0.03633 C -0.11077 -0.04373 -0.11632 -0.05206 -0.12396 -0.05576 C -0.12708 -0.06178 -0.1342 -0.06826 -0.13941 -0.07057 C -0.14236 -0.07635 -0.14566 -0.07913 -0.15052 -0.08075 C -0.15747 -0.087 -0.16545 -0.08677 -0.17361 -0.08769 C -0.17882 -0.09001 -0.18976 -0.09093 -0.18976 -0.09093 C -0.19462 -0.09255 -0.19948 -0.09463 -0.20434 -0.09672 C -0.20712 -0.09787 -0.21198 -0.1025 -0.21198 -0.1025 C -0.21441 -0.11176 -0.22257 -0.11384 -0.22917 -0.11384 " pathEditMode="relative" ptsTypes="fffffffffffffffA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843 -0.0118 C 0.09045 -0.01457 0.09184 -0.02684 0.08472 -0.03008 C 0.08281 -0.03401 0.08125 -0.03632 0.07795 -0.03794 C 0.07204 -0.04581 0.075 -0.04396 0.07013 -0.04604 C 0.06024 -0.05553 0.05069 -0.04882 0.0368 -0.04835 C 0.02968 -0.04743 0.02257 -0.04627 0.01545 -0.04488 C 0.01371 -0.04465 0.01215 -0.04419 0.01041 -0.04373 C 0.00868 -0.04303 0.0052 -0.04141 0.0052 -0.04141 C -0.00018 -0.03609 -0.01025 -0.02313 -0.01615 -0.02105 C -0.02223 -0.01295 -0.03212 -0.01342 -0.03924 -0.00717 C -0.05643 -0.00925 -0.07327 -0.00925 -0.09046 -0.00833 C -0.0948 -0.003 -0.09167 -0.00647 -0.09827 -0.00046 C -0.09914 0.00024 -0.1007 0.00185 -0.1007 0.00185 C -0.10469 0.00949 -0.10226 0.00764 -0.10678 0.00972 C -0.11146 0.01597 -0.10973 0.01898 -0.11268 0.02453 C -0.11355 0.02615 -0.12344 0.03702 -0.12553 0.03725 C -0.12778 0.03749 -0.13004 0.03725 -0.1323 0.03725 " pathEditMode="relative" ptsTypes="ffffffffffffffffA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5E-6 5.64553E-7 C -0.00712 0.00625 -0.01528 0.0081 -0.02396 0.0081 C -0.09341 0.00879 -0.16303 0.00879 -0.23247 0.00925 C -0.24358 0.01041 -0.25487 0.0118 -0.2658 0.01481 C -0.27171 0.02545 -0.2856 0.02522 -0.2948 0.02638 C -0.30834 0.031 -0.32362 0.031 -0.33751 0.03193 C -0.34757 0.03355 -0.35608 0.03748 -0.3658 0.04118 C -0.37657 0.04535 -0.38889 0.04558 -0.40001 0.04674 C -0.40747 0.04928 -0.40035 0.0472 -0.41441 0.04905 C -0.41928 0.04974 -0.429 0.05136 -0.429 0.05136 C -0.43803 0.05738 -0.45313 0.05645 -0.46233 0.05715 C -0.49428 0.05669 -0.5356 0.05923 -0.56928 0.05021 C -0.57014 0.04951 -0.57084 0.04836 -0.57171 0.04789 C -0.57275 0.0472 -0.57414 0.04766 -0.57518 0.04674 C -0.58351 0.0391 -0.5731 0.04442 -0.58039 0.04118 C -0.58091 0.04003 -0.58126 0.03864 -0.58195 0.03771 C -0.58299 0.03656 -0.58455 0.03679 -0.58542 0.0354 C -0.58612 0.03424 -0.58594 0.03216 -0.58629 0.03077 C -0.58924 0.02013 -0.58889 0.02152 -0.59219 0.01388 C -0.59376 0.0037 -0.59549 -0.00579 -0.5974 -0.01573 C -0.59705 -0.0199 -0.59705 -0.0243 -0.59653 -0.02846 C -0.59532 -0.03679 -0.59098 -0.04419 -0.58889 -0.05229 C -0.58976 -0.05669 -0.59132 -0.05946 -0.59219 -0.06363 C -0.59132 -0.06756 -0.59132 -0.07126 -0.58629 -0.07173 C -0.58091 -0.07219 -0.56997 -0.07288 -0.56997 -0.07288 L -0.57431 -0.07959 " pathEditMode="relative" ptsTypes="ffffffffffffffffffffffffAA">
                                      <p:cBhvr>
                                        <p:cTn id="1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6" grpId="0" animBg="1"/>
      <p:bldP spid="48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substance dissolves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Oval 3"/>
          <p:cNvSpPr/>
          <p:nvPr/>
        </p:nvSpPr>
        <p:spPr>
          <a:xfrm>
            <a:off x="22860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Oval 4"/>
          <p:cNvSpPr/>
          <p:nvPr/>
        </p:nvSpPr>
        <p:spPr>
          <a:xfrm>
            <a:off x="2972512" y="4092011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3733800" y="4092011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2362200" y="4791342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3028772" y="4772114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3741634" y="4848314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Oval 9"/>
          <p:cNvSpPr/>
          <p:nvPr/>
        </p:nvSpPr>
        <p:spPr>
          <a:xfrm>
            <a:off x="2362200" y="5489249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Oval 10"/>
          <p:cNvSpPr/>
          <p:nvPr/>
        </p:nvSpPr>
        <p:spPr>
          <a:xfrm>
            <a:off x="3028772" y="5448656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Oval 11"/>
          <p:cNvSpPr/>
          <p:nvPr/>
        </p:nvSpPr>
        <p:spPr>
          <a:xfrm>
            <a:off x="3741634" y="5489249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9" name="Group 18"/>
          <p:cNvGrpSpPr/>
          <p:nvPr/>
        </p:nvGrpSpPr>
        <p:grpSpPr>
          <a:xfrm rot="20928103">
            <a:off x="4160854" y="4788403"/>
            <a:ext cx="457200" cy="406638"/>
            <a:chOff x="5791200" y="5118218"/>
            <a:chExt cx="457200" cy="406638"/>
          </a:xfrm>
        </p:grpSpPr>
        <p:sp>
          <p:nvSpPr>
            <p:cNvPr id="21" name="Flowchart: Connector 20"/>
            <p:cNvSpPr/>
            <p:nvPr/>
          </p:nvSpPr>
          <p:spPr>
            <a:xfrm>
              <a:off x="5791200" y="5355364"/>
              <a:ext cx="152400" cy="169492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3" name="Flowchart: Connector 22"/>
            <p:cNvSpPr/>
            <p:nvPr/>
          </p:nvSpPr>
          <p:spPr>
            <a:xfrm>
              <a:off x="6096000" y="5355364"/>
              <a:ext cx="152400" cy="169492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5" name="Flowchart: Connector 24"/>
            <p:cNvSpPr/>
            <p:nvPr/>
          </p:nvSpPr>
          <p:spPr>
            <a:xfrm>
              <a:off x="5943600" y="5118218"/>
              <a:ext cx="152400" cy="169492"/>
            </a:xfrm>
            <a:prstGeom prst="flowChartConnector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26" name="Straight Connector 25"/>
            <p:cNvCxnSpPr/>
            <p:nvPr/>
          </p:nvCxnSpPr>
          <p:spPr>
            <a:xfrm flipV="1">
              <a:off x="5845344" y="5224371"/>
              <a:ext cx="174718" cy="1772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 flipV="1">
              <a:off x="6081270" y="5255799"/>
              <a:ext cx="126849" cy="1772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 rot="20928103">
            <a:off x="4130605" y="3888692"/>
            <a:ext cx="457200" cy="406638"/>
            <a:chOff x="5791200" y="5118218"/>
            <a:chExt cx="457200" cy="406638"/>
          </a:xfrm>
        </p:grpSpPr>
        <p:sp>
          <p:nvSpPr>
            <p:cNvPr id="29" name="Flowchart: Connector 28"/>
            <p:cNvSpPr/>
            <p:nvPr/>
          </p:nvSpPr>
          <p:spPr>
            <a:xfrm>
              <a:off x="5791200" y="5355364"/>
              <a:ext cx="152400" cy="169492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0" name="Flowchart: Connector 29"/>
            <p:cNvSpPr/>
            <p:nvPr/>
          </p:nvSpPr>
          <p:spPr>
            <a:xfrm>
              <a:off x="6096000" y="5355364"/>
              <a:ext cx="152400" cy="169492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1" name="Flowchart: Connector 30"/>
            <p:cNvSpPr/>
            <p:nvPr/>
          </p:nvSpPr>
          <p:spPr>
            <a:xfrm>
              <a:off x="5943600" y="5118218"/>
              <a:ext cx="152400" cy="169492"/>
            </a:xfrm>
            <a:prstGeom prst="flowChartConnector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32" name="Straight Connector 31"/>
            <p:cNvCxnSpPr/>
            <p:nvPr/>
          </p:nvCxnSpPr>
          <p:spPr>
            <a:xfrm flipV="1">
              <a:off x="5845344" y="5224371"/>
              <a:ext cx="174718" cy="1772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 flipV="1">
              <a:off x="6081270" y="5255799"/>
              <a:ext cx="126849" cy="1772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 rot="2134896">
            <a:off x="1793667" y="4744941"/>
            <a:ext cx="457200" cy="406638"/>
            <a:chOff x="5791200" y="5118218"/>
            <a:chExt cx="457200" cy="406638"/>
          </a:xfrm>
        </p:grpSpPr>
        <p:sp>
          <p:nvSpPr>
            <p:cNvPr id="35" name="Flowchart: Connector 34"/>
            <p:cNvSpPr/>
            <p:nvPr/>
          </p:nvSpPr>
          <p:spPr>
            <a:xfrm>
              <a:off x="5791200" y="5355364"/>
              <a:ext cx="152400" cy="169492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6" name="Flowchart: Connector 35"/>
            <p:cNvSpPr/>
            <p:nvPr/>
          </p:nvSpPr>
          <p:spPr>
            <a:xfrm>
              <a:off x="6096000" y="5355364"/>
              <a:ext cx="152400" cy="169492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7" name="Flowchart: Connector 36"/>
            <p:cNvSpPr/>
            <p:nvPr/>
          </p:nvSpPr>
          <p:spPr>
            <a:xfrm>
              <a:off x="5943600" y="5118218"/>
              <a:ext cx="152400" cy="169492"/>
            </a:xfrm>
            <a:prstGeom prst="flowChartConnector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38" name="Straight Connector 37"/>
            <p:cNvCxnSpPr/>
            <p:nvPr/>
          </p:nvCxnSpPr>
          <p:spPr>
            <a:xfrm flipV="1">
              <a:off x="5845344" y="5224371"/>
              <a:ext cx="174718" cy="1772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 flipV="1">
              <a:off x="6081270" y="5255799"/>
              <a:ext cx="126849" cy="1772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0772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174 -0.00925 0.00539 -0.01712 0.00764 -0.02614 C 0.00886 -0.03077 0.00921 -0.03748 0.01198 -0.04095 C 0.0158 -0.04558 0.01789 -0.04581 0.02223 -0.04766 C 0.0415 -0.04674 0.06424 -0.04165 0.08282 -0.04997 C 0.08334 -0.05113 0.08368 -0.05252 0.08455 -0.05345 C 0.08525 -0.05414 0.08646 -0.05368 0.08716 -0.0546 C 0.08872 -0.05668 0.09011 -0.06339 0.09132 -0.06594 C 0.09549 -0.07543 0.1033 -0.0907 0.11111 -0.09324 C 0.1323 -0.09209 0.12952 -0.09347 0.14271 -0.08769 C 0.14393 -0.08514 0.14566 -0.08329 0.14688 -0.08075 C 0.1474 -0.07982 0.14723 -0.0782 0.14775 -0.07728 C 0.14931 -0.07473 0.15296 -0.07057 0.15296 -0.07057 C 0.15486 -0.06316 0.16164 -0.05668 0.16493 -0.04997 C 0.16528 -0.04859 0.16511 -0.04674 0.1658 -0.04558 C 0.16667 -0.04419 0.16823 -0.04442 0.1691 -0.04327 C 0.16997 -0.04234 0.17014 -0.04072 0.17084 -0.03979 C 0.17153 -0.03887 0.17257 -0.03817 0.17344 -0.03748 C 0.17605 -0.03077 0.18177 -0.02614 0.18716 -0.02383 C 0.19289 -0.02429 0.19844 -0.02429 0.20417 -0.02499 C 0.21129 -0.02591 0.21771 -0.03216 0.22466 -0.03401 C 0.24601 -0.03239 0.23507 -0.03517 0.24358 -0.0317 C 0.24445 -0.03146 0.24792 -0.03008 0.24861 -0.02961 C 0.25052 -0.02823 0.25382 -0.02499 0.25382 -0.02499 C 0.25434 -0.02383 0.25486 -0.02244 0.25556 -0.02152 C 0.25625 -0.02059 0.2573 -0.02013 0.25799 -0.0192 C 0.26164 -0.01365 0.26302 -0.0074 0.26754 -0.00324 C 0.27361 0.00926 0.28282 0.0125 0.29306 0.01481 C 0.30243 0.01412 0.31059 0.01342 0.31962 0.01041 C 0.32361 0.00694 0.32796 0.00555 0.33247 0.00347 C 0.33924 0.00023 0.33039 0.0044 0.3375 0.00116 C 0.33837 0.0007 0.34011 0 0.34011 0 C 0.34931 0.0007 0.35782 0.00162 0.36667 0.00463 C 0.37014 0.00787 0.37796 0.01643 0.38195 0.01828 C 0.38733 0.02545 0.39427 0.02522 0.40157 0.02522 L 0.41789 0.02059 " pathEditMode="relative" ptsTypes="ffffffffffffffffffffffffffffffffff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174 -0.00925 0.00539 -0.01712 0.00764 -0.02614 C 0.00886 -0.03077 0.00921 -0.03748 0.01198 -0.04095 C 0.0158 -0.04558 0.01789 -0.04581 0.02223 -0.04766 C 0.0415 -0.04674 0.06424 -0.04165 0.08282 -0.04997 C 0.08334 -0.05113 0.08368 -0.05252 0.08455 -0.05345 C 0.08525 -0.05414 0.08646 -0.05368 0.08716 -0.0546 C 0.08872 -0.05668 0.09011 -0.06339 0.09132 -0.06594 C 0.09549 -0.07543 0.1033 -0.0907 0.11111 -0.09324 C 0.1323 -0.09209 0.12952 -0.09347 0.14271 -0.08769 C 0.14393 -0.08514 0.14566 -0.08329 0.14688 -0.08075 C 0.1474 -0.07982 0.14723 -0.0782 0.14775 -0.07728 C 0.14931 -0.07473 0.15296 -0.07057 0.15296 -0.07057 C 0.15486 -0.06316 0.16164 -0.05668 0.16493 -0.04997 C 0.16528 -0.04859 0.16511 -0.04674 0.1658 -0.04558 C 0.16667 -0.04419 0.16823 -0.04442 0.1691 -0.04327 C 0.16997 -0.04234 0.17014 -0.04072 0.17084 -0.03979 C 0.17153 -0.03887 0.17257 -0.03817 0.17344 -0.03748 C 0.17605 -0.03077 0.18177 -0.02614 0.18716 -0.02383 C 0.19289 -0.02429 0.19844 -0.02429 0.20417 -0.02499 C 0.21129 -0.02591 0.21771 -0.03216 0.22466 -0.03401 C 0.24601 -0.03239 0.23507 -0.03517 0.24358 -0.0317 C 0.24445 -0.03146 0.24792 -0.03008 0.24861 -0.02961 C 0.25052 -0.02823 0.25382 -0.02499 0.25382 -0.02499 C 0.25434 -0.02383 0.25486 -0.02244 0.25556 -0.02152 C 0.25625 -0.02059 0.2573 -0.02013 0.25799 -0.0192 C 0.26164 -0.01365 0.26302 -0.0074 0.26754 -0.00324 C 0.27361 0.00926 0.28282 0.0125 0.29306 0.01481 C 0.30243 0.01412 0.31059 0.01342 0.31962 0.01041 C 0.32361 0.00694 0.32796 0.00555 0.33247 0.00347 C 0.33924 0.00023 0.33039 0.0044 0.3375 0.00116 C 0.33837 0.0007 0.34011 0 0.34011 0 C 0.34931 0.0007 0.35782 0.00162 0.36667 0.00463 C 0.37014 0.00787 0.37796 0.01643 0.38195 0.01828 C 0.38733 0.02545 0.39427 0.02522 0.40157 0.02522 L 0.41789 0.02059 " pathEditMode="relative" ptsTypes="ffffffffffffffffffffffffffffffffffAA">
                                      <p:cBhvr>
                                        <p:cTn id="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104 -0.00717 0.00486 -0.01226 0.01024 -0.01481 C 0.01475 -0.01435 0.01944 -0.01458 0.02395 -0.01365 C 0.02569 -0.01342 0.02916 -0.01134 0.02916 -0.01134 C 0.03177 -0.00648 0.03316 -0.00208 0.0368 0.00116 C 0.03871 0.00856 0.04566 0.02059 0.05052 0.02499 C 0.05243 0.02892 0.05416 0.03262 0.05642 0.03632 C 0.05763 0.04442 0.05885 0.05576 0.06423 0.06039 C 0.06545 0.0664 0.06892 0.06987 0.07274 0.07288 C 0.07447 0.07427 0.07604 0.07589 0.07777 0.07751 C 0.07864 0.0782 0.08038 0.07982 0.08038 0.07982 C 0.09027 0.07867 0.09236 0.07635 0.10086 0.07404 C 0.10208 0.07334 0.10312 0.07242 0.10434 0.07172 C 0.10538 0.07126 0.10677 0.07126 0.10781 0.07057 C 0.11076 0.06872 0.11302 0.06617 0.11632 0.06502 C 0.12361 0.05854 0.12517 0.06178 0.1368 0.0627 C 0.13819 0.06409 0.1401 0.06502 0.14114 0.0671 C 0.14218 0.06918 0.14201 0.07172 0.1427 0.07404 C 0.14427 0.07913 0.14704 0.08376 0.14878 0.08885 C 0.14947 0.09093 0.1493 0.09394 0.15052 0.09556 C 0.15451 0.10088 0.15642 0.10805 0.16076 0.11268 C 0.16302 0.11499 0.1684 0.11731 0.1684 0.11731 C 0.17361 0.11499 0.17239 0.11036 0.17604 0.10481 C 0.17795 0.10204 0.18142 0.10227 0.18385 0.10018 C 0.18715 0.09718 0.18767 0.09602 0.19149 0.09463 C 0.19566 0.09047 0.1993 0.08908 0.20434 0.08769 C 0.20902 0.08353 0.21441 0.08283 0.21979 0.08191 C 0.22465 0.07959 0.22864 0.08237 0.23333 0.08422 C 0.23871 0.08653 0.24531 0.08769 0.25052 0.09116 C 0.26475 0.10065 0.2526 0.09371 0.2625 0.09903 C 0.26701 0.10666 0.26944 0.10713 0.27604 0.11036 C 0.27986 0.11731 0.28559 0.12286 0.29149 0.12633 C 0.2927 0.13119 0.29392 0.13142 0.29757 0.1298 C 0.30034 0.12587 0.3026 0.12425 0.30607 0.12193 C 0.3092 0.11569 0.3118 0.10365 0.31718 0.10134 C 0.32118 0.09602 0.31909 0.09926 0.32309 0.09116 C 0.32465 0.08792 0.33541 0.08098 0.33854 0.07982 C 0.34392 0.08005 0.3493 0.07982 0.35468 0.08075 C 0.35746 0.08121 0.3625 0.08422 0.3625 0.08422 C 0.36336 0.08491 0.36423 0.08561 0.36493 0.08653 C 0.36562 0.08746 0.36579 0.08908 0.36666 0.09 C 0.36875 0.09232 0.37586 0.09579 0.37864 0.09671 C 0.38038 0.09833 0.38211 0.09972 0.38385 0.10134 C 0.38541 0.10273 0.38888 0.10365 0.38888 0.10365 C 0.39618 0.10134 0.39583 0.10458 0.39583 0.10018 L 0.3967 0.10713 " pathEditMode="relative" ptsTypes="ffffffffffffffffffffffffffffffffffffffffffffAA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104 -0.00717 0.00486 -0.01226 0.01024 -0.01481 C 0.01475 -0.01435 0.01944 -0.01458 0.02395 -0.01365 C 0.02569 -0.01342 0.02916 -0.01134 0.02916 -0.01134 C 0.03177 -0.00648 0.03316 -0.00208 0.0368 0.00116 C 0.03871 0.00856 0.04566 0.02059 0.05052 0.02499 C 0.05243 0.02892 0.05416 0.03262 0.05642 0.03632 C 0.05763 0.04442 0.05885 0.05576 0.06423 0.06039 C 0.06545 0.0664 0.06892 0.06987 0.07274 0.07288 C 0.07447 0.07427 0.07604 0.07589 0.07777 0.07751 C 0.07864 0.0782 0.08038 0.07982 0.08038 0.07982 C 0.09027 0.07867 0.09236 0.07635 0.10086 0.07404 C 0.10208 0.07334 0.10312 0.07242 0.10434 0.07172 C 0.10538 0.07126 0.10677 0.07126 0.10781 0.07057 C 0.11076 0.06872 0.11302 0.06617 0.11632 0.06502 C 0.12361 0.05854 0.12517 0.06178 0.1368 0.0627 C 0.13819 0.06409 0.1401 0.06502 0.14114 0.0671 C 0.14218 0.06918 0.14201 0.07172 0.1427 0.07404 C 0.14427 0.07913 0.14704 0.08376 0.14878 0.08885 C 0.14947 0.09093 0.1493 0.09394 0.15052 0.09556 C 0.15451 0.10088 0.15642 0.10805 0.16076 0.11268 C 0.16302 0.11499 0.1684 0.11731 0.1684 0.11731 C 0.17361 0.11499 0.17239 0.11036 0.17604 0.10481 C 0.17795 0.10204 0.18142 0.10227 0.18385 0.10018 C 0.18715 0.09718 0.18767 0.09602 0.19149 0.09463 C 0.19566 0.09047 0.1993 0.08908 0.20434 0.08769 C 0.20902 0.08353 0.21441 0.08283 0.21979 0.08191 C 0.22465 0.07959 0.22864 0.08237 0.23333 0.08422 C 0.23871 0.08653 0.24531 0.08769 0.25052 0.09116 C 0.26475 0.10065 0.2526 0.09371 0.2625 0.09903 C 0.26701 0.10666 0.26944 0.10713 0.27604 0.11036 C 0.27986 0.11731 0.28559 0.12286 0.29149 0.12633 C 0.2927 0.13119 0.29392 0.13142 0.29757 0.1298 C 0.30034 0.12587 0.3026 0.12425 0.30607 0.12193 C 0.3092 0.11569 0.3118 0.10365 0.31718 0.10134 C 0.32118 0.09602 0.31909 0.09926 0.32309 0.09116 C 0.32465 0.08792 0.33541 0.08098 0.33854 0.07982 C 0.34392 0.08005 0.3493 0.07982 0.35468 0.08075 C 0.35746 0.08121 0.3625 0.08422 0.3625 0.08422 C 0.36336 0.08491 0.36423 0.08561 0.36493 0.08653 C 0.36562 0.08746 0.36579 0.08908 0.36666 0.09 C 0.36875 0.09232 0.37586 0.09579 0.37864 0.09671 C 0.38038 0.09833 0.38211 0.09972 0.38385 0.10134 C 0.38541 0.10273 0.38888 0.10365 0.38888 0.10365 C 0.39618 0.10134 0.39583 0.10458 0.39583 0.10018 L 0.3967 0.10713 " pathEditMode="relative" ptsTypes="ffffffffffffffffffffffffffffffffffffffffffffAA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087 -0.00948 -0.00261 -0.03262 -0.01025 -0.03632 C -0.0132 -0.03933 -0.01545 -0.04164 -0.01893 -0.04326 C -0.02292 -0.04743 -0.02657 -0.05044 -0.0316 -0.05229 C -0.03542 -0.05992 -0.0415 -0.06154 -0.04532 -0.06941 C -0.04462 -0.07982 -0.04323 -0.09023 -0.04115 -0.10018 C -0.04028 -0.10435 -0.03854 -0.11267 -0.03854 -0.11267 C -0.03872 -0.118 -0.03716 -0.13813 -0.04358 -0.14113 C -0.04792 -0.1453 -0.04775 -0.14784 -0.05313 -0.14923 C -0.0632 -0.15478 -0.07223 -0.16612 -0.08299 -0.16844 C -0.09306 -0.17399 -0.09757 -0.17538 -0.10521 -0.18556 C -0.10712 -0.19342 -0.10348 -0.21841 -0.11198 -0.22211 C -0.11354 -0.2242 -0.11459 -0.22697 -0.11632 -0.22882 C -0.12118 -0.23438 -0.12813 -0.23762 -0.1342 -0.24016 C -0.13681 -0.24132 -0.13941 -0.24248 -0.14202 -0.24363 C -0.14375 -0.24433 -0.14705 -0.24595 -0.14705 -0.24595 C -0.15191 -0.25566 -0.14688 -0.24433 -0.14966 -0.26885 C -0.15035 -0.27487 -0.16111 -0.27903 -0.16493 -0.27903 " pathEditMode="relative" ptsTypes="fffffffffffffffff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087 -0.00948 -0.00261 -0.03262 -0.01025 -0.03632 C -0.0132 -0.03933 -0.01545 -0.04164 -0.01893 -0.04326 C -0.02292 -0.04743 -0.02657 -0.05044 -0.0316 -0.05229 C -0.03542 -0.05992 -0.0415 -0.06154 -0.04532 -0.06941 C -0.04462 -0.07982 -0.04323 -0.09023 -0.04115 -0.10018 C -0.04028 -0.10435 -0.03854 -0.11267 -0.03854 -0.11267 C -0.03872 -0.118 -0.03716 -0.13813 -0.04358 -0.14113 C -0.04792 -0.1453 -0.04775 -0.14784 -0.05313 -0.14923 C -0.0632 -0.15478 -0.07223 -0.16612 -0.08299 -0.16844 C -0.09306 -0.17399 -0.09757 -0.17538 -0.10521 -0.18556 C -0.10712 -0.19342 -0.10348 -0.21841 -0.11198 -0.22211 C -0.11354 -0.2242 -0.11459 -0.22697 -0.11632 -0.22882 C -0.12118 -0.23438 -0.12813 -0.23762 -0.1342 -0.24016 C -0.13681 -0.24132 -0.13941 -0.24248 -0.14202 -0.24363 C -0.14375 -0.24433 -0.14705 -0.24595 -0.14705 -0.24595 C -0.15191 -0.25566 -0.14688 -0.24433 -0.14966 -0.26885 C -0.15035 -0.27487 -0.16111 -0.27903 -0.16493 -0.27903 " pathEditMode="relative" ptsTypes="fffffffffffffffffA">
                                      <p:cBhvr>
                                        <p:cTn id="2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solutions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Solutions form when the particles of the </a:t>
            </a:r>
            <a:r>
              <a:rPr lang="en-AU" dirty="0"/>
              <a:t>solute </a:t>
            </a:r>
            <a:r>
              <a:rPr lang="en-AU" dirty="0" smtClean="0"/>
              <a:t>enter the solvent</a:t>
            </a:r>
          </a:p>
          <a:p>
            <a:r>
              <a:rPr lang="en-AU" dirty="0" smtClean="0"/>
              <a:t>Solutions have uniform properties</a:t>
            </a:r>
          </a:p>
          <a:p>
            <a:r>
              <a:rPr lang="en-AU" dirty="0" smtClean="0"/>
              <a:t>Solutions may be coloured but are always clear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86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Ionic solutions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When an ionic solid dissolves it breaks down to its component ions</a:t>
            </a:r>
          </a:p>
          <a:p>
            <a:r>
              <a:rPr lang="en-AU" dirty="0" smtClean="0"/>
              <a:t>These move freely throughout the solution and are capable of conducting an electric current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5600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Adding water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Flowchart: Connector 3"/>
          <p:cNvSpPr/>
          <p:nvPr/>
        </p:nvSpPr>
        <p:spPr>
          <a:xfrm>
            <a:off x="2133600" y="3200400"/>
            <a:ext cx="457200" cy="457200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Flowchart: Connector 4"/>
          <p:cNvSpPr/>
          <p:nvPr/>
        </p:nvSpPr>
        <p:spPr>
          <a:xfrm>
            <a:off x="2129692" y="4572000"/>
            <a:ext cx="457200" cy="457200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lowchart: Connector 5"/>
          <p:cNvSpPr/>
          <p:nvPr/>
        </p:nvSpPr>
        <p:spPr>
          <a:xfrm>
            <a:off x="3628292" y="3200400"/>
            <a:ext cx="457200" cy="457200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lowchart: Connector 6"/>
          <p:cNvSpPr/>
          <p:nvPr/>
        </p:nvSpPr>
        <p:spPr>
          <a:xfrm>
            <a:off x="3632199" y="4603262"/>
            <a:ext cx="457200" cy="457200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lowchart: Connector 7"/>
          <p:cNvSpPr/>
          <p:nvPr/>
        </p:nvSpPr>
        <p:spPr>
          <a:xfrm>
            <a:off x="3024554" y="4042508"/>
            <a:ext cx="152400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lowchart: Connector 8"/>
          <p:cNvSpPr/>
          <p:nvPr/>
        </p:nvSpPr>
        <p:spPr>
          <a:xfrm>
            <a:off x="3024554" y="5486400"/>
            <a:ext cx="152400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lowchart: Connector 11"/>
          <p:cNvSpPr/>
          <p:nvPr/>
        </p:nvSpPr>
        <p:spPr>
          <a:xfrm>
            <a:off x="1609969" y="4054231"/>
            <a:ext cx="152400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Flowchart: Connector 12"/>
          <p:cNvSpPr/>
          <p:nvPr/>
        </p:nvSpPr>
        <p:spPr>
          <a:xfrm>
            <a:off x="1600200" y="5486400"/>
            <a:ext cx="152400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3582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0.20199 C 0.00018 0.20014 0.00105 0.19482 0.00556 0.19273 C 0.00747 0.18834 0.00955 0.18857 0.01233 0.18487 C 0.01459 0.17607 0.01494 0.1696 0.01146 0.1608 C 0.01112 0.15988 0.01129 0.15849 0.0106 0.15756 C 0.00834 0.15456 0.00521 0.15363 0.00296 0.15062 C -0.00034 0.14623 0.00157 0.14762 -0.00225 0.146 C -0.00659 0.13813 -0.01511 0.13443 -0.02014 0.12679 C -0.02638 0.11731 -0.0309 0.10342 -0.03385 0.09139 C -0.03333 0.07774 -0.03281 0.06455 -0.02951 0.0516 C -0.02986 0.04859 -0.02951 0.04535 -0.03038 0.04234 C -0.03125 0.0391 -0.03836 0.02545 -0.04063 0.02314 C -0.04185 0.01689 -0.04357 0.01272 -0.04756 0.00948 C -0.04982 -0.00232 -0.04652 0.00972 -0.05086 0.0037 C -0.05295 0.00069 -0.05435 -0.00301 -0.05607 -0.00648 C -0.05764 -0.00972 -0.05954 -0.01689 -0.05954 -0.01689 C -0.05954 -0.01689 -0.06025 -0.0354 -0.05781 -0.04188 C -0.05451 -0.05067 -0.03854 -0.0553 -0.03211 -0.05553 C -0.01355 -0.05623 0.00487 -0.05623 0.02344 -0.05669 C 0.03507 -0.05761 0.04619 -0.05946 0.05764 -0.06132 C 0.06893 -0.06502 0.08108 -0.06664 0.0927 -0.06803 C 0.10365 -0.06687 0.11424 -0.06386 0.12518 -0.06247 C 0.14549 -0.05692 0.16424 -0.05738 0.18577 -0.05669 C 0.19393 -0.05299 0.20365 -0.05461 0.21146 -0.04975 C 0.21771 -0.04581 0.22257 -0.03633 0.23021 -0.0361 C 0.24271 -0.03563 0.25539 -0.0354 0.26789 -0.03494 C 0.27136 -0.03332 0.27466 -0.03332 0.27813 -0.0317 C 0.27935 -0.02939 0.28039 -0.02707 0.2816 -0.02476 C 0.28212 -0.0236 0.28334 -0.02129 0.28334 -0.02129 C 0.2849 -0.01388 0.28698 -0.00856 0.28403 0.00023 C 0.28299 0.00347 0.27639 0.0037 0.27639 0.0037 C 0.27188 0.00324 0.26719 0.00324 0.26268 0.00254 C 0.25973 0.00208 0.25417 -0.00093 0.25417 -0.00093 C 0.25001 1.37436E-6 0.24619 0.00092 0.24219 0.00254 C 0.24046 0.00324 0.23716 0.00486 0.23716 0.00486 C 0.23369 0.00948 0.22987 0.01134 0.22518 0.01272 C 0.2224 0.01249 0.21007 0.01157 0.20556 0.01064 C 0.19931 0.00925 0.19341 0.00439 0.18751 0.00139 C 0.17952 -0.00255 0.17014 -0.00463 0.16181 -0.00648 C 0.13837 -0.00555 0.14063 -0.0081 0.12778 -0.00324 C 0.1191 0.00439 0.10886 0.00925 0.09862 0.01272 C 0.09376 0.02129 0.09879 0.01434 0.09011 0.01967 C 0.08872 0.02059 0.08785 0.02221 0.08663 0.02314 C 0.08507 0.02429 0.0816 0.02545 0.0816 0.02545 C 0.07257 0.03679 0.06407 0.04743 0.05157 0.0516 C 0.04775 0.0553 0.04323 0.05622 0.03889 0.0583 C 0.02969 0.06247 0.02379 0.07543 0.0132 0.07543 " pathEditMode="relative" ptsTypes="ffffffffffffffffffffffffffffffffffffffffffffff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28552E-7 C -0.00034 0.00116 5.55556E-7 0.00301 -0.00087 0.00347 C -0.00191 0.00416 -0.0033 0.00301 -0.00434 0.00231 C -0.01545 -0.0037 -0.00659 -0.00116 -0.01632 -0.00324 C -0.01962 -0.00972 -0.02639 -0.00833 -0.03177 -0.00903 C -0.03593 -0.01041 -0.04045 -0.0118 -0.04444 -0.01365 C -0.04618 -0.01435 -0.04965 -0.01597 -0.04965 -0.01597 C -0.06493 -0.01458 -0.05955 -0.01897 -0.06753 -0.00787 C -0.07048 -0.00394 -0.0684 -0.00532 -0.07014 -0.00116 C -0.07118 0.00116 -0.07361 0.00578 -0.07361 0.00578 C -0.07482 0.01203 -0.07587 0.02105 -0.07864 0.02637 C -0.08107 0.031 -0.08628 0.03216 -0.08975 0.03424 C -0.09427 0.03679 -0.09791 0.04072 -0.1026 0.04234 C -0.1085 0.04998 -0.10573 0.0472 -0.11041 0.05136 C -0.11146 0.05692 -0.11389 0.06085 -0.11545 0.06617 C -0.11614 0.06825 -0.11666 0.07057 -0.11718 0.07288 C -0.11753 0.07404 -0.11805 0.07635 -0.11805 0.07635 C -0.11771 0.07982 -0.11788 0.08329 -0.11718 0.08676 C -0.11649 0.09023 -0.11024 0.09486 -0.10955 0.09579 C -0.10364 0.10365 -0.09392 0.10898 -0.08559 0.10944 C -0.071 0.11013 -0.05659 0.11013 -0.04201 0.1106 C -0.03402 0.11777 -0.04375 0.10805 -0.03854 0.11638 C -0.03715 0.11846 -0.03489 0.11892 -0.03333 0.12078 C -0.0283 0.12656 -0.02448 0.12864 -0.01805 0.13003 C -0.01319 0.13281 -0.00868 0.13558 -0.00347 0.13674 C 0.00087 0.13975 0.00348 0.14484 0.00764 0.14808 C 0.00799 0.14923 0.00782 0.15062 0.00851 0.15155 C 0.0099 0.1534 0.01354 0.15618 0.01354 0.15618 C 0.01754 0.16682 0.02327 0.17723 0.02813 0.18695 C 0.03004 0.19065 0.03004 0.19343 0.03334 0.19482 C 0.03802 0.19921 0.04202 0.20407 0.04688 0.20847 C 0.04861 0.21009 0.05209 0.21309 0.05209 0.21309 C 0.0533 0.22096 0.05816 0.23022 0.06493 0.23022 " pathEditMode="relative" ptsTypes="ffffffffffffffffffffffffffffffff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2.86904E-7 C -0.00469 0.00416 -0.01077 0.00555 -0.01633 0.00671 C -0.03403 0.00393 -0.02553 0.00509 -0.04202 0.00347 C -0.05035 0.00162 -0.05643 0.00138 -0.06511 0.00231 C -0.07188 0.01133 -0.0731 0.02174 -0.08299 0.02498 C -0.08577 0.03077 -0.09584 0.03632 -0.09584 0.03632 C -0.09844 0.04164 -0.104 0.04558 -0.10869 0.04673 C -0.11146 0.05044 -0.11476 0.05298 -0.11719 0.05691 C -0.11876 0.05946 -0.12153 0.06478 -0.12153 0.06478 C -0.1224 0.06918 -0.12466 0.07149 -0.12657 0.07519 C -0.12778 0.0863 -0.12778 0.0826 -0.12657 0.09671 C -0.12136 0.15409 -0.03768 0.12725 -0.02396 0.12748 C -0.01771 0.12818 -0.01146 0.1291 -0.00521 0.1298 C -0.00487 0.1298 0.00433 0.1409 0.0059 0.14229 C 0.0092 0.15131 0.02256 0.15548 0.02986 0.15826 C 0.04288 0.16913 0.07013 0.16196 0.08541 0.16057 C 0.09305 0.15872 0.09947 0.15525 0.10676 0.1527 C 0.10624 0.13489 0.10798 0.11106 0.10329 0.09347 C 0.10225 0.08514 0.09999 0.07774 0.09913 0.06941 C 0.09756 0.05483 0.09635 0.03609 0.09131 0.02267 C 0.08992 0.01018 0.08854 -0.00278 0.08541 -0.01481 C 0.0842 -0.03425 0.08176 -0.04605 0.0743 -0.06271 C 0.07117 -0.08399 0.06024 -0.10227 0.05624 -0.1231 C 0.05676 -0.13536 0.05572 -0.14646 0.05972 -0.15734 " pathEditMode="relative" ptsTypes="fffffffffffffffffffffff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88889E-6 -2.36002E-7 C -0.00382 0.00763 -0.00712 0.01388 -0.01198 0.02059 C -0.01424 0.02383 -0.0198 0.02846 -0.0198 0.02846 C -0.0198 0.02869 -0.02309 0.03493 -0.02309 0.0354 C -0.0224 0.04095 -0.00503 0.04049 -0.00087 0.04095 C 0.00868 0.04049 0.0257 0.04118 0.03751 0.03864 C 0.04775 0.03655 0.05765 0.03054 0.06737 0.02614 C 0.07483 0.02267 0.08351 0.02267 0.09133 0.02175 C 0.11216 0.02244 0.11528 0.02244 0.1316 0.02961 C 0.13386 0.03401 0.1356 0.03378 0.13924 0.0354 C 0.14254 0.04118 0.14549 0.04581 0.15035 0.04905 C 0.15521 0.04465 0.15521 0.04002 0.15869 0.03424 C 0.16337 0.02637 0.17101 0.0229 0.17778 0.02175 C 0.19306 0.0111 0.19775 0.00925 0.21615 0.00786 C 0.22136 0.00647 0.22449 0.00601 0.22987 0.00786 C 0.23942 0.01619 0.2566 0.01434 0.2658 0.0148 C 0.26719 0.0155 0.26876 0.01596 0.26997 0.01712 C 0.27136 0.01827 0.27205 0.02082 0.27344 0.02175 C 0.27657 0.02406 0.28039 0.02429 0.28369 0.02614 C 0.28455 0.0273 0.28525 0.02869 0.28629 0.02961 C 0.28699 0.03031 0.2882 0.03007 0.2889 0.03077 C 0.28959 0.03169 0.28976 0.03331 0.29046 0.03424 C 0.29115 0.03517 0.29219 0.03586 0.29306 0.03655 C 0.29705 0.04419 0.3033 0.05645 0.31112 0.05807 C 0.31528 0.059 0.31962 0.05877 0.32379 0.05923 C 0.32987 0.062 0.33716 0.06339 0.34341 0.06501 C 0.34758 0.06848 0.35226 0.07033 0.35608 0.07404 C 0.3573 0.07496 0.35678 0.07774 0.35799 0.07866 C 0.36025 0.08028 0.36303 0.08028 0.3658 0.08098 C 0.37275 0.09255 0.38351 0.0981 0.39393 0.10365 C 0.39792 0.10897 0.40087 0.11059 0.40591 0.11383 C 0.41337 0.12378 0.43681 0.12216 0.44688 0.12309 C 0.47015 0.12841 0.4941 0.13558 0.51771 0.1379 C 0.52935 0.14021 0.53959 0.14484 0.54949 0.1527 C 0.55105 0.15664 0.55348 0.15988 0.55469 0.16404 C 0.55539 0.16612 0.55504 0.16867 0.55556 0.17075 C 0.55643 0.17422 0.55782 0.17769 0.55886 0.18116 C 0.56077 0.21263 0.5599 0.24063 0.53664 0.25405 C 0.5283 0.25358 0.51997 0.25358 0.51164 0.25289 C 0.50226 0.25219 0.49306 0.24734 0.48369 0.24595 C 0.47952 0.24456 0.47674 0.24271 0.4724 0.24155 C 0.4698 0.24086 0.4639 0.23924 0.4639 0.23924 C 0.45817 0.23461 0.45157 0.23299 0.44584 0.2279 C 0.43455 0.21795 0.44271 0.22096 0.43386 0.21865 C 0.42605 0.21217 0.42987 0.21402 0.42379 0.21194 C 0.41598 0.20499 0.41251 0.20523 0.404 0.20152 C 0.39358 0.20638 0.38351 0.21217 0.3724 0.21517 C 0.35921 0.21425 0.34723 0.20823 0.33403 0.20499 C 0.32709 0.20014 0.31633 0.19666 0.30851 0.19481 C 0.30452 0.19088 0.30105 0.18834 0.29653 0.18556 C 0.2941 0.18394 0.2889 0.18116 0.2889 0.18116 C 0.28612 0.18232 0.28403 0.18463 0.28108 0.18556 C 0.27778 0.18139 0.27587 0.1763 0.27258 0.17191 C 0.27171 0.1689 0.27084 0.16635 0.2691 0.16404 L 0.24011 0.16635 " pathEditMode="relative" ptsTypes="fffffffffffffffffffffffffffffffffffffffffffffffffffffAA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77418E-6 C -0.00451 -0.00209 -0.00486 -0.00695 -0.0059 -0.0125 C -0.00538 -0.02708 -0.00555 -0.03286 -0.0026 -0.04443 C -0.0026 -0.04698 -0.00434 -0.07173 0.00087 -0.07867 C 0.00486 -0.084 0.0191 -0.09256 0.02136 -0.09348 C 0.02396 -0.09464 0.02917 -0.09695 0.02917 -0.09695 C 0.03021 -0.10181 0.03212 -0.10042 0.03507 -0.10366 C 0.03594 -0.10482 0.03663 -0.10621 0.03768 -0.10713 C 0.04271 -0.11222 0.04792 -0.11708 0.05295 -0.12194 C 0.05591 -0.13374 0.05729 -0.14392 0.06163 -0.15503 C 0.06302 -0.1585 0.06198 -0.16359 0.06407 -0.16636 C 0.06771 -0.17122 0.07101 -0.17678 0.07275 -0.18349 C 0.07292 -0.18511 0.07257 -0.20408 0.07518 -0.20847 C 0.07587 -0.20963 0.07691 -0.20986 0.07778 -0.21079 C 0.08056 -0.21403 0.08473 -0.22213 0.08802 -0.22444 C 0.08959 -0.2256 0.09323 -0.22675 0.09323 -0.22675 C 0.09653 -0.23323 0.10035 -0.24179 0.10521 -0.24619 C 0.10729 -0.25429 0.11094 -0.26169 0.11545 -0.26771 C 0.11754 -0.2758 0.11545 -0.27372 0.11962 -0.2758 C 0.12084 -0.27997 0.12361 -0.28575 0.12657 -0.28714 C 0.12761 -0.29131 0.12986 -0.29455 0.1316 -0.29848 C 0.13264 -0.30079 0.13507 -0.30542 0.13507 -0.30542 C 0.13646 -0.32 0.1408 -0.34313 0.12986 -0.35193 C 0.12795 -0.35632 0.12535 -0.35679 0.12223 -0.36002 C 0.11684 -0.38085 0.12639 -0.34637 0.11459 -0.37715 C 0.11007 -0.38918 0.10886 -0.39404 0.10087 -0.40098 C 0.09948 -0.40514 0.09775 -0.40931 0.09653 -0.41347 C 0.09618 -0.41486 0.09636 -0.41671 0.09584 -0.4181 C 0.09271 -0.4255 0.08768 -0.43152 0.08542 -0.43962 C 0.08698 -0.44563 0.09011 -0.44448 0.09497 -0.4454 C 0.10886 -0.4535 0.13872 -0.45373 0.15469 -0.45558 C 0.15868 -0.45489 0.16459 -0.45813 0.16667 -0.4535 C 0.17049 -0.44494 0.1658 -0.42481 0.15903 -0.4181 C 0.15729 -0.41648 0.15486 -0.41602 0.15295 -0.41463 C 0.14323 -0.40815 0.15521 -0.4144 0.14271 -0.40561 C 0.13733 -0.4019 0.13125 -0.39866 0.1257 -0.39519 C 0.11858 -0.3908 0.1092 -0.3908 0.10174 -0.38964 C 0.09809 -0.38848 0.09601 -0.38617 0.09236 -0.38501 C 0.08629 -0.37946 0.08854 -0.38224 0.08473 -0.37715 C 0.08299 -0.37044 0.08386 -0.37483 0.08386 -0.3635 " pathEditMode="relative" ptsTypes="fffffffffffffffffffffffffffffffffffffff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6.87182E-6 C -0.00278 -0.0051 -0.00087 -0.00278 -0.00677 -0.00556 C -0.00851 -0.00626 -0.01198 -0.00787 -0.01198 -0.00787 C -0.02812 -0.00649 -0.02483 -0.00556 -0.03663 -0.00115 C -0.04167 0.00878 -0.0349 -0.00302 -0.04097 0.00346 C -0.04496 0.00786 -0.04531 0.01596 -0.05035 0.02058 C -0.05208 0.02753 -0.05903 0.02938 -0.06406 0.03076 C -0.08056 0.02984 -0.09722 0.02891 -0.11371 0.02753 C -0.12882 0.02452 -0.14115 0.02567 -0.15729 0.02637 C -0.16146 0.02776 -0.16441 0.03123 -0.1684 0.03308 C -0.17014 0.03539 -0.1717 0.03771 -0.17344 0.04002 C -0.17396 0.04095 -0.17396 0.04233 -0.17431 0.04326 C -0.17795 0.05275 -0.17986 0.06431 -0.18455 0.07287 C -0.18802 0.08653 -0.1941 0.10157 -0.20174 0.11175 C -0.20278 0.11591 -0.20399 0.11938 -0.2059 0.12308 C -0.20694 0.13257 -0.20851 0.14206 -0.20937 0.15154 C -0.20885 0.17028 -0.21076 0.19735 -0.2026 0.2154 C -0.2 0.22882 -0.19826 0.24386 -0.19392 0.25635 C -0.19271 0.26006 -0.18889 0.26422 -0.18715 0.26654 C -0.18194 0.28713 -0.17344 0.29638 -0.15885 0.30425 C -0.15174 0.31212 -0.1526 0.30911 -0.14358 0.31327 C -0.12847 0.32045 -0.11528 0.32669 -0.09913 0.32924 C -0.08924 0.33363 -0.07882 0.33387 -0.0684 0.33502 C -0.04583 0.33757 -0.02344 0.34058 -0.00087 0.34289 C 0.03403 0.34196 0.06649 0.33919 0.10087 0.33502 C 0.11285 0.32877 0.12587 0.32924 0.13767 0.32137 C 0.14045 0.31559 0.13854 0.31859 0.14444 0.31327 C 0.14531 0.31258 0.14705 0.31096 0.14705 0.31096 C 0.15226 0.30124 0.15938 0.29337 0.16337 0.2825 C 0.16354 0.28065 0.16337 0.27857 0.16406 0.27695 C 0.16458 0.27579 0.16615 0.27579 0.16667 0.27463 C 0.16806 0.27139 0.1684 0.26792 0.16927 0.26445 C 0.17153 0.25566 0.17153 0.24617 0.17517 0.23808 C 0.17465 0.21957 0.17344 0.20337 0.17014 0.18579 C 0.16927 0.18093 0.16771 0.17584 0.16667 0.17098 C 0.16597 0.16797 0.16493 0.16172 0.16493 0.16172 C 0.16406 0.15177 0.16354 0.1291 0.15816 0.12193 " pathEditMode="relative" ptsTypes="ffffffffffffffffffffffffffffffffffff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5.26145E-6 C -0.00208 -0.00417 -0.00278 -0.00811 -0.00416 -0.01273 C -0.00521 -0.02083 -0.00625 -0.02453 -0.01024 -0.03078 C -0.01215 -0.04119 -0.01128 -0.03703 -0.01284 -0.04351 C -0.01215 -0.05554 -0.0092 -0.08284 -0.00087 -0.09001 C 0.00104 -0.09395 0.00608 -0.10043 0.00608 -0.10043 C 0.00643 -0.10158 0.0066 -0.10274 0.00695 -0.10366 C 0.00747 -0.10482 0.00834 -0.10575 0.00868 -0.10714 C 0.00938 -0.10968 0.01025 -0.11523 0.01025 -0.11523 C 0.00938 -0.1976 0.00573 -0.28159 0.01459 -0.3635 C 0.01563 -0.38502 0.01788 -0.40515 0.02136 -0.4262 C 0.02205 -0.43777 0.02535 -0.46831 0.03334 -0.47502 C 0.03542 -0.48335 0.03872 -0.48057 0.04531 -0.47965 C 0.05365 -0.47595 0.05695 -0.4535 0.06163 -0.44425 C 0.06111 -0.43129 0.06233 -0.41278 0.05643 -0.40098 C 0.05556 -0.39497 0.05417 -0.38964 0.05226 -0.38409 C 0.05122 -0.37136 0.04792 -0.35795 0.04358 -0.34638 C 0.04271 -0.3392 0.04045 -0.33365 0.03854 -0.32694 C 0.03663 -0.32023 0.03577 -0.31283 0.03334 -0.30658 C 0.03125 -0.29594 0.03212 -0.30033 0.03091 -0.29293 C 0.03125 -0.28738 0.03143 -0.28344 0.03247 -0.27812 C 0.03299 -0.27581 0.0342 -0.27118 0.0342 -0.27118 C 0.03334 -0.25174 0.03334 -0.25892 0.03334 -0.24966 " pathEditMode="relative" ptsTypes="ffffffffffffffffffffff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Adding water and a battery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Flowchart: Connector 3"/>
          <p:cNvSpPr/>
          <p:nvPr/>
        </p:nvSpPr>
        <p:spPr>
          <a:xfrm>
            <a:off x="2133600" y="3200400"/>
            <a:ext cx="457200" cy="457200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Flowchart: Connector 4"/>
          <p:cNvSpPr/>
          <p:nvPr/>
        </p:nvSpPr>
        <p:spPr>
          <a:xfrm>
            <a:off x="2129692" y="4572000"/>
            <a:ext cx="457200" cy="457200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lowchart: Connector 5"/>
          <p:cNvSpPr/>
          <p:nvPr/>
        </p:nvSpPr>
        <p:spPr>
          <a:xfrm>
            <a:off x="3628292" y="3200400"/>
            <a:ext cx="457200" cy="457200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lowchart: Connector 6"/>
          <p:cNvSpPr/>
          <p:nvPr/>
        </p:nvSpPr>
        <p:spPr>
          <a:xfrm>
            <a:off x="3632199" y="4603262"/>
            <a:ext cx="457200" cy="457200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lowchart: Connector 7"/>
          <p:cNvSpPr/>
          <p:nvPr/>
        </p:nvSpPr>
        <p:spPr>
          <a:xfrm>
            <a:off x="3024554" y="4042508"/>
            <a:ext cx="152400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lowchart: Connector 8"/>
          <p:cNvSpPr/>
          <p:nvPr/>
        </p:nvSpPr>
        <p:spPr>
          <a:xfrm>
            <a:off x="3024554" y="5486400"/>
            <a:ext cx="152400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lowchart: Connector 11"/>
          <p:cNvSpPr/>
          <p:nvPr/>
        </p:nvSpPr>
        <p:spPr>
          <a:xfrm>
            <a:off x="1609969" y="4054231"/>
            <a:ext cx="152400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Flowchart: Connector 12"/>
          <p:cNvSpPr/>
          <p:nvPr/>
        </p:nvSpPr>
        <p:spPr>
          <a:xfrm>
            <a:off x="1600200" y="5486400"/>
            <a:ext cx="152400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lowchart: Process 9"/>
          <p:cNvSpPr/>
          <p:nvPr/>
        </p:nvSpPr>
        <p:spPr>
          <a:xfrm>
            <a:off x="1066800" y="2971800"/>
            <a:ext cx="45719" cy="2667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Flowchart: Process 13"/>
          <p:cNvSpPr/>
          <p:nvPr/>
        </p:nvSpPr>
        <p:spPr>
          <a:xfrm>
            <a:off x="4419600" y="2971800"/>
            <a:ext cx="45719" cy="2667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5" name="Straight Connector 14"/>
          <p:cNvCxnSpPr/>
          <p:nvPr/>
        </p:nvCxnSpPr>
        <p:spPr>
          <a:xfrm>
            <a:off x="3024554" y="2514600"/>
            <a:ext cx="14712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465319" y="25146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066800" y="2514600"/>
            <a:ext cx="15200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590800" y="2328985"/>
            <a:ext cx="0" cy="4572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024554" y="2420815"/>
            <a:ext cx="0" cy="2286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065627" y="25146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01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61037E-6 C -0.00069 -0.00602 -0.00017 -0.0118 -0.00503 -0.01365 C -0.00694 -0.02129 -0.00434 -0.01389 -0.0085 -0.01828 C -0.00937 -0.01921 -0.00937 -0.02083 -0.01025 -0.02175 C -0.01442 -0.02661 -0.01823 -0.02754 -0.02309 -0.02962 C -0.03628 -0.02892 -0.04079 -0.03078 -0.05034 -0.02638 C -0.05468 -0.01782 -0.06181 -0.01481 -0.0684 -0.01041 C -0.07257 -0.00764 -0.07395 -0.00278 -0.07864 -0.00116 C -0.08125 0.0037 -0.08454 0.00763 -0.08802 0.01133 C -0.08958 0.01295 -0.09322 0.01596 -0.09322 0.01596 C -0.0934 0.01712 -0.09322 0.01851 -0.09392 0.0192 C -0.09444 0.01966 -0.10157 0.02337 -0.10261 0.02383 C -0.11355 0.03378 -0.12448 0.03794 -0.13768 0.03979 C -0.14792 0.04326 -0.14358 0.04234 -0.16407 0.03979 C -0.1658 0.03956 -0.16928 0.03748 -0.16928 0.03748 C -0.17396 0.02799 -0.16789 0.03864 -0.17344 0.03285 C -0.17605 0.03008 -0.17744 0.02637 -0.18039 0.02383 C -0.18212 0.02059 -0.18317 0.01504 -0.18542 0.01249 C -0.18698 0.01064 -0.19063 0.00786 -0.19063 0.00786 C -0.19306 0.003 -0.19619 0.00254 -0.20001 0.00115 C -0.21251 0.00185 -0.22431 0.00277 -0.23681 0.00439 C -0.25035 0.0081 -0.26389 0.00902 -0.27778 0.00902 " pathEditMode="relative" ptsTypes="fffffffffffffffffffff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6 -4.03054E-6 C -0.00381 -0.00509 -0.00347 -0.01226 -0.00781 -0.01596 C -0.01006 -0.02036 -0.01336 -0.02221 -0.01718 -0.02383 C -0.02343 -0.02337 -0.02968 -0.02337 -0.03593 -0.02267 C -0.04305 -0.02198 -0.04913 -0.0155 -0.05555 -0.01249 C -0.05798 -0.00925 -0.05954 -0.00601 -0.06249 -0.00347 C -0.06406 0.00301 -0.06822 0.00764 -0.07187 0.0125 C -0.07413 0.02129 -0.07083 0.01088 -0.07534 0.01828 C -0.07986 0.02592 -0.07187 0.01805 -0.07864 0.02383 C -0.08124 0.03448 -0.08593 0.04234 -0.09062 0.05137 C -0.09374 0.05738 -0.09739 0.06594 -0.10173 0.07057 C -0.10243 0.07127 -0.10347 0.07103 -0.10434 0.07173 C -0.10937 0.07543 -0.11423 0.08006 -0.11979 0.08191 C -0.12413 0.08607 -0.12586 0.08538 -0.13177 0.08538 " pathEditMode="relative" ptsTypes="fffffffffffff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84128E-6 C -0.0092 -0.00417 -0.0184 -0.0044 -0.02813 -0.00579 C -0.0441 -0.00486 -0.05938 -0.00116 -0.07517 0.00116 C -0.08368 0.00023 -0.08646 0.00185 -0.09236 -0.00347 C -0.09549 -0.01296 -0.09184 -0.00509 -0.09653 -0.00902 C -0.1 -0.01203 -0.1033 -0.0162 -0.10677 -0.01944 C -0.11215 -0.02453 -0.12274 -0.02383 -0.12813 -0.02383 " pathEditMode="relative" ptsTypes="ffffff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5.118E-6 C -0.00243 0.0125 -0.00573 0.025 -0.01632 0.02847 C -0.02396 0.03379 -0.02708 0.03217 -0.03768 0.03286 C -0.09202 0.04767 -0.04323 0.03518 -0.18629 0.03633 C -0.20313 0.04073 -0.21893 0.05022 -0.23594 0.05346 C -0.25139 0.0604 -0.26858 0.06132 -0.28472 0.06132 " pathEditMode="relative" ptsTypes="fffff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6 9.9491E-7 C 0.00225 -0.00371 0.00938 -0.0206 0.01199 -0.02268 C 0.01216 -0.02268 0.01841 -0.02546 0.0198 -0.02615 C 0.02067 -0.02661 0.02223 -0.02731 0.02223 -0.02731 C 0.03647 -0.02592 0.04358 -0.02152 0.05643 -0.01574 C 0.06494 -0.0118 0.07622 -0.01204 0.08473 -0.01134 C 0.09376 -0.00972 0.10331 -0.00903 0.11199 -0.01366 C 0.11876 -0.01713 0.12292 -0.02222 0.13004 -0.02499 C 0.13403 -0.0287 0.13872 -0.02962 0.14358 -0.03055 C 0.15192 -0.03008 0.16077 -0.03286 0.16841 -0.02846 C 0.17431 -0.02499 0.18056 -0.02175 0.18647 -0.01805 C 0.19202 -0.01481 0.19358 -0.01042 0.20001 -0.00903 C 0.21042 -0.01019 0.2191 -0.01481 0.22917 -0.01805 C 0.23438 -0.02569 0.24636 -0.03517 0.25383 -0.03864 C 0.25834 -0.03818 0.26303 -0.03818 0.26754 -0.03749 C 0.27449 -0.03656 0.28004 -0.0317 0.28716 -0.0317 " pathEditMode="relative" ptsTypes="fffffffffffffff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-4.50255E-6 C -0.0019 0.00717 -0.00381 0.01157 -0.00086 0.02036 C 0.00018 0.02383 0.00712 0.02638 0.00938 0.0273 C 0.01702 0.03077 0.02605 0.03008 0.03421 0.0317 C 0.03768 0.03332 0.04098 0.03471 0.04445 0.03633 C 0.04619 0.03702 0.04966 0.03864 0.04966 0.03864 C 0.0691 0.05645 0.0599 0.04998 0.0974 0.05113 C 0.10938 0.05391 0.11945 0.06363 0.1316 0.06363 " pathEditMode="relative" ptsTypes="fffffff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2222E-6 -7.58908E-7 C 0.00261 -0.01689 0.00903 -0.02036 0.02136 -0.02268 C 0.03021 -0.02684 0.0441 -0.02569 0.05209 -0.02615 C 0.05782 -0.02777 0.05955 -0.02962 0.06407 -0.03402 C 0.06754 -0.03749 0.07171 -0.03887 0.07518 -0.04211 C 0.08021 -0.04165 0.08542 -0.04188 0.09046 -0.04096 C 0.09219 -0.04073 0.0941 -0.04003 0.09567 -0.03864 C 0.0974 -0.03702 0.1007 -0.03402 0.1007 -0.03402 C 0.10383 -0.03448 0.10712 -0.03425 0.11025 -0.03517 C 0.11129 -0.0354 0.11181 -0.03702 0.11268 -0.03749 C 0.11528 -0.03911 0.11858 -0.04003 0.12136 -0.04096 C 0.12987 -0.04905 0.13594 -0.03934 0.14271 -0.03402 C 0.14584 -0.03147 0.15296 -0.02846 0.15296 -0.02846 C 0.15973 -0.03031 0.16442 -0.03587 0.17084 -0.03864 C 0.18525 -0.03725 0.19966 -0.03494 0.21355 -0.02962 C 0.21997 -0.03054 0.22362 -0.03402 0.22987 -0.03517 C 0.23699 -0.03656 0.24306 -0.03679 0.25035 -0.03749 C 0.26094 -0.04026 0.27258 -0.03633 0.28369 -0.03633 " pathEditMode="relative" ptsTypes="fffffffffffffffff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7.63073E-6 C 0.00226 0.00879 -0.00104 -0.00163 0.00348 0.00578 C 0.00678 0.01133 0.00087 0.00763 0.00695 0.01272 C 0.01025 0.0155 0.01823 0.0155 0.02136 0.01596 C 0.02396 0.01573 0.03438 0.01688 0.03941 0.01364 C 0.04375 0.01087 0.04046 0.01226 0.04445 0.00809 C 0.04601 0.00647 0.04966 0.00346 0.04966 0.00346 C 0.07379 0.00485 0.06285 0.003 0.07448 0.00809 C 0.08021 0.01364 0.08195 0.01133 0.09063 0.01041 C 0.09202 0.01017 0.09671 0.00948 0.09844 0.00809 C 0.1073 0.00138 0.10018 0.00485 0.10608 0.00231 C 0.11511 0.00277 0.12431 0.00462 0.13334 0.00462 " pathEditMode="relative" ptsTypes="fffffffffffA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Mixing two different ionic solutions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Rectangle 3"/>
          <p:cNvSpPr/>
          <p:nvPr/>
        </p:nvSpPr>
        <p:spPr>
          <a:xfrm>
            <a:off x="4572000" y="1905000"/>
            <a:ext cx="45719" cy="441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Flowchart: Connector 4"/>
          <p:cNvSpPr/>
          <p:nvPr/>
        </p:nvSpPr>
        <p:spPr>
          <a:xfrm>
            <a:off x="1600200" y="2667000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lowchart: Connector 5"/>
          <p:cNvSpPr/>
          <p:nvPr/>
        </p:nvSpPr>
        <p:spPr>
          <a:xfrm>
            <a:off x="2763982" y="2947555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lowchart: Connector 6"/>
          <p:cNvSpPr/>
          <p:nvPr/>
        </p:nvSpPr>
        <p:spPr>
          <a:xfrm>
            <a:off x="2895600" y="4000500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lowchart: Connector 7"/>
          <p:cNvSpPr/>
          <p:nvPr/>
        </p:nvSpPr>
        <p:spPr>
          <a:xfrm>
            <a:off x="1582882" y="4083627"/>
            <a:ext cx="228600" cy="228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lowchart: Connector 8"/>
          <p:cNvSpPr/>
          <p:nvPr/>
        </p:nvSpPr>
        <p:spPr>
          <a:xfrm>
            <a:off x="914400" y="3501736"/>
            <a:ext cx="533400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lowchart: Connector 9"/>
          <p:cNvSpPr/>
          <p:nvPr/>
        </p:nvSpPr>
        <p:spPr>
          <a:xfrm>
            <a:off x="2133600" y="3200400"/>
            <a:ext cx="533400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Flowchart: Connector 10"/>
          <p:cNvSpPr/>
          <p:nvPr/>
        </p:nvSpPr>
        <p:spPr>
          <a:xfrm>
            <a:off x="3176155" y="3366655"/>
            <a:ext cx="533400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lowchart: Connector 11"/>
          <p:cNvSpPr/>
          <p:nvPr/>
        </p:nvSpPr>
        <p:spPr>
          <a:xfrm>
            <a:off x="2628900" y="4648200"/>
            <a:ext cx="533400" cy="4572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Flowchart: Connector 13"/>
          <p:cNvSpPr/>
          <p:nvPr/>
        </p:nvSpPr>
        <p:spPr>
          <a:xfrm>
            <a:off x="5257800" y="2563091"/>
            <a:ext cx="228600" cy="2286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Flowchart: Connector 14"/>
          <p:cNvSpPr/>
          <p:nvPr/>
        </p:nvSpPr>
        <p:spPr>
          <a:xfrm>
            <a:off x="6172200" y="3366655"/>
            <a:ext cx="228600" cy="2286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Flowchart: Connector 15"/>
          <p:cNvSpPr/>
          <p:nvPr/>
        </p:nvSpPr>
        <p:spPr>
          <a:xfrm>
            <a:off x="7315200" y="2625436"/>
            <a:ext cx="228600" cy="2286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Flowchart: Connector 16"/>
          <p:cNvSpPr/>
          <p:nvPr/>
        </p:nvSpPr>
        <p:spPr>
          <a:xfrm>
            <a:off x="5368636" y="4312227"/>
            <a:ext cx="228600" cy="2286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Flowchart: Connector 17"/>
          <p:cNvSpPr/>
          <p:nvPr/>
        </p:nvSpPr>
        <p:spPr>
          <a:xfrm>
            <a:off x="6134100" y="2396836"/>
            <a:ext cx="533400" cy="457200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Flowchart: Connector 19"/>
          <p:cNvSpPr/>
          <p:nvPr/>
        </p:nvSpPr>
        <p:spPr>
          <a:xfrm>
            <a:off x="6286500" y="4481947"/>
            <a:ext cx="533400" cy="457200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Flowchart: Connector 20"/>
          <p:cNvSpPr/>
          <p:nvPr/>
        </p:nvSpPr>
        <p:spPr>
          <a:xfrm>
            <a:off x="7152409" y="3349338"/>
            <a:ext cx="533400" cy="457200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Flowchart: Connector 21"/>
          <p:cNvSpPr/>
          <p:nvPr/>
        </p:nvSpPr>
        <p:spPr>
          <a:xfrm>
            <a:off x="5368636" y="3349338"/>
            <a:ext cx="533400" cy="457200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06488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207</TotalTime>
  <Words>403</Words>
  <Application>Microsoft Office PowerPoint</Application>
  <PresentationFormat>On-screen Show (4:3)</PresentationFormat>
  <Paragraphs>103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Flow</vt:lpstr>
      <vt:lpstr>solutions</vt:lpstr>
      <vt:lpstr>Dissolving substances</vt:lpstr>
      <vt:lpstr>Dissolving substances</vt:lpstr>
      <vt:lpstr>The substance dissolves</vt:lpstr>
      <vt:lpstr>solutions</vt:lpstr>
      <vt:lpstr>Ionic solutions</vt:lpstr>
      <vt:lpstr>Adding water </vt:lpstr>
      <vt:lpstr>Adding water and a battery </vt:lpstr>
      <vt:lpstr>Mixing two different ionic solutions</vt:lpstr>
      <vt:lpstr>Sometimes allows an insoluble combination of ions to come together</vt:lpstr>
      <vt:lpstr>This results in a precipitate</vt:lpstr>
      <vt:lpstr>How do I know what precipitate will form?</vt:lpstr>
      <vt:lpstr>Use a solubility table</vt:lpstr>
      <vt:lpstr>Lets mix KI and Pb(NO3)2</vt:lpstr>
      <vt:lpstr>New possible ion combinations</vt:lpstr>
      <vt:lpstr>Insoluble ion combinations</vt:lpstr>
      <vt:lpstr>Lets mix BaCl2 with Na2SO4</vt:lpstr>
      <vt:lpstr>New possible ion combinations </vt:lpstr>
      <vt:lpstr>Insoluble ion combinations</vt:lpstr>
      <vt:lpstr>Ionic equations (precipitates)</vt:lpstr>
      <vt:lpstr>Ionic equations (precipitates)</vt:lpstr>
      <vt:lpstr>BaCl2 mixes with Na2SO4</vt:lpstr>
      <vt:lpstr>BaCl2 mixes with Na2SO4</vt:lpstr>
      <vt:lpstr>That is </vt:lpstr>
      <vt:lpstr>Alternatively Mixing Lead Nitrate and Potassium Iodide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solutions</dc:title>
  <dc:creator>HOLYOAKE Stephen</dc:creator>
  <cp:lastModifiedBy>HOLYOAKE Stephen</cp:lastModifiedBy>
  <cp:revision>25</cp:revision>
  <dcterms:created xsi:type="dcterms:W3CDTF">2006-08-16T00:00:00Z</dcterms:created>
  <dcterms:modified xsi:type="dcterms:W3CDTF">2016-02-23T08:13:38Z</dcterms:modified>
</cp:coreProperties>
</file>