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32" r:id="rId3"/>
    <p:sldId id="321" r:id="rId4"/>
    <p:sldId id="336" r:id="rId5"/>
    <p:sldId id="337" r:id="rId6"/>
    <p:sldId id="333" r:id="rId7"/>
    <p:sldId id="334" r:id="rId8"/>
    <p:sldId id="331" r:id="rId9"/>
    <p:sldId id="335" r:id="rId10"/>
    <p:sldId id="339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Lucida Sans Unicod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628" autoAdjust="0"/>
  </p:normalViewPr>
  <p:slideViewPr>
    <p:cSldViewPr>
      <p:cViewPr varScale="1">
        <p:scale>
          <a:sx n="54" d="100"/>
          <a:sy n="54" d="100"/>
        </p:scale>
        <p:origin x="-40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fld id="{C25AC686-160F-4276-9A0E-08AB57622CD5}" type="datetimeFigureOut">
              <a:rPr lang="en-AU"/>
              <a:pPr>
                <a:defRPr/>
              </a:pPr>
              <a:t>6/05/2016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A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</a:defRPr>
            </a:lvl1pPr>
          </a:lstStyle>
          <a:p>
            <a:pPr>
              <a:defRPr/>
            </a:pPr>
            <a:fld id="{81560A74-4941-4C34-B510-432ABD72C82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55789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A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Discrimination: the unfair, biased or prejudicial treatment of a person based on a personal characteristic such as race, gender, religion, ability or age</a:t>
            </a: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z="1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7E95CA-67E0-4DC5-8242-205899DDE1AC}" type="slidenum">
              <a:rPr lang="en-A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10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26531E7-EE9D-4026-B647-6E0229781E3C}" type="datetimeFigureOut">
              <a:rPr lang="en-AU"/>
              <a:pPr>
                <a:defRPr/>
              </a:pPr>
              <a:t>6/05/2016</a:t>
            </a:fld>
            <a:endParaRPr lang="en-AU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DECF80A-EBC8-4DEF-BD13-CB6EA9489CD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B6804-479B-4927-959E-6CAA7CFDED9C}" type="datetimeFigureOut">
              <a:rPr lang="en-AU"/>
              <a:pPr>
                <a:defRPr/>
              </a:pPr>
              <a:t>6/05/2016</a:t>
            </a:fld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A741E-48DF-491E-A48A-829CCA91728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04F8-B742-40C4-95F2-FC34DBC35397}" type="datetimeFigureOut">
              <a:rPr lang="en-AU"/>
              <a:pPr>
                <a:defRPr/>
              </a:pPr>
              <a:t>6/05/2016</a:t>
            </a:fld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53A8E-9F7D-430E-B9B0-981C4C8E034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BD2CB-5427-4B58-A591-DC25161F66C9}" type="datetimeFigureOut">
              <a:rPr lang="en-AU"/>
              <a:pPr>
                <a:defRPr/>
              </a:pPr>
              <a:t>6/05/2016</a:t>
            </a:fld>
            <a:endParaRPr lang="en-A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0E9DD-48A1-4C1A-AFA4-192147474D2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Chevron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915B23-E702-459E-A8DF-6C55FD7F06DB}" type="datetimeFigureOut">
              <a:rPr lang="en-AU"/>
              <a:pPr>
                <a:defRPr/>
              </a:pPr>
              <a:t>6/05/2016</a:t>
            </a:fld>
            <a:endParaRPr lang="en-A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D483A3-0950-4942-86CC-F561BCD4220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8D8386-EF2A-4853-80DB-CC656794319F}" type="datetimeFigureOut">
              <a:rPr lang="en-AU"/>
              <a:pPr>
                <a:defRPr/>
              </a:pPr>
              <a:t>6/05/2016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8156DF-1622-483E-A293-CB9C247A2DB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429735-35C6-4449-A748-6AB4F4FA8D49}" type="datetimeFigureOut">
              <a:rPr lang="en-AU"/>
              <a:pPr>
                <a:defRPr/>
              </a:pPr>
              <a:t>6/05/2016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7AF7449-957E-4497-A9B1-9F0AA7A7201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9285363-3907-4DBB-BA9D-718C8F1ED157}" type="datetimeFigureOut">
              <a:rPr lang="en-AU"/>
              <a:pPr>
                <a:defRPr/>
              </a:pPr>
              <a:t>6/05/2016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6A8E0C1-6312-4F3D-96DC-DEBE0F80BF5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89028-F2B2-47D6-8387-264F17D300E5}" type="datetimeFigureOut">
              <a:rPr lang="en-AU"/>
              <a:pPr>
                <a:defRPr/>
              </a:pPr>
              <a:t>6/05/2016</a:t>
            </a:fld>
            <a:endParaRPr lang="en-A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4C97A-BABA-4C90-93F9-038CD205361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D80BBA7-28FF-46B2-9344-F9AC650319B0}" type="datetimeFigureOut">
              <a:rPr lang="en-AU"/>
              <a:pPr>
                <a:defRPr/>
              </a:pPr>
              <a:t>6/05/2016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BC71ADC-83A1-4707-BF46-73922AF2459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6" name="Freeform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7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8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Chevron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4D1FE0F-637D-4DC4-B20F-3204BC48A4C1}" type="datetimeFigureOut">
              <a:rPr lang="en-AU"/>
              <a:pPr>
                <a:defRPr/>
              </a:pPr>
              <a:t>6/05/2016</a:t>
            </a:fld>
            <a:endParaRPr lang="en-AU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60A5E3C-D2ED-4645-B063-22280C41909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B554348A-4B3B-472C-BC20-A08B82D7EC78}" type="datetimeFigureOut">
              <a:rPr lang="en-AU"/>
              <a:pPr>
                <a:defRPr/>
              </a:pPr>
              <a:t>6/05/2016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90CBD44-199B-4D5A-A6DC-9ABFB1791B0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8" r:id="rId2"/>
    <p:sldLayoutId id="2147483673" r:id="rId3"/>
    <p:sldLayoutId id="2147483674" r:id="rId4"/>
    <p:sldLayoutId id="2147483675" r:id="rId5"/>
    <p:sldLayoutId id="2147483676" r:id="rId6"/>
    <p:sldLayoutId id="2147483669" r:id="rId7"/>
    <p:sldLayoutId id="2147483677" r:id="rId8"/>
    <p:sldLayoutId id="2147483678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tx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tx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tx1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tx1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tx1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sz="6600" dirty="0" smtClean="0"/>
              <a:t>Protecting our Society</a:t>
            </a:r>
            <a:endParaRPr lang="en-AU" sz="6600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en-AU" dirty="0" smtClean="0"/>
              <a:t>Civics and Citizenship</a:t>
            </a:r>
          </a:p>
        </p:txBody>
      </p:sp>
      <p:pic>
        <p:nvPicPr>
          <p:cNvPr id="21506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98465" cy="16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By unifying the Australian population behind a set of shared values, individual and collective freedoms and rights are protected</a:t>
            </a:r>
            <a:r>
              <a:rPr lang="en-AU" sz="2400" dirty="0" smtClean="0"/>
              <a:t>.</a:t>
            </a:r>
          </a:p>
          <a:p>
            <a:endParaRPr lang="en-AU" sz="2400" dirty="0"/>
          </a:p>
          <a:p>
            <a:r>
              <a:rPr lang="en-AU" sz="2400" dirty="0"/>
              <a:t>The Sorry Day marches of 2000 provide a clear example of the power of shared </a:t>
            </a:r>
            <a:r>
              <a:rPr lang="en-AU" sz="2400" dirty="0" smtClean="0"/>
              <a:t>values</a:t>
            </a:r>
          </a:p>
          <a:p>
            <a:endParaRPr lang="en-AU" sz="2400" dirty="0"/>
          </a:p>
          <a:p>
            <a:r>
              <a:rPr lang="en-AU" sz="2400" dirty="0"/>
              <a:t>The day commemorates the injustices committed against Indigenous Australians throughout our nation’s history</a:t>
            </a: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/>
              <a:t>Unity through Values</a:t>
            </a:r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2440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fontScale="77500" lnSpcReduction="2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 smtClean="0"/>
              <a:t>Many nations have a Bill of Rights which explicitly state the fundamental legal entitlements of its people</a:t>
            </a:r>
          </a:p>
          <a:p>
            <a:endParaRPr lang="en-AU" sz="2400" dirty="0"/>
          </a:p>
          <a:p>
            <a:r>
              <a:rPr lang="en-AU" sz="2400" dirty="0" smtClean="0"/>
              <a:t>Australia does not have a Bill of Rights to officially protect our democratic principles</a:t>
            </a:r>
          </a:p>
          <a:p>
            <a:endParaRPr lang="en-AU" sz="2400" dirty="0"/>
          </a:p>
          <a:p>
            <a:r>
              <a:rPr lang="en-AU" sz="2400" dirty="0" smtClean="0"/>
              <a:t>Some of our rights come from our system of Common Law &amp; Government legislation</a:t>
            </a:r>
          </a:p>
          <a:p>
            <a:endParaRPr lang="en-AU" sz="2400" dirty="0"/>
          </a:p>
          <a:p>
            <a:r>
              <a:rPr lang="en-AU" sz="2400" dirty="0" smtClean="0"/>
              <a:t>Some are guaranteed in the Constitution, such as our right to:</a:t>
            </a:r>
          </a:p>
          <a:p>
            <a:pPr lvl="1"/>
            <a:r>
              <a:rPr lang="en-AU" sz="1800" dirty="0" smtClean="0"/>
              <a:t>Vote</a:t>
            </a:r>
          </a:p>
          <a:p>
            <a:pPr lvl="1"/>
            <a:r>
              <a:rPr lang="en-AU" sz="1800" dirty="0" smtClean="0"/>
              <a:t>Freedom of Religion</a:t>
            </a:r>
          </a:p>
          <a:p>
            <a:pPr lvl="1"/>
            <a:r>
              <a:rPr lang="en-AU" sz="1600" dirty="0" smtClean="0"/>
              <a:t>Freedom of Movement</a:t>
            </a:r>
          </a:p>
          <a:p>
            <a:pPr lvl="1"/>
            <a:r>
              <a:rPr lang="en-AU" sz="1600" dirty="0" smtClean="0"/>
              <a:t>Own property</a:t>
            </a:r>
          </a:p>
          <a:p>
            <a:pPr lvl="1"/>
            <a:r>
              <a:rPr lang="en-AU" sz="1600" dirty="0" smtClean="0"/>
              <a:t>Trial by jury</a:t>
            </a:r>
          </a:p>
          <a:p>
            <a:pPr lvl="1"/>
            <a:r>
              <a:rPr lang="en-AU" sz="1600" dirty="0" smtClean="0"/>
              <a:t>A fair trial</a:t>
            </a:r>
          </a:p>
          <a:p>
            <a:pPr lvl="3"/>
            <a:endParaRPr lang="en-AU" sz="1600" dirty="0" smtClean="0"/>
          </a:p>
          <a:p>
            <a:pPr lvl="1"/>
            <a:endParaRPr lang="en-AU" sz="2000" dirty="0" smtClean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No Rights?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15549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Australia is the only Western democracy that functions without an official bill of </a:t>
            </a:r>
            <a:r>
              <a:rPr lang="en-AU" sz="2400" dirty="0" smtClean="0"/>
              <a:t>rights</a:t>
            </a:r>
          </a:p>
          <a:p>
            <a:endParaRPr lang="en-AU" sz="2400" dirty="0"/>
          </a:p>
          <a:p>
            <a:r>
              <a:rPr lang="en-AU" sz="2400" dirty="0"/>
              <a:t>The enforcement of an Australian bill of rights would fall to our judicial system</a:t>
            </a:r>
            <a:r>
              <a:rPr lang="en-AU" sz="2400" dirty="0" smtClean="0"/>
              <a:t>.</a:t>
            </a:r>
          </a:p>
          <a:p>
            <a:endParaRPr lang="en-AU" sz="2400" dirty="0"/>
          </a:p>
          <a:p>
            <a:r>
              <a:rPr lang="en-AU" sz="2400" dirty="0"/>
              <a:t>Opponents to such a document claim that it would reduce the rights of citizens because judges are appointed and not democratically elected.</a:t>
            </a:r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/>
              <a:t>No Rights?</a:t>
            </a:r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81517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Opponents to such a document claim that it would </a:t>
            </a:r>
            <a:r>
              <a:rPr lang="en-AU" sz="2400" dirty="0" smtClean="0"/>
              <a:t>give too much power to </a:t>
            </a:r>
            <a:r>
              <a:rPr lang="en-AU" sz="2400" dirty="0"/>
              <a:t>judges </a:t>
            </a:r>
            <a:r>
              <a:rPr lang="en-AU" sz="2400" dirty="0" smtClean="0"/>
              <a:t>(who are </a:t>
            </a:r>
            <a:r>
              <a:rPr lang="en-AU" sz="2400" dirty="0"/>
              <a:t>appointed and not democratically </a:t>
            </a:r>
            <a:r>
              <a:rPr lang="en-AU" sz="2400" dirty="0" smtClean="0"/>
              <a:t>elected) and might not reflect ways in which a society naturally changes</a:t>
            </a:r>
            <a:endParaRPr lang="en-AU" sz="2400" dirty="0"/>
          </a:p>
          <a:p>
            <a:endParaRPr lang="en-AU" sz="2400" dirty="0"/>
          </a:p>
          <a:p>
            <a:r>
              <a:rPr lang="en-AU" sz="2400" dirty="0"/>
              <a:t>Supporters of a bill of rights argue that such a legally binding document would officially protect social freedoms and also enhance social cohesion by enshrining the rights of the nation for all to see</a:t>
            </a:r>
            <a:r>
              <a:rPr lang="en-AU" sz="2400" dirty="0" smtClean="0"/>
              <a:t>.</a:t>
            </a:r>
          </a:p>
          <a:p>
            <a:endParaRPr lang="en-AU" sz="2400" dirty="0"/>
          </a:p>
          <a:p>
            <a:r>
              <a:rPr lang="en-AU" sz="2400" dirty="0" smtClean="0"/>
              <a:t>Three attempts </a:t>
            </a:r>
            <a:r>
              <a:rPr lang="en-AU" sz="2400" dirty="0"/>
              <a:t>to pass a bill of rights through the federal parliament have </a:t>
            </a:r>
            <a:r>
              <a:rPr lang="en-AU" sz="2400" dirty="0" smtClean="0"/>
              <a:t>failed, as it is argued to be not necessary</a:t>
            </a:r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No Rights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4063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 smtClean="0"/>
              <a:t>The right to protest</a:t>
            </a:r>
          </a:p>
          <a:p>
            <a:endParaRPr lang="en-AU" sz="2400" dirty="0"/>
          </a:p>
          <a:p>
            <a:r>
              <a:rPr lang="en-AU" sz="2400" dirty="0" smtClean="0"/>
              <a:t>Anti-discrimination laws</a:t>
            </a:r>
          </a:p>
          <a:p>
            <a:endParaRPr lang="en-AU" sz="2400" dirty="0"/>
          </a:p>
          <a:p>
            <a:r>
              <a:rPr lang="en-AU" sz="2400" dirty="0" smtClean="0"/>
              <a:t>Shared values</a:t>
            </a:r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How do we protect our values?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4063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fontScale="77500" lnSpcReduction="2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There have been hundreds of public protests in Australia’s </a:t>
            </a:r>
            <a:r>
              <a:rPr lang="en-AU" sz="2400" dirty="0" smtClean="0"/>
              <a:t>history</a:t>
            </a:r>
          </a:p>
          <a:p>
            <a:endParaRPr lang="en-AU" sz="2400" dirty="0"/>
          </a:p>
          <a:p>
            <a:r>
              <a:rPr lang="en-AU" sz="2400" dirty="0" smtClean="0"/>
              <a:t>They vary in significance, such as:</a:t>
            </a:r>
          </a:p>
          <a:p>
            <a:pPr lvl="1"/>
            <a:r>
              <a:rPr lang="en-AU" sz="2000" dirty="0"/>
              <a:t>1907 Sydney protest against bathing costume </a:t>
            </a:r>
            <a:r>
              <a:rPr lang="en-AU" sz="2000" dirty="0" smtClean="0"/>
              <a:t>regulations</a:t>
            </a:r>
          </a:p>
          <a:p>
            <a:pPr lvl="1"/>
            <a:r>
              <a:rPr lang="en-AU" sz="2000" dirty="0" smtClean="0"/>
              <a:t>1938 ‘Day of Mourning’ protest</a:t>
            </a:r>
          </a:p>
          <a:p>
            <a:pPr lvl="1"/>
            <a:r>
              <a:rPr lang="en-AU" sz="2000" dirty="0"/>
              <a:t>the anti-war demonstrations of the early </a:t>
            </a:r>
            <a:r>
              <a:rPr lang="en-AU" sz="2000" dirty="0" smtClean="0"/>
              <a:t>1970s</a:t>
            </a:r>
          </a:p>
          <a:p>
            <a:pPr lvl="1"/>
            <a:r>
              <a:rPr lang="en-AU" sz="2000" dirty="0"/>
              <a:t>Sorry Day marches of </a:t>
            </a:r>
            <a:r>
              <a:rPr lang="en-AU" sz="2000" dirty="0" smtClean="0"/>
              <a:t>2000</a:t>
            </a:r>
          </a:p>
          <a:p>
            <a:pPr marL="392113" lvl="1" indent="0">
              <a:buNone/>
            </a:pPr>
            <a:endParaRPr lang="en-AU" sz="2400" dirty="0"/>
          </a:p>
          <a:p>
            <a:r>
              <a:rPr lang="en-AU" sz="2400" dirty="0"/>
              <a:t>Australian citizens are afforded the right to protest by an international convention and not by Commonwealth </a:t>
            </a:r>
            <a:r>
              <a:rPr lang="en-AU" sz="2400" dirty="0" smtClean="0"/>
              <a:t>legislation</a:t>
            </a:r>
          </a:p>
          <a:p>
            <a:endParaRPr lang="en-AU" sz="2400" dirty="0"/>
          </a:p>
          <a:p>
            <a:r>
              <a:rPr lang="en-AU" sz="2400" dirty="0" smtClean="0"/>
              <a:t>Protests allow people to </a:t>
            </a:r>
            <a:r>
              <a:rPr lang="en-AU" sz="2400" dirty="0"/>
              <a:t>join together to condone or condemn an issue, event or ideology. In this way, a key democratic freedom of Australian citizens is protected.</a:t>
            </a: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Right to Protest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839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In a culturally diverse society such as Australia, the existence of meaningful anti-discrimination laws is </a:t>
            </a:r>
            <a:r>
              <a:rPr lang="en-AU" sz="2400" dirty="0" smtClean="0"/>
              <a:t>essential</a:t>
            </a:r>
          </a:p>
          <a:p>
            <a:endParaRPr lang="en-AU" sz="2400" dirty="0"/>
          </a:p>
          <a:p>
            <a:r>
              <a:rPr lang="en-AU" sz="2400" dirty="0"/>
              <a:t>All Australians — regardless of race, religion, gender, age or sexual persuasion — should feel safe in their own </a:t>
            </a:r>
            <a:r>
              <a:rPr lang="en-AU" sz="2400" dirty="0" smtClean="0"/>
              <a:t>communities</a:t>
            </a:r>
          </a:p>
          <a:p>
            <a:endParaRPr lang="en-AU" sz="2400" dirty="0"/>
          </a:p>
          <a:p>
            <a:r>
              <a:rPr lang="en-AU" sz="2400" dirty="0"/>
              <a:t>Since 1975, various state and federal governments have introduced laws against the discrimination of people on the basis of their physical, religious or cultural characteristics</a:t>
            </a: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Anti-Discrimination Laws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839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 smtClean="0"/>
              <a:t>If discrimination occurs the </a:t>
            </a:r>
            <a:r>
              <a:rPr lang="en-AU" sz="2400" dirty="0"/>
              <a:t>Australian Human Rights Commission (AHRC) is responsible for handling all such complaints and any actions arising from </a:t>
            </a:r>
            <a:r>
              <a:rPr lang="en-AU" sz="2400" dirty="0" smtClean="0"/>
              <a:t>them</a:t>
            </a:r>
          </a:p>
          <a:p>
            <a:endParaRPr lang="en-AU" sz="2400" dirty="0"/>
          </a:p>
          <a:p>
            <a:r>
              <a:rPr lang="en-AU" sz="2400" dirty="0"/>
              <a:t>It is funded by the federal government but is run independently of any political influence</a:t>
            </a:r>
            <a:r>
              <a:rPr lang="en-AU" sz="2400" dirty="0" smtClean="0"/>
              <a:t>.</a:t>
            </a:r>
          </a:p>
          <a:p>
            <a:endParaRPr lang="en-AU" sz="2400" dirty="0"/>
          </a:p>
          <a:p>
            <a:r>
              <a:rPr lang="en-AU" sz="2400" dirty="0"/>
              <a:t>The role played by the AHRC is crucial in maintaining individual rights and social cohesion in our society.</a:t>
            </a: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/>
              <a:t>Anti-Discrimination Laws</a:t>
            </a:r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15549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218487" cy="4306887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Wingdings 3" pitchFamily="18" charset="2"/>
              <a:buNone/>
            </a:pPr>
            <a:endParaRPr lang="en-AU" sz="2200" dirty="0" smtClean="0"/>
          </a:p>
          <a:p>
            <a:r>
              <a:rPr lang="en-AU" sz="2400" dirty="0"/>
              <a:t>Social cohesion can also be protected by communities following a set of shared values</a:t>
            </a:r>
            <a:r>
              <a:rPr lang="en-AU" sz="2400" dirty="0" smtClean="0"/>
              <a:t>.</a:t>
            </a:r>
          </a:p>
          <a:p>
            <a:endParaRPr lang="en-AU" sz="2400" dirty="0"/>
          </a:p>
          <a:p>
            <a:r>
              <a:rPr lang="en-AU" sz="2400" dirty="0" smtClean="0"/>
              <a:t>Values </a:t>
            </a:r>
            <a:r>
              <a:rPr lang="en-AU" sz="2400" dirty="0"/>
              <a:t>can instruct people how to act in our </a:t>
            </a:r>
            <a:r>
              <a:rPr lang="en-AU" sz="2400" dirty="0" smtClean="0"/>
              <a:t>communities – what is right, wrong and taboo</a:t>
            </a:r>
          </a:p>
          <a:p>
            <a:endParaRPr lang="en-AU" sz="2400" dirty="0"/>
          </a:p>
          <a:p>
            <a:r>
              <a:rPr lang="en-AU" sz="2400" dirty="0" smtClean="0"/>
              <a:t>Significant Australian values include:</a:t>
            </a:r>
            <a:endParaRPr lang="en-AU" sz="2400" dirty="0"/>
          </a:p>
          <a:p>
            <a:pPr lvl="1"/>
            <a:r>
              <a:rPr lang="en-AU" sz="2000" dirty="0"/>
              <a:t>respect for individual freedom (including religious freedom)</a:t>
            </a:r>
          </a:p>
          <a:p>
            <a:pPr lvl="1"/>
            <a:r>
              <a:rPr lang="en-AU" sz="2000" dirty="0"/>
              <a:t>commitment to the rule of law, democracy, the equality of men and women and pursuit of the public good</a:t>
            </a:r>
          </a:p>
          <a:p>
            <a:pPr lvl="1"/>
            <a:r>
              <a:rPr lang="en-AU" sz="2000" dirty="0"/>
              <a:t>tolerance, fair play and compassion for those in </a:t>
            </a:r>
            <a:r>
              <a:rPr lang="en-AU" sz="2000" dirty="0" smtClean="0"/>
              <a:t>need</a:t>
            </a:r>
            <a:endParaRPr lang="en-AU" sz="2000" dirty="0"/>
          </a:p>
          <a:p>
            <a:pPr algn="just" eaLnBrk="1" hangingPunct="1">
              <a:buNone/>
            </a:pPr>
            <a:endParaRPr lang="en-AU" sz="2400" dirty="0" smtClean="0"/>
          </a:p>
          <a:p>
            <a:pPr algn="just" eaLnBrk="1" hangingPunct="1"/>
            <a:endParaRPr lang="en-AU" sz="1500" dirty="0" smtClean="0"/>
          </a:p>
          <a:p>
            <a:pPr lvl="1" algn="just" eaLnBrk="1" hangingPunct="1">
              <a:buFont typeface="Verdana" pitchFamily="34" charset="0"/>
              <a:buNone/>
            </a:pPr>
            <a:endParaRPr lang="en-AU" sz="1900" dirty="0" smtClean="0"/>
          </a:p>
          <a:p>
            <a:pPr algn="just" eaLnBrk="1" hangingPunct="1"/>
            <a:endParaRPr lang="en-AU" sz="2200" dirty="0" smtClean="0"/>
          </a:p>
          <a:p>
            <a:pPr eaLnBrk="1" hangingPunct="1"/>
            <a:endParaRPr lang="en-AU" sz="25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9176" cy="115699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AU" dirty="0" smtClean="0"/>
              <a:t>Unity through Values</a:t>
            </a:r>
            <a:endParaRPr lang="en-AU" dirty="0"/>
          </a:p>
        </p:txBody>
      </p:sp>
      <p:pic>
        <p:nvPicPr>
          <p:cNvPr id="5" name="Picture 2" descr="http://upload.wikimedia.org/wikipedia/en/b/b5/Rshs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61925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839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1166</TotalTime>
  <Words>581</Words>
  <Application>Microsoft Office PowerPoint</Application>
  <PresentationFormat>On-screen Show (4:3)</PresentationFormat>
  <Paragraphs>117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Protecting our Society</vt:lpstr>
      <vt:lpstr>No Rights?</vt:lpstr>
      <vt:lpstr>No Rights?</vt:lpstr>
      <vt:lpstr>No Rights</vt:lpstr>
      <vt:lpstr>How do we protect our values?</vt:lpstr>
      <vt:lpstr>Right to Protest</vt:lpstr>
      <vt:lpstr>Anti-Discrimination Laws</vt:lpstr>
      <vt:lpstr>Anti-Discrimination Laws</vt:lpstr>
      <vt:lpstr>Unity through Values</vt:lpstr>
      <vt:lpstr>Unity through Values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Dane</dc:creator>
  <cp:lastModifiedBy>WILLIAMS Dane</cp:lastModifiedBy>
  <cp:revision>198</cp:revision>
  <dcterms:created xsi:type="dcterms:W3CDTF">2013-06-03T00:43:59Z</dcterms:created>
  <dcterms:modified xsi:type="dcterms:W3CDTF">2016-05-06T00:44:54Z</dcterms:modified>
</cp:coreProperties>
</file>