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512C74-30AC-4E5C-9BB5-EFE5020C566E}" type="datetimeFigureOut">
              <a:rPr lang="en-AU" smtClean="0"/>
              <a:t>14/03/2016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F519E6-6A56-4279-8A86-8AC77E13123D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Taxation, Insurance and Regulations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039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Sole Trader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09160"/>
          </a:xfrm>
        </p:spPr>
        <p:txBody>
          <a:bodyPr>
            <a:noAutofit/>
          </a:bodyPr>
          <a:lstStyle/>
          <a:p>
            <a:r>
              <a:rPr lang="en-AU" sz="3600" dirty="0"/>
              <a:t>B</a:t>
            </a:r>
            <a:r>
              <a:rPr lang="en-AU" sz="3600" dirty="0" smtClean="0"/>
              <a:t>usiness </a:t>
            </a:r>
            <a:r>
              <a:rPr lang="en-AU" sz="3600" dirty="0"/>
              <a:t>income (or loss) </a:t>
            </a:r>
            <a:r>
              <a:rPr lang="en-AU" sz="3600" dirty="0" smtClean="0"/>
              <a:t>is part </a:t>
            </a:r>
            <a:r>
              <a:rPr lang="en-AU" sz="3600" dirty="0"/>
              <a:t>of their personal income tax </a:t>
            </a:r>
            <a:r>
              <a:rPr lang="en-AU" sz="3600" dirty="0" smtClean="0"/>
              <a:t>return.  </a:t>
            </a:r>
            <a:endParaRPr lang="en-AU" sz="3600" dirty="0"/>
          </a:p>
          <a:p>
            <a:r>
              <a:rPr lang="en-AU" sz="3600" dirty="0" smtClean="0"/>
              <a:t>Taxed </a:t>
            </a:r>
            <a:r>
              <a:rPr lang="en-AU" sz="3600" dirty="0"/>
              <a:t>at the same rate as an individual</a:t>
            </a:r>
            <a:r>
              <a:rPr lang="en-AU" sz="3600" dirty="0" smtClean="0"/>
              <a:t>.</a:t>
            </a:r>
          </a:p>
          <a:p>
            <a:r>
              <a:rPr lang="en-AU" sz="3600" dirty="0" smtClean="0"/>
              <a:t>Tax-free threshold (first $18,200 not taxed). </a:t>
            </a:r>
            <a:endParaRPr lang="en-AU" sz="3600" dirty="0"/>
          </a:p>
          <a:p>
            <a:r>
              <a:rPr lang="en-AU" sz="3600" dirty="0" smtClean="0"/>
              <a:t>May need </a:t>
            </a:r>
            <a:r>
              <a:rPr lang="en-AU" sz="3600" dirty="0"/>
              <a:t>to start paying pay-as-you-go (PAYG) </a:t>
            </a:r>
            <a:r>
              <a:rPr lang="en-AU" sz="3600" dirty="0" smtClean="0"/>
              <a:t>instalments – pre-payment </a:t>
            </a:r>
            <a:r>
              <a:rPr lang="en-AU" sz="3600" dirty="0"/>
              <a:t>of your </a:t>
            </a:r>
            <a:r>
              <a:rPr lang="en-AU" sz="3600" dirty="0" smtClean="0"/>
              <a:t>tax.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909369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Partnership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Must lodge </a:t>
            </a:r>
            <a:r>
              <a:rPr lang="en-AU" sz="3600" dirty="0"/>
              <a:t>a tax return and each partner </a:t>
            </a:r>
            <a:r>
              <a:rPr lang="en-AU" sz="3600" dirty="0" smtClean="0"/>
              <a:t>pays </a:t>
            </a:r>
            <a:r>
              <a:rPr lang="en-AU" sz="3600" dirty="0"/>
              <a:t>tax on their share of the partnership’s net income. </a:t>
            </a:r>
            <a:endParaRPr lang="en-AU" sz="3600" dirty="0" smtClean="0"/>
          </a:p>
          <a:p>
            <a:r>
              <a:rPr lang="en-AU" sz="3600" dirty="0" smtClean="0"/>
              <a:t>Partners </a:t>
            </a:r>
            <a:r>
              <a:rPr lang="en-AU" sz="3600" dirty="0"/>
              <a:t>may also be required to pay PAYG </a:t>
            </a:r>
            <a:r>
              <a:rPr lang="en-AU" sz="3600" dirty="0" smtClean="0"/>
              <a:t>instalments.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063394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Companies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Profits are taxed at the company tax rate (30%). </a:t>
            </a:r>
          </a:p>
          <a:p>
            <a:r>
              <a:rPr lang="en-AU" sz="3600" dirty="0"/>
              <a:t>N</a:t>
            </a:r>
            <a:r>
              <a:rPr lang="en-AU" sz="3600" dirty="0" smtClean="0"/>
              <a:t>o </a:t>
            </a:r>
            <a:r>
              <a:rPr lang="en-AU" sz="3600" dirty="0"/>
              <a:t>tax-free </a:t>
            </a:r>
            <a:r>
              <a:rPr lang="en-AU" sz="3600" dirty="0" smtClean="0"/>
              <a:t>threshold.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368291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 Registrations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Tax File Number (TFN)</a:t>
            </a:r>
          </a:p>
          <a:p>
            <a:r>
              <a:rPr lang="en-AU" sz="3600" dirty="0" smtClean="0"/>
              <a:t>Australian Business Number (ABN) </a:t>
            </a:r>
          </a:p>
          <a:p>
            <a:r>
              <a:rPr lang="en-AU" sz="3600" dirty="0" smtClean="0"/>
              <a:t>Pay-as-you-go withholding (PAYG) </a:t>
            </a:r>
          </a:p>
          <a:p>
            <a:pPr lvl="1"/>
            <a:r>
              <a:rPr lang="en-AU" sz="3200" dirty="0"/>
              <a:t>E</a:t>
            </a:r>
            <a:r>
              <a:rPr lang="en-AU" sz="3200" dirty="0" smtClean="0"/>
              <a:t>nsures </a:t>
            </a:r>
            <a:r>
              <a:rPr lang="en-AU" sz="3200" dirty="0"/>
              <a:t>employees and businesses can meet their end-of-year tax liabilities.</a:t>
            </a:r>
          </a:p>
        </p:txBody>
      </p:sp>
    </p:spTree>
    <p:extLst>
      <p:ext uri="{BB962C8B-B14F-4D97-AF65-F5344CB8AC3E}">
        <p14:creationId xmlns:p14="http://schemas.microsoft.com/office/powerpoint/2010/main" val="26051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 Registrations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sz="3200" dirty="0" smtClean="0"/>
              <a:t>GST </a:t>
            </a:r>
          </a:p>
          <a:p>
            <a:r>
              <a:rPr lang="en-AU" sz="3200" dirty="0" smtClean="0"/>
              <a:t>Must register if </a:t>
            </a:r>
            <a:r>
              <a:rPr lang="en-AU" sz="3200" dirty="0"/>
              <a:t>your </a:t>
            </a:r>
            <a:r>
              <a:rPr lang="en-AU" sz="3200" dirty="0" smtClean="0"/>
              <a:t>business has </a:t>
            </a:r>
            <a:r>
              <a:rPr lang="en-AU" sz="3200" dirty="0"/>
              <a:t>a current or projected turnover of $75,000 or </a:t>
            </a:r>
            <a:r>
              <a:rPr lang="en-AU" sz="3200" dirty="0" smtClean="0"/>
              <a:t>over. </a:t>
            </a:r>
          </a:p>
          <a:p>
            <a:r>
              <a:rPr lang="en-AU" sz="3200" dirty="0" smtClean="0"/>
              <a:t>By registering you can also claim </a:t>
            </a:r>
            <a:r>
              <a:rPr lang="en-AU" sz="3200" dirty="0"/>
              <a:t>GST credits for any GST you have paid on goods and services used in your business.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020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Tax Obligations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3200" dirty="0" smtClean="0"/>
              <a:t>Superannuation Guarantee </a:t>
            </a:r>
          </a:p>
          <a:p>
            <a:pPr lvl="1"/>
            <a:r>
              <a:rPr lang="en-AU" sz="2800" dirty="0" smtClean="0"/>
              <a:t>Money </a:t>
            </a:r>
            <a:r>
              <a:rPr lang="en-AU" sz="2800" dirty="0"/>
              <a:t>paid to staff to provide for their retirement</a:t>
            </a:r>
            <a:r>
              <a:rPr lang="en-AU" sz="2800" dirty="0" smtClean="0"/>
              <a:t>. Currently 9.5% </a:t>
            </a:r>
            <a:r>
              <a:rPr lang="en-AU" sz="2800" dirty="0"/>
              <a:t>of an employee’s ordinary time </a:t>
            </a:r>
            <a:r>
              <a:rPr lang="en-AU" sz="2800" dirty="0" smtClean="0"/>
              <a:t>earnings.</a:t>
            </a:r>
          </a:p>
          <a:p>
            <a:pPr marL="548640" lvl="1" indent="-411480">
              <a:buClr>
                <a:prstClr val="white">
                  <a:shade val="95000"/>
                </a:prstClr>
              </a:buClr>
              <a:buSzPct val="65000"/>
              <a:buFont typeface="Wingdings 2"/>
              <a:buChar char=""/>
            </a:pPr>
            <a:r>
              <a:rPr lang="en-AU" sz="2800" dirty="0">
                <a:solidFill>
                  <a:prstClr val="white"/>
                </a:solidFill>
              </a:rPr>
              <a:t>Payroll Tax </a:t>
            </a:r>
            <a:endParaRPr lang="en-AU" sz="2800" dirty="0" smtClean="0">
              <a:solidFill>
                <a:prstClr val="white"/>
              </a:solidFill>
            </a:endParaRPr>
          </a:p>
          <a:p>
            <a:pPr lvl="1"/>
            <a:r>
              <a:rPr lang="en-AU" sz="2800" dirty="0" smtClean="0"/>
              <a:t>Paid </a:t>
            </a:r>
            <a:r>
              <a:rPr lang="en-AU" sz="2800" dirty="0"/>
              <a:t>when wages bill exceeds $800,000 </a:t>
            </a:r>
            <a:r>
              <a:rPr lang="en-AU" sz="2800" dirty="0" smtClean="0"/>
              <a:t>per year.</a:t>
            </a:r>
            <a:endParaRPr lang="en-AU" sz="2800" dirty="0" smtClean="0"/>
          </a:p>
          <a:p>
            <a:pPr marL="548640" lvl="1" indent="-411480">
              <a:buClr>
                <a:prstClr val="white">
                  <a:shade val="95000"/>
                </a:prstClr>
              </a:buClr>
              <a:buSzPct val="65000"/>
              <a:buFont typeface="Wingdings 2"/>
              <a:buChar char=""/>
            </a:pPr>
            <a:r>
              <a:rPr lang="en-AU" sz="2800" dirty="0">
                <a:solidFill>
                  <a:prstClr val="white"/>
                </a:solidFill>
              </a:rPr>
              <a:t>Land </a:t>
            </a:r>
            <a:r>
              <a:rPr lang="en-AU" sz="2800" dirty="0" smtClean="0">
                <a:solidFill>
                  <a:prstClr val="white"/>
                </a:solidFill>
              </a:rPr>
              <a:t>Tax</a:t>
            </a:r>
            <a:endParaRPr lang="en-AU" sz="2800" dirty="0" smtClean="0"/>
          </a:p>
          <a:p>
            <a:pPr lvl="1"/>
            <a:r>
              <a:rPr lang="en-AU" sz="2800" dirty="0" smtClean="0"/>
              <a:t>Tax on land </a:t>
            </a:r>
            <a:r>
              <a:rPr lang="en-AU" sz="2800" dirty="0"/>
              <a:t>with a taxable value in excess of $300,000 that you </a:t>
            </a:r>
            <a:r>
              <a:rPr lang="en-AU" sz="2800" dirty="0" smtClean="0"/>
              <a:t>own. </a:t>
            </a:r>
            <a:endParaRPr lang="en-AU" sz="2800" dirty="0">
              <a:solidFill>
                <a:prstClr val="black"/>
              </a:solidFill>
            </a:endParaRPr>
          </a:p>
          <a:p>
            <a:pPr lvl="1"/>
            <a:endParaRPr lang="en-A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53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Insurance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Public liability </a:t>
            </a:r>
          </a:p>
          <a:p>
            <a:pPr lvl="1"/>
            <a:r>
              <a:rPr lang="en-AU" sz="3200" dirty="0" smtClean="0"/>
              <a:t>For protection against injury </a:t>
            </a:r>
            <a:r>
              <a:rPr lang="en-AU" sz="3200" dirty="0"/>
              <a:t>to a third party or damage to their property.</a:t>
            </a:r>
            <a:endParaRPr lang="en-AU" sz="3200" dirty="0" smtClean="0"/>
          </a:p>
          <a:p>
            <a:r>
              <a:rPr lang="en-AU" sz="3600" dirty="0" smtClean="0"/>
              <a:t>Workers Compensation </a:t>
            </a:r>
          </a:p>
          <a:p>
            <a:pPr lvl="1"/>
            <a:r>
              <a:rPr lang="en-AU" sz="3200" dirty="0" smtClean="0"/>
              <a:t>Mandatory for staff you employ. </a:t>
            </a:r>
            <a:endParaRPr lang="en-AU" sz="3200" dirty="0" smtClean="0">
              <a:solidFill>
                <a:prstClr val="white"/>
              </a:solidFill>
            </a:endParaRPr>
          </a:p>
          <a:p>
            <a:pPr lvl="0">
              <a:buClr>
                <a:prstClr val="white">
                  <a:shade val="95000"/>
                </a:prstClr>
              </a:buClr>
            </a:pPr>
            <a:r>
              <a:rPr lang="en-AU" sz="3600" dirty="0" smtClean="0">
                <a:solidFill>
                  <a:prstClr val="white"/>
                </a:solidFill>
              </a:rPr>
              <a:t>Property Insurance </a:t>
            </a:r>
            <a:endParaRPr lang="en-AU" sz="3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04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Regulations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Occupational Health and Safety </a:t>
            </a:r>
          </a:p>
          <a:p>
            <a:r>
              <a:rPr lang="en-AU" sz="3600" dirty="0" smtClean="0"/>
              <a:t>Industry Specific Licences </a:t>
            </a:r>
          </a:p>
          <a:p>
            <a:pPr lvl="1"/>
            <a:r>
              <a:rPr lang="en-AU" sz="3200" dirty="0" smtClean="0"/>
              <a:t>Food service</a:t>
            </a:r>
          </a:p>
          <a:p>
            <a:pPr lvl="1"/>
            <a:r>
              <a:rPr lang="en-AU" sz="3200" dirty="0" smtClean="0"/>
              <a:t>Liquor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073031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142</TotalTime>
  <Words>241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Taxation, Insurance and Regulations</vt:lpstr>
      <vt:lpstr>Sole Trader</vt:lpstr>
      <vt:lpstr>Partnership</vt:lpstr>
      <vt:lpstr>Companies</vt:lpstr>
      <vt:lpstr>Tax Registrations</vt:lpstr>
      <vt:lpstr>Tax Registrations</vt:lpstr>
      <vt:lpstr>Other Tax Obligations</vt:lpstr>
      <vt:lpstr>Insurance</vt:lpstr>
      <vt:lpstr>Regulations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Taxation, Insurance and Regulations</dc:title>
  <dc:creator>Michael</dc:creator>
  <cp:lastModifiedBy>BARTOSIAK Michael</cp:lastModifiedBy>
  <cp:revision>6</cp:revision>
  <dcterms:created xsi:type="dcterms:W3CDTF">2016-03-12T09:25:23Z</dcterms:created>
  <dcterms:modified xsi:type="dcterms:W3CDTF">2016-03-13T23:41:42Z</dcterms:modified>
</cp:coreProperties>
</file>