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56D9E2-9114-4373-B980-73DDF592B200}" type="datetimeFigureOut">
              <a:rPr lang="en-AU" smtClean="0"/>
              <a:t>22/06/2016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C808ED-B67D-4280-B617-DF4240357D54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Measures of Liquidity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918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T</a:t>
            </a:r>
            <a:r>
              <a:rPr lang="en-AU" sz="3600" dirty="0" smtClean="0"/>
              <a:t>he </a:t>
            </a:r>
            <a:r>
              <a:rPr lang="en-AU" sz="3600" dirty="0"/>
              <a:t>ability of </a:t>
            </a:r>
            <a:r>
              <a:rPr lang="en-AU" sz="3600" dirty="0"/>
              <a:t>a</a:t>
            </a:r>
            <a:r>
              <a:rPr lang="en-AU" sz="3600" dirty="0" smtClean="0"/>
              <a:t> </a:t>
            </a:r>
            <a:r>
              <a:rPr lang="en-AU" sz="3600" dirty="0"/>
              <a:t>business to meet its short term obligations.</a:t>
            </a:r>
            <a:endParaRPr lang="en-AU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liquidity?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4096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/>
              <a:t>R</a:t>
            </a:r>
            <a:r>
              <a:rPr lang="en-AU" sz="3200" dirty="0" smtClean="0"/>
              <a:t>atio </a:t>
            </a:r>
            <a:r>
              <a:rPr lang="en-AU" sz="3200" dirty="0"/>
              <a:t>of current assets to current liabilities.  </a:t>
            </a:r>
            <a:endParaRPr lang="en-AU" sz="3200" dirty="0" smtClean="0"/>
          </a:p>
          <a:p>
            <a:r>
              <a:rPr lang="en-AU" sz="3200" dirty="0" smtClean="0"/>
              <a:t>Indicates </a:t>
            </a:r>
            <a:r>
              <a:rPr lang="en-AU" sz="3200" dirty="0"/>
              <a:t>the ability of </a:t>
            </a:r>
            <a:r>
              <a:rPr lang="en-AU" sz="3200" dirty="0"/>
              <a:t>a</a:t>
            </a:r>
            <a:r>
              <a:rPr lang="en-AU" sz="3200" dirty="0" smtClean="0"/>
              <a:t> </a:t>
            </a:r>
            <a:r>
              <a:rPr lang="en-AU" sz="3200" dirty="0"/>
              <a:t>business to meet its debts as they fall due in the short term, generally within 12 </a:t>
            </a:r>
            <a:r>
              <a:rPr lang="en-AU" sz="3200" dirty="0" smtClean="0"/>
              <a:t>months. </a:t>
            </a:r>
          </a:p>
          <a:p>
            <a:endParaRPr lang="en-AU" sz="3200" dirty="0" smtClean="0"/>
          </a:p>
          <a:p>
            <a:pPr marL="109728" indent="0" algn="ctr">
              <a:buNone/>
            </a:pPr>
            <a:r>
              <a:rPr lang="en-AU" sz="3200" b="1" u="sng" dirty="0" smtClean="0"/>
              <a:t>Current Assets</a:t>
            </a:r>
            <a:endParaRPr lang="en-AU" sz="3200" dirty="0"/>
          </a:p>
          <a:p>
            <a:pPr marL="109728" indent="0" algn="ctr">
              <a:buNone/>
            </a:pPr>
            <a:r>
              <a:rPr lang="en-AU" sz="3200" b="1" dirty="0"/>
              <a:t>Current Liabilities</a:t>
            </a:r>
            <a:endParaRPr lang="en-AU" sz="3200" dirty="0"/>
          </a:p>
          <a:p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Current of Working Capital Ratio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2959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Balance Sheet as at 30 June 2015 (extract</a:t>
            </a:r>
            <a:r>
              <a:rPr lang="en-AU" dirty="0" smtClean="0"/>
              <a:t>)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pPr marL="109728" indent="0" algn="ctr">
              <a:buNone/>
            </a:pPr>
            <a:r>
              <a:rPr lang="en-AU" u="sng" dirty="0" smtClean="0"/>
              <a:t>49700 + 50300</a:t>
            </a:r>
            <a:endParaRPr lang="en-AU" dirty="0"/>
          </a:p>
          <a:p>
            <a:pPr marL="109728" indent="0" algn="ctr">
              <a:buNone/>
            </a:pPr>
            <a:r>
              <a:rPr lang="en-AU" dirty="0"/>
              <a:t>85 000</a:t>
            </a:r>
          </a:p>
          <a:p>
            <a:pPr marL="109728" indent="0" algn="ctr">
              <a:buNone/>
            </a:pPr>
            <a:r>
              <a:rPr lang="en-AU" dirty="0" smtClean="0"/>
              <a:t>= </a:t>
            </a:r>
            <a:r>
              <a:rPr lang="en-AU" dirty="0"/>
              <a:t>1.18:1 or 118%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Current of Working Capital Ratio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425187"/>
              </p:ext>
            </p:extLst>
          </p:nvPr>
        </p:nvGraphicFramePr>
        <p:xfrm>
          <a:off x="2051720" y="1916832"/>
          <a:ext cx="5184577" cy="21945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20692"/>
                <a:gridCol w="1163885"/>
              </a:tblGrid>
              <a:tr h="19442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u="none" strike="noStrike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u="sng" dirty="0">
                          <a:effectLst/>
                        </a:rPr>
                        <a:t>Current Assets</a:t>
                      </a:r>
                      <a:endParaRPr lang="en-A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Accounts Receivable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Inventory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Total Current Assets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u="sng" dirty="0">
                          <a:effectLst/>
                        </a:rPr>
                        <a:t>Current Liabilities</a:t>
                      </a:r>
                      <a:endParaRPr lang="en-A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Total Current Liabilities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$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49 700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u="sng" dirty="0">
                          <a:effectLst/>
                        </a:rPr>
                        <a:t>50 300</a:t>
                      </a:r>
                      <a:endParaRPr lang="en-A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100 000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85 000</a:t>
                      </a:r>
                      <a:endParaRPr lang="en-AU" sz="18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376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/>
              <a:t>I</a:t>
            </a:r>
            <a:r>
              <a:rPr lang="en-AU" sz="3200" dirty="0" smtClean="0"/>
              <a:t>mmediate </a:t>
            </a:r>
            <a:r>
              <a:rPr lang="en-AU" sz="3200" dirty="0"/>
              <a:t>liquidity of </a:t>
            </a:r>
            <a:r>
              <a:rPr lang="en-AU" sz="3200" dirty="0"/>
              <a:t>a</a:t>
            </a:r>
            <a:r>
              <a:rPr lang="en-AU" sz="3200" dirty="0" smtClean="0"/>
              <a:t> business.</a:t>
            </a:r>
          </a:p>
          <a:p>
            <a:pPr marL="109728" indent="0">
              <a:buNone/>
            </a:pPr>
            <a:r>
              <a:rPr lang="en-AU" sz="3200" dirty="0" smtClean="0"/>
              <a:t> </a:t>
            </a:r>
          </a:p>
          <a:p>
            <a:r>
              <a:rPr lang="en-AU" sz="3200" b="1" dirty="0"/>
              <a:t>Quick Assets </a:t>
            </a:r>
            <a:r>
              <a:rPr lang="en-AU" sz="3200" dirty="0" smtClean="0"/>
              <a:t>- cash </a:t>
            </a:r>
            <a:r>
              <a:rPr lang="en-AU" sz="3200" dirty="0"/>
              <a:t>plus those assets that can be converted quickly into cash within a short period of time. </a:t>
            </a:r>
            <a:endParaRPr lang="en-AU" sz="3200" dirty="0" smtClean="0"/>
          </a:p>
          <a:p>
            <a:pPr marL="109728" indent="0">
              <a:buNone/>
            </a:pPr>
            <a:endParaRPr lang="en-AU" sz="3200" dirty="0"/>
          </a:p>
          <a:p>
            <a:r>
              <a:rPr lang="en-AU" sz="3200" b="1" dirty="0"/>
              <a:t>Quick Liabilities </a:t>
            </a:r>
            <a:r>
              <a:rPr lang="en-AU" sz="3200" dirty="0" smtClean="0"/>
              <a:t>- must </a:t>
            </a:r>
            <a:r>
              <a:rPr lang="en-AU" sz="3200" dirty="0"/>
              <a:t>be paid within a short period such as accounts payable. </a:t>
            </a:r>
            <a:endParaRPr lang="en-AU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Quick Assets or Liquid Ratio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743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Balance Sheet as at 30 June 2015 (extract</a:t>
            </a:r>
            <a:r>
              <a:rPr lang="en-AU" dirty="0" smtClean="0"/>
              <a:t>)</a:t>
            </a:r>
          </a:p>
          <a:p>
            <a:pPr marL="109728" indent="0">
              <a:buNone/>
            </a:pPr>
            <a:endParaRPr lang="en-AU" dirty="0" smtClean="0"/>
          </a:p>
          <a:p>
            <a:pPr marL="109728" indent="0">
              <a:buNone/>
            </a:pPr>
            <a:endParaRPr lang="en-AU" dirty="0" smtClean="0"/>
          </a:p>
          <a:p>
            <a:pPr marL="109728" indent="0">
              <a:buNone/>
            </a:pPr>
            <a:endParaRPr lang="en-AU" dirty="0"/>
          </a:p>
          <a:p>
            <a:pPr marL="109728" indent="0">
              <a:buNone/>
            </a:pPr>
            <a:endParaRPr lang="en-AU" dirty="0" smtClean="0"/>
          </a:p>
          <a:p>
            <a:pPr marL="109728" indent="0">
              <a:buNone/>
            </a:pPr>
            <a:endParaRPr lang="en-AU" dirty="0" smtClean="0"/>
          </a:p>
          <a:p>
            <a:pPr marL="109728" indent="0">
              <a:buNone/>
            </a:pPr>
            <a:endParaRPr lang="en-AU" dirty="0" smtClean="0"/>
          </a:p>
          <a:p>
            <a:pPr marL="109728" indent="0" algn="ctr">
              <a:buNone/>
            </a:pPr>
            <a:endParaRPr lang="en-AU" b="1" u="sng" dirty="0" smtClean="0"/>
          </a:p>
          <a:p>
            <a:pPr marL="109728" indent="0" algn="ctr">
              <a:buNone/>
            </a:pPr>
            <a:r>
              <a:rPr lang="en-AU" b="1" u="sng" dirty="0" smtClean="0"/>
              <a:t>49 </a:t>
            </a:r>
            <a:r>
              <a:rPr lang="en-AU" b="1" u="sng" dirty="0"/>
              <a:t>700</a:t>
            </a:r>
            <a:endParaRPr lang="en-AU" dirty="0"/>
          </a:p>
          <a:p>
            <a:pPr marL="109728" indent="0" algn="ctr">
              <a:buNone/>
            </a:pPr>
            <a:r>
              <a:rPr lang="en-AU" b="1" dirty="0"/>
              <a:t>65000</a:t>
            </a:r>
            <a:endParaRPr lang="en-AU" dirty="0"/>
          </a:p>
          <a:p>
            <a:pPr marL="109728" indent="0" algn="ctr">
              <a:buNone/>
            </a:pPr>
            <a:r>
              <a:rPr lang="en-AU" b="1" dirty="0" smtClean="0"/>
              <a:t>=</a:t>
            </a:r>
            <a:r>
              <a:rPr lang="en-AU" b="1" dirty="0"/>
              <a:t>0.76:1 or 76%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Quick Assets or Liquid Ratio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86202"/>
              </p:ext>
            </p:extLst>
          </p:nvPr>
        </p:nvGraphicFramePr>
        <p:xfrm>
          <a:off x="2123728" y="1988840"/>
          <a:ext cx="4824536" cy="24482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18913"/>
                <a:gridCol w="1105623"/>
              </a:tblGrid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u="none" strike="noStrike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u="sng" dirty="0">
                          <a:effectLst/>
                        </a:rPr>
                        <a:t>Current Assets</a:t>
                      </a:r>
                      <a:endParaRPr lang="en-A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  <a:effectLst/>
                        </a:rPr>
                        <a:t>Accounts Receivable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Inventory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Prepayments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Total Current Assets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u="sng" dirty="0">
                          <a:effectLst/>
                        </a:rPr>
                        <a:t>Current Liabilities</a:t>
                      </a:r>
                      <a:endParaRPr lang="en-A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  <a:effectLst/>
                        </a:rPr>
                        <a:t>Accounts Payable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Bank Overdraft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Total Current Liabilities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$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49 700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50 300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u="sng" dirty="0" smtClean="0">
                          <a:effectLst/>
                        </a:rPr>
                        <a:t>200</a:t>
                      </a:r>
                      <a:r>
                        <a:rPr lang="en-AU" sz="1400" u="sng" baseline="0" dirty="0" smtClean="0">
                          <a:effectLst/>
                        </a:rPr>
                        <a:t>  </a:t>
                      </a:r>
                      <a:endParaRPr lang="en-A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100 200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  <a:effectLst/>
                        </a:rPr>
                        <a:t>65 000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u="sng" dirty="0">
                          <a:effectLst/>
                        </a:rPr>
                        <a:t>20 000</a:t>
                      </a:r>
                      <a:endParaRPr lang="en-A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85 000</a:t>
                      </a:r>
                      <a:endParaRPr lang="en-AU" sz="1400" dirty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65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158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Measures of Liquidity</vt:lpstr>
      <vt:lpstr>What is liquidity?</vt:lpstr>
      <vt:lpstr>Current of Working Capital Ratio</vt:lpstr>
      <vt:lpstr>Current of Working Capital Ratio</vt:lpstr>
      <vt:lpstr>Quick Assets or Liquid Ratio </vt:lpstr>
      <vt:lpstr>Quick Assets or Liquid Ratio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Liquidity</dc:title>
  <dc:creator>BARTOSIAK Michael</dc:creator>
  <cp:lastModifiedBy>BARTOSIAK Michael</cp:lastModifiedBy>
  <cp:revision>2</cp:revision>
  <dcterms:created xsi:type="dcterms:W3CDTF">2016-06-22T05:13:12Z</dcterms:created>
  <dcterms:modified xsi:type="dcterms:W3CDTF">2016-06-22T05:25:51Z</dcterms:modified>
</cp:coreProperties>
</file>