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361" r:id="rId3"/>
    <p:sldId id="321" r:id="rId4"/>
    <p:sldId id="344" r:id="rId5"/>
    <p:sldId id="286" r:id="rId6"/>
    <p:sldId id="348" r:id="rId7"/>
    <p:sldId id="350" r:id="rId8"/>
    <p:sldId id="360" r:id="rId9"/>
    <p:sldId id="347" r:id="rId10"/>
    <p:sldId id="346" r:id="rId11"/>
    <p:sldId id="356" r:id="rId12"/>
    <p:sldId id="357" r:id="rId13"/>
    <p:sldId id="355" r:id="rId14"/>
    <p:sldId id="345" r:id="rId15"/>
    <p:sldId id="358" r:id="rId16"/>
    <p:sldId id="353" r:id="rId17"/>
    <p:sldId id="342" r:id="rId18"/>
    <p:sldId id="352" r:id="rId19"/>
    <p:sldId id="354" r:id="rId20"/>
    <p:sldId id="351" r:id="rId21"/>
    <p:sldId id="359" r:id="rId22"/>
    <p:sldId id="349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Lucida Sans Unicode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Lucida Sans Unicode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Lucida Sans Unicode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Lucida Sans Unicode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Lucida Sans Unicode" pitchFamily="34" charset="0"/>
        <a:ea typeface="+mn-ea"/>
        <a:cs typeface="+mn-cs"/>
      </a:defRPr>
    </a:lvl5pPr>
    <a:lvl6pPr marL="2286000" algn="l" defTabSz="914400" rtl="0" eaLnBrk="1" latinLnBrk="0" hangingPunct="1">
      <a:defRPr sz="2700" kern="1200">
        <a:solidFill>
          <a:schemeClr val="tx1"/>
        </a:solidFill>
        <a:latin typeface="Lucida Sans Unicode" pitchFamily="34" charset="0"/>
        <a:ea typeface="+mn-ea"/>
        <a:cs typeface="+mn-cs"/>
      </a:defRPr>
    </a:lvl6pPr>
    <a:lvl7pPr marL="2743200" algn="l" defTabSz="914400" rtl="0" eaLnBrk="1" latinLnBrk="0" hangingPunct="1">
      <a:defRPr sz="2700" kern="1200">
        <a:solidFill>
          <a:schemeClr val="tx1"/>
        </a:solidFill>
        <a:latin typeface="Lucida Sans Unicode" pitchFamily="34" charset="0"/>
        <a:ea typeface="+mn-ea"/>
        <a:cs typeface="+mn-cs"/>
      </a:defRPr>
    </a:lvl7pPr>
    <a:lvl8pPr marL="3200400" algn="l" defTabSz="914400" rtl="0" eaLnBrk="1" latinLnBrk="0" hangingPunct="1">
      <a:defRPr sz="2700" kern="1200">
        <a:solidFill>
          <a:schemeClr val="tx1"/>
        </a:solidFill>
        <a:latin typeface="Lucida Sans Unicode" pitchFamily="34" charset="0"/>
        <a:ea typeface="+mn-ea"/>
        <a:cs typeface="+mn-cs"/>
      </a:defRPr>
    </a:lvl8pPr>
    <a:lvl9pPr marL="3657600" algn="l" defTabSz="914400" rtl="0" eaLnBrk="1" latinLnBrk="0" hangingPunct="1">
      <a:defRPr sz="2700" kern="1200">
        <a:solidFill>
          <a:schemeClr val="tx1"/>
        </a:solidFill>
        <a:latin typeface="Lucida Sans Unicode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02" autoAdjust="0"/>
    <p:restoredTop sz="77628" autoAdjust="0"/>
  </p:normalViewPr>
  <p:slideViewPr>
    <p:cSldViewPr>
      <p:cViewPr varScale="1">
        <p:scale>
          <a:sx n="70" d="100"/>
          <a:sy n="70" d="100"/>
        </p:scale>
        <p:origin x="-61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>
                <a:latin typeface="+mn-lt"/>
              </a:defRPr>
            </a:lvl1pPr>
          </a:lstStyle>
          <a:p>
            <a:pPr>
              <a:defRPr/>
            </a:pPr>
            <a:fld id="{C25AC686-160F-4276-9A0E-08AB57622CD5}" type="datetimeFigureOut">
              <a:rPr lang="en-AU"/>
              <a:pPr>
                <a:defRPr/>
              </a:pPr>
              <a:t>27/10/2014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A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>
                <a:latin typeface="+mn-lt"/>
              </a:defRPr>
            </a:lvl1pPr>
          </a:lstStyle>
          <a:p>
            <a:pPr>
              <a:defRPr/>
            </a:pPr>
            <a:fld id="{81560A74-4941-4C34-B510-432ABD72C826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658600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sz="1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7E95CA-67E0-4DC5-8242-205899DDE1AC}" type="slidenum">
              <a:rPr lang="en-A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A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This </a:t>
            </a:r>
            <a:r>
              <a:rPr lang="en-A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map shows forest change from 2000-12. </a:t>
            </a:r>
          </a:p>
          <a:p>
            <a:r>
              <a:rPr lang="en-A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Green areas are forested; </a:t>
            </a:r>
          </a:p>
          <a:p>
            <a:r>
              <a:rPr lang="en-A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 suffered forest loss; </a:t>
            </a:r>
          </a:p>
          <a:p>
            <a:r>
              <a:rPr lang="en-A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blue showed forest gain; </a:t>
            </a:r>
          </a:p>
          <a:p>
            <a:r>
              <a:rPr lang="en-A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pink experienced both loss and gain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560A74-4941-4C34-B510-432ABD72C826}" type="slidenum">
              <a:rPr lang="en-AU" smtClean="0"/>
              <a:pPr>
                <a:defRPr/>
              </a:pPr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2276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AU" sz="1000" dirty="0" smtClean="0">
                <a:latin typeface="Times New Roman" pitchFamily="18" charset="0"/>
                <a:cs typeface="Times New Roman" pitchFamily="18" charset="0"/>
              </a:rPr>
              <a:t>Clear cutting – removal of all trees in an</a:t>
            </a:r>
            <a:r>
              <a:rPr lang="en-AU" sz="1000" baseline="0" dirty="0" smtClean="0">
                <a:latin typeface="Times New Roman" pitchFamily="18" charset="0"/>
                <a:cs typeface="Times New Roman" pitchFamily="18" charset="0"/>
              </a:rPr>
              <a:t> area. </a:t>
            </a:r>
            <a:endParaRPr lang="en-AU" sz="1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7E95CA-67E0-4DC5-8242-205899DDE1AC}" type="slidenum">
              <a:rPr lang="en-A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A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sz="1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7E95CA-67E0-4DC5-8242-205899DDE1AC}" type="slidenum">
              <a:rPr lang="en-A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A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sz="1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7E95CA-67E0-4DC5-8242-205899DDE1AC}" type="slidenum">
              <a:rPr lang="en-A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A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sz="1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7E95CA-67E0-4DC5-8242-205899DDE1AC}" type="slidenum">
              <a:rPr lang="en-A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A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sz="1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7E95CA-67E0-4DC5-8242-205899DDE1AC}" type="slidenum">
              <a:rPr lang="en-A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A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fld id="{641F2E2B-86A6-40EF-86E8-F192737B5AF3}" type="slidenum">
              <a:rPr lang="en-US" altLang="en-US" sz="1200"/>
              <a:pPr/>
              <a:t>17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sz="1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7E95CA-67E0-4DC5-8242-205899DDE1AC}" type="slidenum">
              <a:rPr lang="en-A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A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sz="1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7E95CA-67E0-4DC5-8242-205899DDE1AC}" type="slidenum">
              <a:rPr lang="en-A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</a:endParaRPr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cxnSp>
          <p:nvCxnSpPr>
            <p:cNvPr id="10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D26531E7-EE9D-4026-B647-6E0229781E3C}" type="datetimeFigureOut">
              <a:rPr lang="en-AU"/>
              <a:pPr>
                <a:defRPr/>
              </a:pPr>
              <a:t>27/10/2014</a:t>
            </a:fld>
            <a:endParaRPr lang="en-AU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AU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DECF80A-EBC8-4DEF-BD13-CB6EA9489CD3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B6804-479B-4927-959E-6CAA7CFDED9C}" type="datetimeFigureOut">
              <a:rPr lang="en-AU"/>
              <a:pPr>
                <a:defRPr/>
              </a:pPr>
              <a:t>27/10/2014</a:t>
            </a:fld>
            <a:endParaRPr lang="en-A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A741E-48DF-491E-A48A-829CCA917287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904F8-B742-40C4-95F2-FC34DBC35397}" type="datetimeFigureOut">
              <a:rPr lang="en-AU"/>
              <a:pPr>
                <a:defRPr/>
              </a:pPr>
              <a:t>27/10/2014</a:t>
            </a:fld>
            <a:endParaRPr lang="en-A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53A8E-9F7D-430E-B9B0-981C4C8E0349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BD2CB-5427-4B58-A591-DC25161F66C9}" type="datetimeFigureOut">
              <a:rPr lang="en-AU"/>
              <a:pPr>
                <a:defRPr/>
              </a:pPr>
              <a:t>27/10/2014</a:t>
            </a:fld>
            <a:endParaRPr lang="en-A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0E9DD-48A1-4C1A-AFA4-192147474D2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Chevron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915B23-E702-459E-A8DF-6C55FD7F06DB}" type="datetimeFigureOut">
              <a:rPr lang="en-AU"/>
              <a:pPr>
                <a:defRPr/>
              </a:pPr>
              <a:t>27/10/2014</a:t>
            </a:fld>
            <a:endParaRPr lang="en-A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A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5D483A3-0950-4942-86CC-F561BCD42206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F8D8386-EF2A-4853-80DB-CC656794319F}" type="datetimeFigureOut">
              <a:rPr lang="en-AU"/>
              <a:pPr>
                <a:defRPr/>
              </a:pPr>
              <a:t>27/10/2014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48156DF-1622-483E-A293-CB9C247A2DBA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A429735-35C6-4449-A748-6AB4F4FA8D49}" type="datetimeFigureOut">
              <a:rPr lang="en-AU"/>
              <a:pPr>
                <a:defRPr/>
              </a:pPr>
              <a:t>27/10/2014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7AF7449-957E-4497-A9B1-9F0AA7A72013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9285363-3907-4DBB-BA9D-718C8F1ED157}" type="datetimeFigureOut">
              <a:rPr lang="en-AU"/>
              <a:pPr>
                <a:defRPr/>
              </a:pPr>
              <a:t>27/10/2014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6A8E0C1-6312-4F3D-96DC-DEBE0F80BF5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89028-F2B2-47D6-8387-264F17D300E5}" type="datetimeFigureOut">
              <a:rPr lang="en-AU"/>
              <a:pPr>
                <a:defRPr/>
              </a:pPr>
              <a:t>27/10/2014</a:t>
            </a:fld>
            <a:endParaRPr lang="en-AU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4C97A-BABA-4C90-93F9-038CD205361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D80BBA7-28FF-46B2-9344-F9AC650319B0}" type="datetimeFigureOut">
              <a:rPr lang="en-AU"/>
              <a:pPr>
                <a:defRPr/>
              </a:pPr>
              <a:t>27/10/2014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BC71ADC-83A1-4707-BF46-73922AF24590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7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8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0" name="Chevron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4D1FE0F-637D-4DC4-B20F-3204BC48A4C1}" type="datetimeFigureOut">
              <a:rPr lang="en-AU"/>
              <a:pPr>
                <a:defRPr/>
              </a:pPr>
              <a:t>27/10/2014</a:t>
            </a:fld>
            <a:endParaRPr lang="en-AU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AU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60A5E3C-D2ED-4645-B063-22280C41909F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B554348A-4B3B-472C-BC20-A08B82D7EC78}" type="datetimeFigureOut">
              <a:rPr lang="en-AU"/>
              <a:pPr>
                <a:defRPr/>
              </a:pPr>
              <a:t>27/10/2014</a:t>
            </a:fld>
            <a:endParaRPr lang="en-A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A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000" b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A90CBD44-199B-4D5A-A6DC-9ABFB1791B01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8" r:id="rId2"/>
    <p:sldLayoutId id="2147483673" r:id="rId3"/>
    <p:sldLayoutId id="2147483674" r:id="rId4"/>
    <p:sldLayoutId id="2147483675" r:id="rId5"/>
    <p:sldLayoutId id="2147483676" r:id="rId6"/>
    <p:sldLayoutId id="2147483669" r:id="rId7"/>
    <p:sldLayoutId id="2147483677" r:id="rId8"/>
    <p:sldLayoutId id="2147483678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tx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tx1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tx1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tx1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290053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AU" sz="7200" dirty="0" smtClean="0"/>
              <a:t/>
            </a:r>
            <a:br>
              <a:rPr lang="en-AU" sz="7200" dirty="0" smtClean="0"/>
            </a:br>
            <a:r>
              <a:rPr lang="en-AU" sz="7200" dirty="0" smtClean="0"/>
              <a:t>Geography: </a:t>
            </a:r>
            <a:r>
              <a:rPr lang="en-AU" sz="7200" dirty="0"/>
              <a:t>D</a:t>
            </a:r>
            <a:r>
              <a:rPr lang="en-AU" sz="7200" dirty="0" smtClean="0"/>
              <a:t>eforestation</a:t>
            </a:r>
            <a:endParaRPr lang="en-AU" sz="7200" dirty="0"/>
          </a:p>
        </p:txBody>
      </p:sp>
      <p:pic>
        <p:nvPicPr>
          <p:cNvPr id="21506" name="Picture 2" descr="http://upload.wikimedia.org/wikipedia/en/b/b5/Rshs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19250" cy="18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700213"/>
            <a:ext cx="8218487" cy="4306887"/>
          </a:xfrm>
        </p:spPr>
        <p:txBody>
          <a:bodyPr>
            <a:normAutofit/>
          </a:bodyPr>
          <a:lstStyle/>
          <a:p>
            <a:pPr algn="just" eaLnBrk="1" hangingPunct="1">
              <a:buFont typeface="Wingdings 3" pitchFamily="18" charset="2"/>
              <a:buNone/>
            </a:pPr>
            <a:endParaRPr lang="en-AU" sz="2200" dirty="0" smtClean="0"/>
          </a:p>
          <a:p>
            <a:r>
              <a:rPr lang="en-AU" sz="2400" dirty="0" smtClean="0"/>
              <a:t>70% of the Earth’s plants and animals live in forests </a:t>
            </a:r>
          </a:p>
          <a:p>
            <a:endParaRPr lang="en-AU" sz="2400" dirty="0"/>
          </a:p>
          <a:p>
            <a:r>
              <a:rPr lang="en-AU" sz="2400" dirty="0" smtClean="0"/>
              <a:t>They are loosing their habitat, leading to species extinction </a:t>
            </a:r>
            <a:endParaRPr lang="en-AU" sz="2000" dirty="0" smtClean="0"/>
          </a:p>
          <a:p>
            <a:pPr marL="392113" lvl="1" indent="0">
              <a:buNone/>
            </a:pPr>
            <a:endParaRPr lang="en-AU" sz="2400" dirty="0"/>
          </a:p>
          <a:p>
            <a:r>
              <a:rPr lang="en-AU" sz="2400" dirty="0" smtClean="0"/>
              <a:t>This causes biodiversity problem, a loss of medical resources and causes local population issues</a:t>
            </a:r>
            <a:endParaRPr lang="en-AU" sz="2000" dirty="0" smtClean="0"/>
          </a:p>
          <a:p>
            <a:endParaRPr lang="en-AU" sz="2400" dirty="0"/>
          </a:p>
          <a:p>
            <a:pPr algn="just" eaLnBrk="1" hangingPunct="1"/>
            <a:endParaRPr lang="en-AU" sz="2400" dirty="0" smtClean="0"/>
          </a:p>
          <a:p>
            <a:pPr algn="just" eaLnBrk="1" hangingPunct="1"/>
            <a:endParaRPr lang="en-AU" sz="2400" dirty="0" smtClean="0"/>
          </a:p>
          <a:p>
            <a:pPr algn="just" eaLnBrk="1" hangingPunct="1">
              <a:buNone/>
            </a:pPr>
            <a:endParaRPr lang="en-AU" sz="2400" dirty="0" smtClean="0"/>
          </a:p>
          <a:p>
            <a:pPr algn="just" eaLnBrk="1" hangingPunct="1"/>
            <a:endParaRPr lang="en-AU" sz="1500" dirty="0" smtClean="0"/>
          </a:p>
          <a:p>
            <a:pPr lvl="1" algn="just" eaLnBrk="1" hangingPunct="1">
              <a:buFont typeface="Verdana" pitchFamily="34" charset="0"/>
              <a:buNone/>
            </a:pPr>
            <a:endParaRPr lang="en-AU" sz="1900" dirty="0" smtClean="0"/>
          </a:p>
          <a:p>
            <a:pPr algn="just" eaLnBrk="1" hangingPunct="1"/>
            <a:endParaRPr lang="en-AU" sz="2200" dirty="0" smtClean="0"/>
          </a:p>
          <a:p>
            <a:pPr eaLnBrk="1" hangingPunct="1"/>
            <a:endParaRPr lang="en-AU" sz="25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499176" cy="115699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AU" dirty="0" smtClean="0"/>
              <a:t>Loss of Species</a:t>
            </a:r>
            <a:endParaRPr lang="en-AU" dirty="0"/>
          </a:p>
        </p:txBody>
      </p:sp>
      <p:pic>
        <p:nvPicPr>
          <p:cNvPr id="5" name="Picture 2" descr="http://upload.wikimedia.org/wikipedia/en/b/b5/Rshs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19250" cy="1885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524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6146" name="Picture 2" descr="http://cdn1.globalissues.org/i/env/annual-cumulative-deforestation-of-brazilian-amazon-1990-20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32656"/>
            <a:ext cx="9036496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979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7170" name="Picture 2" descr="http://www.scienceforthepeople.net/graphics/UNEP_graphics/estimated-loss-of-plant-species-2000-2005_178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97" y="0"/>
            <a:ext cx="91506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359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cdn1.globalissues.org/i/env/extinction-risk-by-speci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76456" cy="6965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816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700213"/>
            <a:ext cx="8218487" cy="4306887"/>
          </a:xfrm>
        </p:spPr>
        <p:txBody>
          <a:bodyPr>
            <a:normAutofit lnSpcReduction="10000"/>
          </a:bodyPr>
          <a:lstStyle/>
          <a:p>
            <a:pPr algn="just" eaLnBrk="1" hangingPunct="1">
              <a:buFont typeface="Wingdings 3" pitchFamily="18" charset="2"/>
              <a:buNone/>
            </a:pPr>
            <a:endParaRPr lang="en-AU" sz="2200" dirty="0" smtClean="0"/>
          </a:p>
          <a:p>
            <a:r>
              <a:rPr lang="en-AU" sz="2400" dirty="0" smtClean="0"/>
              <a:t>Forests help absorb greenhouse gasses</a:t>
            </a:r>
          </a:p>
          <a:p>
            <a:endParaRPr lang="en-AU" sz="2400" dirty="0"/>
          </a:p>
          <a:p>
            <a:r>
              <a:rPr lang="en-AU" sz="2400" dirty="0" smtClean="0"/>
              <a:t>Without trees, more carbon and GHGs enter the atmosphere</a:t>
            </a:r>
            <a:endParaRPr lang="en-AU" sz="2000" dirty="0" smtClean="0"/>
          </a:p>
          <a:p>
            <a:pPr marL="392113" lvl="1" indent="0">
              <a:buNone/>
            </a:pPr>
            <a:endParaRPr lang="en-AU" sz="2400" dirty="0"/>
          </a:p>
          <a:p>
            <a:r>
              <a:rPr lang="en-AU" sz="2400" dirty="0" smtClean="0"/>
              <a:t>Also: trees hold carbon. When cut, burned or destroyed they release their carbon. </a:t>
            </a:r>
          </a:p>
          <a:p>
            <a:endParaRPr lang="en-AU" sz="2400" dirty="0"/>
          </a:p>
          <a:p>
            <a:r>
              <a:rPr lang="en-AU" sz="2000" i="1" dirty="0" smtClean="0"/>
              <a:t>tropical </a:t>
            </a:r>
            <a:r>
              <a:rPr lang="en-AU" sz="2000" i="1" dirty="0"/>
              <a:t>forests hold more than 210 </a:t>
            </a:r>
            <a:r>
              <a:rPr lang="en-AU" sz="2000" i="1" dirty="0" err="1"/>
              <a:t>gigatons</a:t>
            </a:r>
            <a:r>
              <a:rPr lang="en-AU" sz="2000" i="1" dirty="0"/>
              <a:t> of carbon, and deforestation represents around 15 percent of greenhouse gas emissions</a:t>
            </a:r>
            <a:endParaRPr lang="en-AU" sz="2000" i="1" dirty="0" smtClean="0"/>
          </a:p>
          <a:p>
            <a:endParaRPr lang="en-AU" sz="2400" dirty="0"/>
          </a:p>
          <a:p>
            <a:pPr algn="just" eaLnBrk="1" hangingPunct="1"/>
            <a:endParaRPr lang="en-AU" sz="2400" dirty="0" smtClean="0"/>
          </a:p>
          <a:p>
            <a:pPr algn="just" eaLnBrk="1" hangingPunct="1"/>
            <a:endParaRPr lang="en-AU" sz="2400" dirty="0" smtClean="0"/>
          </a:p>
          <a:p>
            <a:pPr algn="just" eaLnBrk="1" hangingPunct="1">
              <a:buNone/>
            </a:pPr>
            <a:endParaRPr lang="en-AU" sz="2400" dirty="0" smtClean="0"/>
          </a:p>
          <a:p>
            <a:pPr algn="just" eaLnBrk="1" hangingPunct="1"/>
            <a:endParaRPr lang="en-AU" sz="1500" dirty="0" smtClean="0"/>
          </a:p>
          <a:p>
            <a:pPr lvl="1" algn="just" eaLnBrk="1" hangingPunct="1">
              <a:buFont typeface="Verdana" pitchFamily="34" charset="0"/>
              <a:buNone/>
            </a:pPr>
            <a:endParaRPr lang="en-AU" sz="1900" dirty="0" smtClean="0"/>
          </a:p>
          <a:p>
            <a:pPr algn="just" eaLnBrk="1" hangingPunct="1"/>
            <a:endParaRPr lang="en-AU" sz="2200" dirty="0" smtClean="0"/>
          </a:p>
          <a:p>
            <a:pPr eaLnBrk="1" hangingPunct="1"/>
            <a:endParaRPr lang="en-AU" sz="25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499176" cy="115699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AU" dirty="0" smtClean="0"/>
              <a:t>Carbon Emissions</a:t>
            </a:r>
            <a:endParaRPr lang="en-AU" dirty="0"/>
          </a:p>
        </p:txBody>
      </p:sp>
      <p:pic>
        <p:nvPicPr>
          <p:cNvPr id="5" name="Picture 2" descr="http://upload.wikimedia.org/wikipedia/en/b/b5/Rshs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19250" cy="1885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524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8194" name="Picture 2" descr="http://www.grida.no/images/series/vg-lac/large/1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7501"/>
            <a:ext cx="9144000" cy="7030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3160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700213"/>
            <a:ext cx="8218487" cy="4306887"/>
          </a:xfrm>
        </p:spPr>
        <p:txBody>
          <a:bodyPr>
            <a:normAutofit/>
          </a:bodyPr>
          <a:lstStyle/>
          <a:p>
            <a:pPr algn="just" eaLnBrk="1" hangingPunct="1">
              <a:buFont typeface="Wingdings 3" pitchFamily="18" charset="2"/>
              <a:buNone/>
            </a:pPr>
            <a:endParaRPr lang="en-AU" sz="2200" dirty="0" smtClean="0"/>
          </a:p>
          <a:p>
            <a:r>
              <a:rPr lang="en-AU" sz="2400" dirty="0" smtClean="0"/>
              <a:t>Trees play an important part of the water cycle</a:t>
            </a:r>
          </a:p>
          <a:p>
            <a:endParaRPr lang="en-AU" sz="2400" dirty="0"/>
          </a:p>
          <a:p>
            <a:r>
              <a:rPr lang="en-AU" sz="2400" dirty="0" smtClean="0"/>
              <a:t>They ground water in their root and release water into </a:t>
            </a:r>
            <a:r>
              <a:rPr lang="en-AU" sz="2400" dirty="0"/>
              <a:t>t</a:t>
            </a:r>
            <a:r>
              <a:rPr lang="en-AU" sz="2400" dirty="0" smtClean="0"/>
              <a:t>he atmosphere</a:t>
            </a:r>
            <a:endParaRPr lang="en-AU" sz="2000" dirty="0" smtClean="0"/>
          </a:p>
          <a:p>
            <a:pPr marL="392113" lvl="1" indent="0">
              <a:buNone/>
            </a:pPr>
            <a:endParaRPr lang="en-AU" sz="2400" dirty="0"/>
          </a:p>
          <a:p>
            <a:r>
              <a:rPr lang="en-AU" sz="2400" dirty="0" smtClean="0"/>
              <a:t>In the Amazon, more then half of the ecosystem water is held in plants. Without plants the climate will become drier</a:t>
            </a:r>
            <a:endParaRPr lang="en-AU" sz="2400" dirty="0"/>
          </a:p>
          <a:p>
            <a:pPr algn="just" eaLnBrk="1" hangingPunct="1"/>
            <a:endParaRPr lang="en-AU" sz="2400" dirty="0" smtClean="0"/>
          </a:p>
          <a:p>
            <a:pPr algn="just" eaLnBrk="1" hangingPunct="1"/>
            <a:endParaRPr lang="en-AU" sz="2400" dirty="0" smtClean="0"/>
          </a:p>
          <a:p>
            <a:pPr algn="just" eaLnBrk="1" hangingPunct="1">
              <a:buNone/>
            </a:pPr>
            <a:endParaRPr lang="en-AU" sz="2400" dirty="0" smtClean="0"/>
          </a:p>
          <a:p>
            <a:pPr algn="just" eaLnBrk="1" hangingPunct="1"/>
            <a:endParaRPr lang="en-AU" sz="1500" dirty="0" smtClean="0"/>
          </a:p>
          <a:p>
            <a:pPr lvl="1" algn="just" eaLnBrk="1" hangingPunct="1">
              <a:buFont typeface="Verdana" pitchFamily="34" charset="0"/>
              <a:buNone/>
            </a:pPr>
            <a:endParaRPr lang="en-AU" sz="1900" dirty="0" smtClean="0"/>
          </a:p>
          <a:p>
            <a:pPr algn="just" eaLnBrk="1" hangingPunct="1"/>
            <a:endParaRPr lang="en-AU" sz="2200" dirty="0" smtClean="0"/>
          </a:p>
          <a:p>
            <a:pPr eaLnBrk="1" hangingPunct="1"/>
            <a:endParaRPr lang="en-AU" sz="25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499176" cy="115699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AU" dirty="0" smtClean="0"/>
              <a:t>Water Cycle</a:t>
            </a:r>
            <a:endParaRPr lang="en-AU" dirty="0"/>
          </a:p>
        </p:txBody>
      </p:sp>
      <p:pic>
        <p:nvPicPr>
          <p:cNvPr id="5" name="Picture 2" descr="http://upload.wikimedia.org/wikipedia/en/b/b5/Rshs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19250" cy="1885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20891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0"/>
            <a:ext cx="472020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999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 Box 6"/>
          <p:cNvSpPr txBox="1">
            <a:spLocks noChangeArrowheads="1"/>
          </p:cNvSpPr>
          <p:nvPr/>
        </p:nvSpPr>
        <p:spPr bwMode="auto">
          <a:xfrm>
            <a:off x="457200" y="990600"/>
            <a:ext cx="1233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r>
              <a:rPr lang="en-US" altLang="en-US"/>
              <a:t>Forested</a:t>
            </a:r>
          </a:p>
        </p:txBody>
      </p:sp>
      <p:sp>
        <p:nvSpPr>
          <p:cNvPr id="24581" name="Text Box 7"/>
          <p:cNvSpPr txBox="1">
            <a:spLocks noChangeArrowheads="1"/>
          </p:cNvSpPr>
          <p:nvPr/>
        </p:nvSpPr>
        <p:spPr bwMode="auto">
          <a:xfrm>
            <a:off x="5334000" y="914400"/>
            <a:ext cx="1520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r>
              <a:rPr lang="en-US" altLang="en-US"/>
              <a:t>Deforested</a:t>
            </a:r>
          </a:p>
        </p:txBody>
      </p:sp>
    </p:spTree>
    <p:extLst>
      <p:ext uri="{BB962C8B-B14F-4D97-AF65-F5344CB8AC3E}">
        <p14:creationId xmlns:p14="http://schemas.microsoft.com/office/powerpoint/2010/main" val="14523052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700213"/>
            <a:ext cx="8218487" cy="4306887"/>
          </a:xfrm>
        </p:spPr>
        <p:txBody>
          <a:bodyPr>
            <a:normAutofit/>
          </a:bodyPr>
          <a:lstStyle/>
          <a:p>
            <a:pPr algn="just" eaLnBrk="1" hangingPunct="1">
              <a:buFont typeface="Wingdings 3" pitchFamily="18" charset="2"/>
              <a:buNone/>
            </a:pPr>
            <a:endParaRPr lang="en-AU" sz="2200" dirty="0" smtClean="0"/>
          </a:p>
          <a:p>
            <a:r>
              <a:rPr lang="en-AU" sz="2400" dirty="0" smtClean="0"/>
              <a:t>Tree roots anchor soil and prevents it washing away</a:t>
            </a:r>
          </a:p>
          <a:p>
            <a:endParaRPr lang="en-AU" sz="2400" dirty="0"/>
          </a:p>
          <a:p>
            <a:r>
              <a:rPr lang="en-AU" sz="2400" dirty="0" smtClean="0"/>
              <a:t>Trees prevent soil from drying. </a:t>
            </a:r>
          </a:p>
          <a:p>
            <a:endParaRPr lang="en-AU" sz="2400" dirty="0"/>
          </a:p>
          <a:p>
            <a:r>
              <a:rPr lang="en-AU" sz="2400" dirty="0" smtClean="0"/>
              <a:t>An estimated 1/3 of the worlds arable land has been lost due to deforestation </a:t>
            </a:r>
            <a:endParaRPr lang="en-AU" sz="2000" dirty="0" smtClean="0"/>
          </a:p>
          <a:p>
            <a:pPr marL="392113" lvl="1" indent="0">
              <a:buNone/>
            </a:pPr>
            <a:endParaRPr lang="en-AU" sz="2400" dirty="0"/>
          </a:p>
          <a:p>
            <a:endParaRPr lang="en-AU" sz="2000" dirty="0" smtClean="0"/>
          </a:p>
          <a:p>
            <a:endParaRPr lang="en-AU" sz="2400" dirty="0"/>
          </a:p>
          <a:p>
            <a:pPr algn="just" eaLnBrk="1" hangingPunct="1"/>
            <a:endParaRPr lang="en-AU" sz="2400" dirty="0" smtClean="0"/>
          </a:p>
          <a:p>
            <a:pPr algn="just" eaLnBrk="1" hangingPunct="1"/>
            <a:endParaRPr lang="en-AU" sz="2400" dirty="0" smtClean="0"/>
          </a:p>
          <a:p>
            <a:pPr algn="just" eaLnBrk="1" hangingPunct="1">
              <a:buNone/>
            </a:pPr>
            <a:endParaRPr lang="en-AU" sz="2400" dirty="0" smtClean="0"/>
          </a:p>
          <a:p>
            <a:pPr algn="just" eaLnBrk="1" hangingPunct="1"/>
            <a:endParaRPr lang="en-AU" sz="1500" dirty="0" smtClean="0"/>
          </a:p>
          <a:p>
            <a:pPr lvl="1" algn="just" eaLnBrk="1" hangingPunct="1">
              <a:buFont typeface="Verdana" pitchFamily="34" charset="0"/>
              <a:buNone/>
            </a:pPr>
            <a:endParaRPr lang="en-AU" sz="1900" dirty="0" smtClean="0"/>
          </a:p>
          <a:p>
            <a:pPr algn="just" eaLnBrk="1" hangingPunct="1"/>
            <a:endParaRPr lang="en-AU" sz="2200" dirty="0" smtClean="0"/>
          </a:p>
          <a:p>
            <a:pPr eaLnBrk="1" hangingPunct="1"/>
            <a:endParaRPr lang="en-AU" sz="25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499176" cy="115699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AU" dirty="0" smtClean="0"/>
              <a:t>Soil Erosion</a:t>
            </a:r>
            <a:endParaRPr lang="en-AU" dirty="0"/>
          </a:p>
        </p:txBody>
      </p:sp>
      <p:pic>
        <p:nvPicPr>
          <p:cNvPr id="5" name="Picture 2" descr="http://upload.wikimedia.org/wikipedia/en/b/b5/Rshs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19250" cy="1885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20891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098" name="Picture 2" descr="http://www.seafriends.org.nz/enviro/soil/soil1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967" y="0"/>
            <a:ext cx="94143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135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For another lesson</a:t>
            </a:r>
            <a:endParaRPr lang="en-AU" dirty="0"/>
          </a:p>
        </p:txBody>
      </p:sp>
      <p:pic>
        <p:nvPicPr>
          <p:cNvPr id="8194" name="Picture 2" descr="http://www.bio.miami.edu/dana/pix/biom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05" y="0"/>
            <a:ext cx="9623933" cy="697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62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700213"/>
            <a:ext cx="8218487" cy="4306887"/>
          </a:xfrm>
        </p:spPr>
        <p:txBody>
          <a:bodyPr>
            <a:normAutofit lnSpcReduction="10000"/>
          </a:bodyPr>
          <a:lstStyle/>
          <a:p>
            <a:pPr algn="just" eaLnBrk="1" hangingPunct="1">
              <a:buFont typeface="Wingdings 3" pitchFamily="18" charset="2"/>
              <a:buNone/>
            </a:pPr>
            <a:endParaRPr lang="en-AU" sz="2200" dirty="0" smtClean="0"/>
          </a:p>
          <a:p>
            <a:r>
              <a:rPr lang="en-AU" sz="2400" dirty="0" smtClean="0"/>
              <a:t>Soil erosion can cause silt to enter into lakes, streams and other water sources</a:t>
            </a:r>
          </a:p>
          <a:p>
            <a:endParaRPr lang="en-AU" sz="2400" dirty="0"/>
          </a:p>
          <a:p>
            <a:r>
              <a:rPr lang="en-AU" sz="2400" dirty="0" smtClean="0"/>
              <a:t>This can decrease local water quality, causing poor health</a:t>
            </a:r>
          </a:p>
          <a:p>
            <a:endParaRPr lang="en-AU" sz="2400" dirty="0"/>
          </a:p>
          <a:p>
            <a:r>
              <a:rPr lang="en-AU" sz="2400" dirty="0" smtClean="0"/>
              <a:t>Erosion and water cycle issues can cause damage to local economies</a:t>
            </a:r>
          </a:p>
          <a:p>
            <a:endParaRPr lang="en-AU" sz="2400" dirty="0"/>
          </a:p>
          <a:p>
            <a:r>
              <a:rPr lang="en-AU" sz="2400" dirty="0" smtClean="0"/>
              <a:t>This can cause people movements</a:t>
            </a:r>
            <a:endParaRPr lang="en-AU" sz="2400" dirty="0"/>
          </a:p>
          <a:p>
            <a:endParaRPr lang="en-AU" sz="2400" dirty="0"/>
          </a:p>
          <a:p>
            <a:pPr algn="just" eaLnBrk="1" hangingPunct="1"/>
            <a:endParaRPr lang="en-AU" sz="2400" dirty="0" smtClean="0"/>
          </a:p>
          <a:p>
            <a:pPr algn="just" eaLnBrk="1" hangingPunct="1"/>
            <a:endParaRPr lang="en-AU" sz="2400" dirty="0" smtClean="0"/>
          </a:p>
          <a:p>
            <a:pPr algn="just" eaLnBrk="1" hangingPunct="1">
              <a:buNone/>
            </a:pPr>
            <a:endParaRPr lang="en-AU" sz="2400" dirty="0" smtClean="0"/>
          </a:p>
          <a:p>
            <a:pPr algn="just" eaLnBrk="1" hangingPunct="1"/>
            <a:endParaRPr lang="en-AU" sz="1500" dirty="0" smtClean="0"/>
          </a:p>
          <a:p>
            <a:pPr lvl="1" algn="just" eaLnBrk="1" hangingPunct="1">
              <a:buFont typeface="Verdana" pitchFamily="34" charset="0"/>
              <a:buNone/>
            </a:pPr>
            <a:endParaRPr lang="en-AU" sz="1900" dirty="0" smtClean="0"/>
          </a:p>
          <a:p>
            <a:pPr algn="just" eaLnBrk="1" hangingPunct="1"/>
            <a:endParaRPr lang="en-AU" sz="2200" dirty="0" smtClean="0"/>
          </a:p>
          <a:p>
            <a:pPr eaLnBrk="1" hangingPunct="1"/>
            <a:endParaRPr lang="en-AU" sz="25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499176" cy="115699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AU" dirty="0" smtClean="0"/>
              <a:t>Life Quality</a:t>
            </a:r>
            <a:endParaRPr lang="en-AU" dirty="0"/>
          </a:p>
        </p:txBody>
      </p:sp>
      <p:pic>
        <p:nvPicPr>
          <p:cNvPr id="5" name="Picture 2" descr="http://upload.wikimedia.org/wikipedia/en/b/b5/Rshs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19250" cy="1885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20891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9218" name="Picture 2" descr="http://earthobservatory.nasa.gov/Features/Deforestation/Images/slash_and_burn_childr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693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3950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2050" name="Picture 2" descr="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687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026" name="Picture 2" descr="http://www.daintree-rec.com.au/wp-content/uploads/2012/08/r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642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026" name="Picture 2" descr="Deforestation in Tesso Nilo, Sumat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92" y="0"/>
            <a:ext cx="9525000" cy="689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78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700213"/>
            <a:ext cx="8218487" cy="4306887"/>
          </a:xfrm>
        </p:spPr>
        <p:txBody>
          <a:bodyPr>
            <a:normAutofit/>
          </a:bodyPr>
          <a:lstStyle/>
          <a:p>
            <a:pPr algn="just" eaLnBrk="1" hangingPunct="1">
              <a:buFont typeface="Wingdings 3" pitchFamily="18" charset="2"/>
              <a:buNone/>
            </a:pPr>
            <a:endParaRPr lang="en-AU" sz="2200" dirty="0" smtClean="0"/>
          </a:p>
          <a:p>
            <a:r>
              <a:rPr lang="en-AU" sz="2400" dirty="0" smtClean="0"/>
              <a:t>Is the clearance and removal of forest trees. The land is converted to a non-forest use. </a:t>
            </a:r>
          </a:p>
          <a:p>
            <a:endParaRPr lang="en-AU" sz="2400" dirty="0"/>
          </a:p>
          <a:p>
            <a:r>
              <a:rPr lang="en-AU" sz="2400" dirty="0" smtClean="0"/>
              <a:t>This is primarily caused by humans clearing land for: </a:t>
            </a:r>
          </a:p>
          <a:p>
            <a:pPr lvl="1"/>
            <a:r>
              <a:rPr lang="en-AU" sz="2000" dirty="0" smtClean="0"/>
              <a:t>agricultural reasons</a:t>
            </a:r>
          </a:p>
          <a:p>
            <a:pPr lvl="1"/>
            <a:r>
              <a:rPr lang="en-AU" sz="2000" dirty="0" smtClean="0"/>
              <a:t>Urbanisation</a:t>
            </a:r>
          </a:p>
          <a:p>
            <a:pPr lvl="1"/>
            <a:r>
              <a:rPr lang="en-AU" sz="2000" dirty="0" smtClean="0"/>
              <a:t>Timber</a:t>
            </a:r>
            <a:endParaRPr lang="en-AU" sz="1600" dirty="0" smtClean="0"/>
          </a:p>
          <a:p>
            <a:pPr marL="392113" lvl="1" indent="0">
              <a:buNone/>
            </a:pPr>
            <a:endParaRPr lang="en-AU" sz="2400" dirty="0"/>
          </a:p>
          <a:p>
            <a:pPr marL="109537" indent="0">
              <a:buNone/>
            </a:pPr>
            <a:endParaRPr lang="en-AU" sz="2400" dirty="0"/>
          </a:p>
          <a:p>
            <a:pPr algn="just" eaLnBrk="1" hangingPunct="1"/>
            <a:endParaRPr lang="en-AU" sz="2400" dirty="0" smtClean="0"/>
          </a:p>
          <a:p>
            <a:pPr algn="just" eaLnBrk="1" hangingPunct="1"/>
            <a:endParaRPr lang="en-AU" sz="2400" dirty="0" smtClean="0"/>
          </a:p>
          <a:p>
            <a:pPr algn="just" eaLnBrk="1" hangingPunct="1">
              <a:buNone/>
            </a:pPr>
            <a:endParaRPr lang="en-AU" sz="2400" dirty="0" smtClean="0"/>
          </a:p>
          <a:p>
            <a:pPr algn="just" eaLnBrk="1" hangingPunct="1"/>
            <a:endParaRPr lang="en-AU" sz="1500" dirty="0" smtClean="0"/>
          </a:p>
          <a:p>
            <a:pPr lvl="1" algn="just" eaLnBrk="1" hangingPunct="1">
              <a:buFont typeface="Verdana" pitchFamily="34" charset="0"/>
              <a:buNone/>
            </a:pPr>
            <a:endParaRPr lang="en-AU" sz="1900" dirty="0" smtClean="0"/>
          </a:p>
          <a:p>
            <a:pPr algn="just" eaLnBrk="1" hangingPunct="1"/>
            <a:endParaRPr lang="en-AU" sz="2200" dirty="0" smtClean="0"/>
          </a:p>
          <a:p>
            <a:pPr eaLnBrk="1" hangingPunct="1"/>
            <a:endParaRPr lang="en-AU" sz="25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499176" cy="115699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AU" dirty="0"/>
              <a:t>D</a:t>
            </a:r>
            <a:r>
              <a:rPr lang="en-AU" dirty="0" smtClean="0"/>
              <a:t>eforestation</a:t>
            </a:r>
            <a:endParaRPr lang="en-AU" dirty="0"/>
          </a:p>
        </p:txBody>
      </p:sp>
      <p:pic>
        <p:nvPicPr>
          <p:cNvPr id="5" name="Picture 2" descr="http://upload.wikimedia.org/wikipedia/en/b/b5/Rshs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19250" cy="18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700213"/>
            <a:ext cx="8218487" cy="4306887"/>
          </a:xfrm>
        </p:spPr>
        <p:txBody>
          <a:bodyPr>
            <a:normAutofit fontScale="92500"/>
          </a:bodyPr>
          <a:lstStyle/>
          <a:p>
            <a:pPr algn="just" eaLnBrk="1" hangingPunct="1">
              <a:buFont typeface="Wingdings 3" pitchFamily="18" charset="2"/>
              <a:buNone/>
            </a:pPr>
            <a:endParaRPr lang="en-AU" sz="2200" dirty="0" smtClean="0"/>
          </a:p>
          <a:p>
            <a:r>
              <a:rPr lang="en-AU" sz="2400" dirty="0" smtClean="0"/>
              <a:t>About half the worlds forests have been cleared</a:t>
            </a:r>
          </a:p>
          <a:p>
            <a:endParaRPr lang="en-AU" sz="2400" dirty="0"/>
          </a:p>
          <a:p>
            <a:r>
              <a:rPr lang="en-AU" sz="2400" dirty="0" smtClean="0"/>
              <a:t>Forest loss contributes between 12%-17% of annual greenhouse gas emissions</a:t>
            </a:r>
            <a:endParaRPr lang="en-AU" sz="2000" dirty="0" smtClean="0"/>
          </a:p>
          <a:p>
            <a:pPr marL="392113" lvl="1" indent="0">
              <a:buNone/>
            </a:pPr>
            <a:endParaRPr lang="en-AU" sz="2400" dirty="0"/>
          </a:p>
          <a:p>
            <a:r>
              <a:rPr lang="en-AU" sz="2400" dirty="0" smtClean="0"/>
              <a:t>Deforestation can be done quickly by either burning, clear cutting or slash-and-burn</a:t>
            </a:r>
          </a:p>
          <a:p>
            <a:endParaRPr lang="en-AU" sz="2400" dirty="0"/>
          </a:p>
          <a:p>
            <a:r>
              <a:rPr lang="en-AU" sz="2400" dirty="0" smtClean="0"/>
              <a:t>Slash-and-burn: cut down an area of trees. Burn them. Grow crops until the soil becomes degraded. Move on. </a:t>
            </a:r>
            <a:endParaRPr lang="en-AU" sz="2400" dirty="0"/>
          </a:p>
          <a:p>
            <a:pPr algn="just" eaLnBrk="1" hangingPunct="1"/>
            <a:endParaRPr lang="en-AU" sz="2400" dirty="0" smtClean="0"/>
          </a:p>
          <a:p>
            <a:pPr algn="just" eaLnBrk="1" hangingPunct="1"/>
            <a:endParaRPr lang="en-AU" sz="2400" dirty="0" smtClean="0"/>
          </a:p>
          <a:p>
            <a:pPr algn="just" eaLnBrk="1" hangingPunct="1">
              <a:buNone/>
            </a:pPr>
            <a:endParaRPr lang="en-AU" sz="2400" dirty="0" smtClean="0"/>
          </a:p>
          <a:p>
            <a:pPr algn="just" eaLnBrk="1" hangingPunct="1"/>
            <a:endParaRPr lang="en-AU" sz="1500" dirty="0" smtClean="0"/>
          </a:p>
          <a:p>
            <a:pPr lvl="1" algn="just" eaLnBrk="1" hangingPunct="1">
              <a:buFont typeface="Verdana" pitchFamily="34" charset="0"/>
              <a:buNone/>
            </a:pPr>
            <a:endParaRPr lang="en-AU" sz="1900" dirty="0" smtClean="0"/>
          </a:p>
          <a:p>
            <a:pPr algn="just" eaLnBrk="1" hangingPunct="1"/>
            <a:endParaRPr lang="en-AU" sz="2200" dirty="0" smtClean="0"/>
          </a:p>
          <a:p>
            <a:pPr eaLnBrk="1" hangingPunct="1"/>
            <a:endParaRPr lang="en-AU" sz="25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499176" cy="115699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AU" dirty="0" smtClean="0"/>
              <a:t>Deforestation</a:t>
            </a:r>
            <a:endParaRPr lang="en-AU" dirty="0"/>
          </a:p>
        </p:txBody>
      </p:sp>
      <p:pic>
        <p:nvPicPr>
          <p:cNvPr id="5" name="Picture 2" descr="http://upload.wikimedia.org/wikipedia/en/b/b5/Rshs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19250" cy="1885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524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074" name="Picture 2" descr="http://kanat.jsc.vsc.edu/student/lind/main.h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022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27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026" name="Picture 2" descr="Aggregated deforestation in the Brazilian Amazon from 1988-20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4" y="0"/>
            <a:ext cx="91447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91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700213"/>
            <a:ext cx="8218487" cy="4306887"/>
          </a:xfrm>
        </p:spPr>
        <p:txBody>
          <a:bodyPr>
            <a:normAutofit/>
          </a:bodyPr>
          <a:lstStyle/>
          <a:p>
            <a:pPr algn="just" eaLnBrk="1" hangingPunct="1">
              <a:buFont typeface="Wingdings 3" pitchFamily="18" charset="2"/>
              <a:buNone/>
            </a:pPr>
            <a:endParaRPr lang="en-AU" sz="2200" dirty="0" smtClean="0"/>
          </a:p>
          <a:p>
            <a:r>
              <a:rPr lang="en-AU" sz="2400" dirty="0" smtClean="0"/>
              <a:t>Loss of Species</a:t>
            </a:r>
          </a:p>
          <a:p>
            <a:endParaRPr lang="en-AU" sz="2400" dirty="0"/>
          </a:p>
          <a:p>
            <a:r>
              <a:rPr lang="en-AU" sz="2400" dirty="0" smtClean="0"/>
              <a:t>Carbon Emissions</a:t>
            </a:r>
            <a:endParaRPr lang="en-AU" sz="2000" dirty="0" smtClean="0"/>
          </a:p>
          <a:p>
            <a:pPr marL="392113" lvl="1" indent="0">
              <a:buNone/>
            </a:pPr>
            <a:endParaRPr lang="en-AU" sz="2400" dirty="0"/>
          </a:p>
          <a:p>
            <a:r>
              <a:rPr lang="en-AU" sz="2400" dirty="0" smtClean="0"/>
              <a:t>Water Cycle</a:t>
            </a:r>
          </a:p>
          <a:p>
            <a:endParaRPr lang="en-AU" sz="2400" dirty="0" smtClean="0"/>
          </a:p>
          <a:p>
            <a:r>
              <a:rPr lang="en-AU" sz="2400" dirty="0" smtClean="0"/>
              <a:t>Soil Erosion</a:t>
            </a:r>
          </a:p>
          <a:p>
            <a:endParaRPr lang="en-AU" sz="2400" dirty="0" smtClean="0"/>
          </a:p>
          <a:p>
            <a:r>
              <a:rPr lang="en-AU" sz="2400" dirty="0" smtClean="0"/>
              <a:t>Life Quality</a:t>
            </a:r>
            <a:endParaRPr lang="en-AU" sz="2000" dirty="0" smtClean="0"/>
          </a:p>
          <a:p>
            <a:endParaRPr lang="en-AU" sz="2400" dirty="0"/>
          </a:p>
          <a:p>
            <a:pPr algn="just" eaLnBrk="1" hangingPunct="1"/>
            <a:endParaRPr lang="en-AU" sz="2400" dirty="0" smtClean="0"/>
          </a:p>
          <a:p>
            <a:pPr algn="just" eaLnBrk="1" hangingPunct="1"/>
            <a:endParaRPr lang="en-AU" sz="2400" dirty="0" smtClean="0"/>
          </a:p>
          <a:p>
            <a:pPr algn="just" eaLnBrk="1" hangingPunct="1">
              <a:buNone/>
            </a:pPr>
            <a:endParaRPr lang="en-AU" sz="2400" dirty="0" smtClean="0"/>
          </a:p>
          <a:p>
            <a:pPr algn="just" eaLnBrk="1" hangingPunct="1"/>
            <a:endParaRPr lang="en-AU" sz="1500" dirty="0" smtClean="0"/>
          </a:p>
          <a:p>
            <a:pPr lvl="1" algn="just" eaLnBrk="1" hangingPunct="1">
              <a:buFont typeface="Verdana" pitchFamily="34" charset="0"/>
              <a:buNone/>
            </a:pPr>
            <a:endParaRPr lang="en-AU" sz="1900" dirty="0" smtClean="0"/>
          </a:p>
          <a:p>
            <a:pPr algn="just" eaLnBrk="1" hangingPunct="1"/>
            <a:endParaRPr lang="en-AU" sz="2200" dirty="0" smtClean="0"/>
          </a:p>
          <a:p>
            <a:pPr eaLnBrk="1" hangingPunct="1"/>
            <a:endParaRPr lang="en-AU" sz="25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499176" cy="115699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AU" dirty="0" smtClean="0"/>
              <a:t>Effects of Deforestation</a:t>
            </a:r>
            <a:endParaRPr lang="en-AU" dirty="0"/>
          </a:p>
        </p:txBody>
      </p:sp>
      <p:pic>
        <p:nvPicPr>
          <p:cNvPr id="5" name="Picture 2" descr="http://upload.wikimedia.org/wikipedia/en/b/b5/Rshs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19250" cy="1885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524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983</TotalTime>
  <Words>373</Words>
  <Application>Microsoft Office PowerPoint</Application>
  <PresentationFormat>On-screen Show (4:3)</PresentationFormat>
  <Paragraphs>136</Paragraphs>
  <Slides>22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Concourse</vt:lpstr>
      <vt:lpstr> Geography: Deforestation</vt:lpstr>
      <vt:lpstr>For another lesson</vt:lpstr>
      <vt:lpstr>PowerPoint Presentation</vt:lpstr>
      <vt:lpstr>PowerPoint Presentation</vt:lpstr>
      <vt:lpstr>Deforestation</vt:lpstr>
      <vt:lpstr>Deforestation</vt:lpstr>
      <vt:lpstr>PowerPoint Presentation</vt:lpstr>
      <vt:lpstr>PowerPoint Presentation</vt:lpstr>
      <vt:lpstr>Effects of Deforestation</vt:lpstr>
      <vt:lpstr>Loss of Species</vt:lpstr>
      <vt:lpstr>PowerPoint Presentation</vt:lpstr>
      <vt:lpstr>PowerPoint Presentation</vt:lpstr>
      <vt:lpstr>PowerPoint Presentation</vt:lpstr>
      <vt:lpstr>Carbon Emissions</vt:lpstr>
      <vt:lpstr>PowerPoint Presentation</vt:lpstr>
      <vt:lpstr>Water Cycle</vt:lpstr>
      <vt:lpstr>PowerPoint Presentation</vt:lpstr>
      <vt:lpstr>Soil Erosion</vt:lpstr>
      <vt:lpstr>PowerPoint Presentation</vt:lpstr>
      <vt:lpstr>Life Quality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Dane</dc:creator>
  <cp:lastModifiedBy>WILLIAMS Dane</cp:lastModifiedBy>
  <cp:revision>202</cp:revision>
  <dcterms:created xsi:type="dcterms:W3CDTF">2013-06-03T00:43:59Z</dcterms:created>
  <dcterms:modified xsi:type="dcterms:W3CDTF">2014-10-27T00:21:04Z</dcterms:modified>
</cp:coreProperties>
</file>