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3" r:id="rId7"/>
    <p:sldId id="290" r:id="rId8"/>
    <p:sldId id="262" r:id="rId9"/>
    <p:sldId id="264" r:id="rId10"/>
    <p:sldId id="291" r:id="rId11"/>
    <p:sldId id="265" r:id="rId12"/>
    <p:sldId id="266" r:id="rId13"/>
    <p:sldId id="267" r:id="rId14"/>
    <p:sldId id="268" r:id="rId15"/>
    <p:sldId id="269" r:id="rId16"/>
    <p:sldId id="270" r:id="rId17"/>
    <p:sldId id="271" r:id="rId18"/>
    <p:sldId id="292" r:id="rId19"/>
    <p:sldId id="259" r:id="rId20"/>
    <p:sldId id="272" r:id="rId21"/>
    <p:sldId id="273" r:id="rId22"/>
    <p:sldId id="274" r:id="rId23"/>
    <p:sldId id="275" r:id="rId24"/>
    <p:sldId id="278" r:id="rId25"/>
    <p:sldId id="276" r:id="rId26"/>
    <p:sldId id="293" r:id="rId27"/>
    <p:sldId id="277" r:id="rId28"/>
    <p:sldId id="280" r:id="rId29"/>
    <p:sldId id="287" r:id="rId30"/>
    <p:sldId id="281" r:id="rId31"/>
    <p:sldId id="279" r:id="rId32"/>
    <p:sldId id="283" r:id="rId33"/>
    <p:sldId id="282" r:id="rId34"/>
    <p:sldId id="284" r:id="rId35"/>
    <p:sldId id="285" r:id="rId36"/>
    <p:sldId id="286" r:id="rId37"/>
    <p:sldId id="288" r:id="rId38"/>
    <p:sldId id="289" r:id="rId39"/>
    <p:sldId id="296" r:id="rId40"/>
    <p:sldId id="297" r:id="rId41"/>
    <p:sldId id="299" r:id="rId42"/>
    <p:sldId id="294" r:id="rId43"/>
    <p:sldId id="300" r:id="rId44"/>
    <p:sldId id="295" r:id="rId45"/>
    <p:sldId id="301" r:id="rId46"/>
    <p:sldId id="302" r:id="rId47"/>
    <p:sldId id="304" r:id="rId48"/>
    <p:sldId id="303" r:id="rId49"/>
    <p:sldId id="305" r:id="rId50"/>
    <p:sldId id="308" r:id="rId51"/>
    <p:sldId id="309" r:id="rId52"/>
    <p:sldId id="310" r:id="rId53"/>
    <p:sldId id="311" r:id="rId54"/>
    <p:sldId id="312" r:id="rId55"/>
    <p:sldId id="313" r:id="rId56"/>
    <p:sldId id="307" r:id="rId57"/>
    <p:sldId id="314" r:id="rId58"/>
    <p:sldId id="315" r:id="rId59"/>
    <p:sldId id="316" r:id="rId60"/>
    <p:sldId id="317" r:id="rId61"/>
    <p:sldId id="318" r:id="rId62"/>
    <p:sldId id="319" r:id="rId63"/>
    <p:sldId id="320" r:id="rId64"/>
    <p:sldId id="321" r:id="rId65"/>
    <p:sldId id="322" r:id="rId66"/>
    <p:sldId id="323" r:id="rId67"/>
    <p:sldId id="326" r:id="rId68"/>
    <p:sldId id="324" r:id="rId69"/>
    <p:sldId id="325" r:id="rId70"/>
    <p:sldId id="306"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3" y="63093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3DF6D980-8053-40BC-A0A5-ED2985887C37}" type="datetimeFigureOut">
              <a:rPr lang="en-AU" smtClean="0"/>
              <a:t>1/07/2021</a:t>
            </a:fld>
            <a:endParaRPr lang="en-AU"/>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AU"/>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FB227DC3-1B4A-42EE-B421-8E93B519536E}" type="slidenum">
              <a:rPr lang="en-AU" smtClean="0"/>
              <a:t>‹#›</a:t>
            </a:fld>
            <a:endParaRPr lang="en-AU"/>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716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F6D980-8053-40BC-A0A5-ED2985887C37}" type="datetimeFigureOut">
              <a:rPr lang="en-AU" smtClean="0"/>
              <a:t>1/07/2021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227DC3-1B4A-42EE-B421-8E93B519536E}" type="slidenum">
              <a:rPr lang="en-AU" smtClean="0"/>
              <a:t>‹#›</a:t>
            </a:fld>
            <a:endParaRPr lang="en-AU"/>
          </a:p>
        </p:txBody>
      </p:sp>
    </p:spTree>
    <p:extLst>
      <p:ext uri="{BB962C8B-B14F-4D97-AF65-F5344CB8AC3E}">
        <p14:creationId xmlns:p14="http://schemas.microsoft.com/office/powerpoint/2010/main" val="192407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382386"/>
            <a:ext cx="1119099"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5" y="382386"/>
            <a:ext cx="6294439"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F6D980-8053-40BC-A0A5-ED2985887C37}" type="datetimeFigureOut">
              <a:rPr lang="en-AU" smtClean="0"/>
              <a:t>1/07/2021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227DC3-1B4A-42EE-B421-8E93B519536E}" type="slidenum">
              <a:rPr lang="en-AU" smtClean="0"/>
              <a:t>‹#›</a:t>
            </a:fld>
            <a:endParaRPr lang="en-AU"/>
          </a:p>
        </p:txBody>
      </p:sp>
    </p:spTree>
    <p:extLst>
      <p:ext uri="{BB962C8B-B14F-4D97-AF65-F5344CB8AC3E}">
        <p14:creationId xmlns:p14="http://schemas.microsoft.com/office/powerpoint/2010/main" val="161221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F6D980-8053-40BC-A0A5-ED2985887C37}" type="datetimeFigureOut">
              <a:rPr lang="en-AU" smtClean="0"/>
              <a:t>1/07/2021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227DC3-1B4A-42EE-B421-8E93B519536E}" type="slidenum">
              <a:rPr lang="en-AU" smtClean="0"/>
              <a:t>‹#›</a:t>
            </a:fld>
            <a:endParaRPr lang="en-AU"/>
          </a:p>
        </p:txBody>
      </p:sp>
    </p:spTree>
    <p:extLst>
      <p:ext uri="{BB962C8B-B14F-4D97-AF65-F5344CB8AC3E}">
        <p14:creationId xmlns:p14="http://schemas.microsoft.com/office/powerpoint/2010/main" val="201855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3DF6D980-8053-40BC-A0A5-ED2985887C37}" type="datetimeFigureOut">
              <a:rPr lang="en-AU" smtClean="0"/>
              <a:t>1/07/2021</a:t>
            </a:fld>
            <a:endParaRPr lang="en-AU"/>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AU"/>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FB227DC3-1B4A-42EE-B421-8E93B519536E}" type="slidenum">
              <a:rPr lang="en-AU" smtClean="0"/>
              <a:t>‹#›</a:t>
            </a:fld>
            <a:endParaRPr lang="en-AU"/>
          </a:p>
        </p:txBody>
      </p:sp>
      <p:grpSp>
        <p:nvGrpSpPr>
          <p:cNvPr id="7" name="Group 6" title="left scallop shape"/>
          <p:cNvGrpSpPr/>
          <p:nvPr/>
        </p:nvGrpSpPr>
        <p:grpSpPr>
          <a:xfrm>
            <a:off x="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39310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F6D980-8053-40BC-A0A5-ED2985887C37}" type="datetimeFigureOut">
              <a:rPr lang="en-AU" smtClean="0"/>
              <a:t>1/07/2021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227DC3-1B4A-42EE-B421-8E93B519536E}" type="slidenum">
              <a:rPr lang="en-AU" smtClean="0"/>
              <a:t>‹#›</a:t>
            </a:fld>
            <a:endParaRPr lang="en-AU"/>
          </a:p>
        </p:txBody>
      </p:sp>
    </p:spTree>
    <p:extLst>
      <p:ext uri="{BB962C8B-B14F-4D97-AF65-F5344CB8AC3E}">
        <p14:creationId xmlns:p14="http://schemas.microsoft.com/office/powerpoint/2010/main" val="294526119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9546"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38759" y="2199634"/>
            <a:ext cx="3600450" cy="632529"/>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2975" y="2909102"/>
            <a:ext cx="36004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00450" cy="632529"/>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004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F6D980-8053-40BC-A0A5-ED2985887C37}" type="datetimeFigureOut">
              <a:rPr lang="en-AU" smtClean="0"/>
              <a:t>1/07/2021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B227DC3-1B4A-42EE-B421-8E93B519536E}" type="slidenum">
              <a:rPr lang="en-AU" smtClean="0"/>
              <a:t>‹#›</a:t>
            </a:fld>
            <a:endParaRPr lang="en-AU"/>
          </a:p>
        </p:txBody>
      </p:sp>
    </p:spTree>
    <p:extLst>
      <p:ext uri="{BB962C8B-B14F-4D97-AF65-F5344CB8AC3E}">
        <p14:creationId xmlns:p14="http://schemas.microsoft.com/office/powerpoint/2010/main" val="368317969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F6D980-8053-40BC-A0A5-ED2985887C37}" type="datetimeFigureOut">
              <a:rPr lang="en-AU" smtClean="0"/>
              <a:t>1/07/2021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B227DC3-1B4A-42EE-B421-8E93B519536E}" type="slidenum">
              <a:rPr lang="en-AU" smtClean="0"/>
              <a:t>‹#›</a:t>
            </a:fld>
            <a:endParaRPr lang="en-AU"/>
          </a:p>
        </p:txBody>
      </p:sp>
    </p:spTree>
    <p:extLst>
      <p:ext uri="{BB962C8B-B14F-4D97-AF65-F5344CB8AC3E}">
        <p14:creationId xmlns:p14="http://schemas.microsoft.com/office/powerpoint/2010/main" val="144528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D980-8053-40BC-A0A5-ED2985887C37}" type="datetimeFigureOut">
              <a:rPr lang="en-AU" smtClean="0"/>
              <a:t>1/07/2021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B227DC3-1B4A-42EE-B421-8E93B519536E}" type="slidenum">
              <a:rPr lang="en-AU" smtClean="0"/>
              <a:t>‹#›</a:t>
            </a:fld>
            <a:endParaRPr lang="en-AU"/>
          </a:p>
        </p:txBody>
      </p:sp>
    </p:spTree>
    <p:extLst>
      <p:ext uri="{BB962C8B-B14F-4D97-AF65-F5344CB8AC3E}">
        <p14:creationId xmlns:p14="http://schemas.microsoft.com/office/powerpoint/2010/main" val="113432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425"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3DF6D980-8053-40BC-A0A5-ED2985887C37}" type="datetimeFigureOut">
              <a:rPr lang="en-AU" smtClean="0"/>
              <a:t>1/07/2021</a:t>
            </a:fld>
            <a:endParaRPr lang="en-AU"/>
          </a:p>
        </p:txBody>
      </p:sp>
      <p:sp>
        <p:nvSpPr>
          <p:cNvPr id="6" name="Footer Placeholder 5"/>
          <p:cNvSpPr>
            <a:spLocks noGrp="1"/>
          </p:cNvSpPr>
          <p:nvPr>
            <p:ph type="ftr" sz="quarter" idx="11"/>
          </p:nvPr>
        </p:nvSpPr>
        <p:spPr>
          <a:xfrm>
            <a:off x="1577716" y="6375679"/>
            <a:ext cx="2611634" cy="345796"/>
          </a:xfrm>
        </p:spPr>
        <p:txBody>
          <a:bodyPr/>
          <a:lstStyle/>
          <a:p>
            <a:endParaRPr lang="en-AU"/>
          </a:p>
        </p:txBody>
      </p:sp>
      <p:sp>
        <p:nvSpPr>
          <p:cNvPr id="7" name="Slide Number Placeholder 6"/>
          <p:cNvSpPr>
            <a:spLocks noGrp="1"/>
          </p:cNvSpPr>
          <p:nvPr>
            <p:ph type="sldNum" sz="quarter" idx="12"/>
          </p:nvPr>
        </p:nvSpPr>
        <p:spPr>
          <a:xfrm>
            <a:off x="4268261" y="6375679"/>
            <a:ext cx="924342" cy="345796"/>
          </a:xfrm>
        </p:spPr>
        <p:txBody>
          <a:bodyPr/>
          <a:lstStyle/>
          <a:p>
            <a:fld id="{FB227DC3-1B4A-42EE-B421-8E93B519536E}" type="slidenum">
              <a:rPr lang="en-AU" smtClean="0"/>
              <a:t>‹#›</a:t>
            </a:fld>
            <a:endParaRPr lang="en-AU"/>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197211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425"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3DF6D980-8053-40BC-A0A5-ED2985887C37}" type="datetimeFigureOut">
              <a:rPr lang="en-AU" smtClean="0"/>
              <a:t>1/07/2021</a:t>
            </a:fld>
            <a:endParaRPr lang="en-AU"/>
          </a:p>
        </p:txBody>
      </p:sp>
      <p:sp>
        <p:nvSpPr>
          <p:cNvPr id="6" name="Footer Placeholder 5"/>
          <p:cNvSpPr>
            <a:spLocks noGrp="1"/>
          </p:cNvSpPr>
          <p:nvPr>
            <p:ph type="ftr" sz="quarter" idx="11"/>
          </p:nvPr>
        </p:nvSpPr>
        <p:spPr>
          <a:xfrm>
            <a:off x="1577716" y="6375679"/>
            <a:ext cx="2611634" cy="345796"/>
          </a:xfrm>
        </p:spPr>
        <p:txBody>
          <a:bodyPr/>
          <a:lstStyle/>
          <a:p>
            <a:endParaRPr lang="en-AU"/>
          </a:p>
        </p:txBody>
      </p:sp>
      <p:sp>
        <p:nvSpPr>
          <p:cNvPr id="7" name="Slide Number Placeholder 6"/>
          <p:cNvSpPr>
            <a:spLocks noGrp="1"/>
          </p:cNvSpPr>
          <p:nvPr>
            <p:ph type="sldNum" sz="quarter" idx="12"/>
          </p:nvPr>
        </p:nvSpPr>
        <p:spPr>
          <a:xfrm>
            <a:off x="4265676" y="6375679"/>
            <a:ext cx="925830" cy="345796"/>
          </a:xfrm>
        </p:spPr>
        <p:txBody>
          <a:bodyPr/>
          <a:lstStyle/>
          <a:p>
            <a:fld id="{FB227DC3-1B4A-42EE-B421-8E93B519536E}" type="slidenum">
              <a:rPr lang="en-AU" smtClean="0"/>
              <a:t>‹#›</a:t>
            </a:fld>
            <a:endParaRPr lang="en-AU"/>
          </a:p>
        </p:txBody>
      </p:sp>
    </p:spTree>
    <p:extLst>
      <p:ext uri="{BB962C8B-B14F-4D97-AF65-F5344CB8AC3E}">
        <p14:creationId xmlns:p14="http://schemas.microsoft.com/office/powerpoint/2010/main" val="154357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3DF6D980-8053-40BC-A0A5-ED2985887C37}" type="datetimeFigureOut">
              <a:rPr lang="en-AU" smtClean="0"/>
              <a:t>1/07/2021</a:t>
            </a:fld>
            <a:endParaRPr lang="en-AU"/>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endParaRPr lang="en-AU"/>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FB227DC3-1B4A-42EE-B421-8E93B519536E}" type="slidenum">
              <a:rPr lang="en-AU" smtClean="0"/>
              <a:t>‹#›</a:t>
            </a:fld>
            <a:endParaRPr lang="en-AU"/>
          </a:p>
        </p:txBody>
      </p:sp>
      <p:sp>
        <p:nvSpPr>
          <p:cNvPr id="11" name="Freeform 6" title="Left scallop edge"/>
          <p:cNvSpPr/>
          <p:nvPr/>
        </p:nvSpPr>
        <p:spPr bwMode="auto">
          <a:xfrm>
            <a:off x="0"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16170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Mehz7tCxjS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youtube.com/watch?v=Wuk0W10EveU"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5400" dirty="0" smtClean="0"/>
              <a:t>Topic 13</a:t>
            </a:r>
            <a:br>
              <a:rPr lang="en-AU" sz="5400" dirty="0" smtClean="0"/>
            </a:br>
            <a:r>
              <a:rPr lang="en-AU" sz="5400" dirty="0" smtClean="0"/>
              <a:t>Inheritance</a:t>
            </a:r>
            <a:endParaRPr lang="en-AU" sz="5400" dirty="0"/>
          </a:p>
        </p:txBody>
      </p:sp>
      <p:sp>
        <p:nvSpPr>
          <p:cNvPr id="3" name="Subtitle 2"/>
          <p:cNvSpPr>
            <a:spLocks noGrp="1"/>
          </p:cNvSpPr>
          <p:nvPr>
            <p:ph type="subTitle" idx="1"/>
          </p:nvPr>
        </p:nvSpPr>
        <p:spPr/>
        <p:txBody>
          <a:bodyPr/>
          <a:lstStyle/>
          <a:p>
            <a:r>
              <a:rPr lang="en-AU" dirty="0" smtClean="0"/>
              <a:t>R. Johansen 2021</a:t>
            </a:r>
            <a:endParaRPr lang="en-AU" dirty="0"/>
          </a:p>
        </p:txBody>
      </p:sp>
    </p:spTree>
    <p:extLst>
      <p:ext uri="{BB962C8B-B14F-4D97-AF65-F5344CB8AC3E}">
        <p14:creationId xmlns:p14="http://schemas.microsoft.com/office/powerpoint/2010/main" val="4057658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AU" dirty="0" smtClean="0"/>
              <a:t>Dominant recessive inheritance</a:t>
            </a:r>
            <a:endParaRPr lang="en-AU" dirty="0"/>
          </a:p>
        </p:txBody>
      </p:sp>
    </p:spTree>
    <p:extLst>
      <p:ext uri="{BB962C8B-B14F-4D97-AF65-F5344CB8AC3E}">
        <p14:creationId xmlns:p14="http://schemas.microsoft.com/office/powerpoint/2010/main" val="195278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Genotype and alleles</a:t>
            </a:r>
            <a:endParaRPr lang="en-AU" dirty="0"/>
          </a:p>
        </p:txBody>
      </p:sp>
      <p:sp>
        <p:nvSpPr>
          <p:cNvPr id="3" name="Content Placeholder 2"/>
          <p:cNvSpPr>
            <a:spLocks noGrp="1"/>
          </p:cNvSpPr>
          <p:nvPr>
            <p:ph idx="1"/>
          </p:nvPr>
        </p:nvSpPr>
        <p:spPr>
          <a:xfrm>
            <a:off x="938758" y="1628800"/>
            <a:ext cx="7633742" cy="3593591"/>
          </a:xfrm>
        </p:spPr>
        <p:txBody>
          <a:bodyPr>
            <a:noAutofit/>
          </a:bodyPr>
          <a:lstStyle/>
          <a:p>
            <a:r>
              <a:rPr lang="en-AU" sz="2000" b="1" dirty="0" smtClean="0"/>
              <a:t>Alleles = the alternate form of a gene</a:t>
            </a:r>
          </a:p>
          <a:p>
            <a:endParaRPr lang="en-AU" sz="2000" dirty="0" smtClean="0"/>
          </a:p>
          <a:p>
            <a:pPr marL="342900" indent="-342900">
              <a:buFont typeface="Arial" panose="020B0604020202020204" pitchFamily="34" charset="0"/>
              <a:buChar char="•"/>
            </a:pPr>
            <a:r>
              <a:rPr lang="en-AU" sz="2000" b="0" dirty="0" smtClean="0"/>
              <a:t>A person will receive </a:t>
            </a:r>
            <a:r>
              <a:rPr lang="en-AU" sz="2000" dirty="0" smtClean="0"/>
              <a:t>one allele from their mother </a:t>
            </a:r>
            <a:r>
              <a:rPr lang="en-AU" sz="2000" b="0" dirty="0" smtClean="0"/>
              <a:t>and </a:t>
            </a:r>
            <a:r>
              <a:rPr lang="en-AU" sz="2000" dirty="0" smtClean="0"/>
              <a:t>another allele from their father </a:t>
            </a:r>
            <a:r>
              <a:rPr lang="en-AU" sz="2000" b="0" dirty="0" smtClean="0"/>
              <a:t>for a particular gene. This makes up their genotype.</a:t>
            </a:r>
          </a:p>
          <a:p>
            <a:endParaRPr lang="en-AU" sz="2000" b="0" dirty="0" smtClean="0"/>
          </a:p>
          <a:p>
            <a:pPr marL="342900" indent="-342900">
              <a:buFont typeface="Arial" panose="020B0604020202020204" pitchFamily="34" charset="0"/>
              <a:buChar char="•"/>
            </a:pPr>
            <a:r>
              <a:rPr lang="en-AU" sz="2000" b="0" dirty="0" smtClean="0"/>
              <a:t>Alleles are represented by UPPERCASE and lowercase letters:</a:t>
            </a:r>
          </a:p>
          <a:p>
            <a:pPr marL="342900" indent="-342900">
              <a:buFont typeface="Arial" panose="020B0604020202020204" pitchFamily="34" charset="0"/>
              <a:buChar char="•"/>
            </a:pPr>
            <a:r>
              <a:rPr lang="en-AU" sz="2000" b="1" dirty="0" smtClean="0"/>
              <a:t>UPPERCASE LETTERS = DOMINANT ALLELE</a:t>
            </a:r>
          </a:p>
          <a:p>
            <a:pPr marL="342900" indent="-342900">
              <a:buFont typeface="Arial" panose="020B0604020202020204" pitchFamily="34" charset="0"/>
              <a:buChar char="•"/>
            </a:pPr>
            <a:r>
              <a:rPr lang="en-AU" sz="2000" b="1" dirty="0"/>
              <a:t>l</a:t>
            </a:r>
            <a:r>
              <a:rPr lang="en-AU" sz="2000" b="1" dirty="0" smtClean="0"/>
              <a:t>owercase letters = recessive allele </a:t>
            </a:r>
          </a:p>
          <a:p>
            <a:endParaRPr lang="en-AU" sz="2000" b="0" dirty="0" smtClean="0"/>
          </a:p>
          <a:p>
            <a:pPr marL="342900" indent="-342900">
              <a:buFont typeface="Arial" panose="020B0604020202020204" pitchFamily="34" charset="0"/>
              <a:buChar char="•"/>
            </a:pPr>
            <a:r>
              <a:rPr lang="en-AU" sz="2000" b="0" dirty="0" smtClean="0"/>
              <a:t>Inheritance that follows this pattern is know as </a:t>
            </a:r>
            <a:r>
              <a:rPr lang="en-AU" sz="2000" dirty="0" smtClean="0"/>
              <a:t>dominant recessive inheritance</a:t>
            </a:r>
            <a:endParaRPr lang="en-AU" sz="2000" b="0" dirty="0"/>
          </a:p>
        </p:txBody>
      </p:sp>
    </p:spTree>
    <p:extLst>
      <p:ext uri="{BB962C8B-B14F-4D97-AF65-F5344CB8AC3E}">
        <p14:creationId xmlns:p14="http://schemas.microsoft.com/office/powerpoint/2010/main" val="329857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87063"/>
            <a:ext cx="7633742" cy="1492132"/>
          </a:xfrm>
        </p:spPr>
        <p:txBody>
          <a:bodyPr/>
          <a:lstStyle/>
          <a:p>
            <a:r>
              <a:rPr lang="en-AU" dirty="0" smtClean="0"/>
              <a:t>Genotypes - HOMOZYGOUS AND HETEROZYGOUS </a:t>
            </a:r>
            <a:endParaRPr lang="en-AU" dirty="0"/>
          </a:p>
        </p:txBody>
      </p:sp>
      <p:sp>
        <p:nvSpPr>
          <p:cNvPr id="3" name="Content Placeholder 2"/>
          <p:cNvSpPr>
            <a:spLocks noGrp="1"/>
          </p:cNvSpPr>
          <p:nvPr>
            <p:ph idx="1"/>
          </p:nvPr>
        </p:nvSpPr>
        <p:spPr>
          <a:xfrm>
            <a:off x="827584" y="1700808"/>
            <a:ext cx="5256584" cy="4373563"/>
          </a:xfrm>
        </p:spPr>
        <p:txBody>
          <a:bodyPr>
            <a:normAutofit/>
          </a:bodyPr>
          <a:lstStyle/>
          <a:p>
            <a:r>
              <a:rPr lang="en-AU" sz="2000" b="1" dirty="0" smtClean="0"/>
              <a:t>Homozygous= A person has the same alleles for a particular characteristic (Pure-bred).</a:t>
            </a:r>
          </a:p>
          <a:p>
            <a:r>
              <a:rPr lang="en-AU" sz="2000" b="0" dirty="0" smtClean="0"/>
              <a:t>For example: A homozygous person with brown eyes has the genotype BB</a:t>
            </a:r>
          </a:p>
          <a:p>
            <a:endParaRPr lang="en-AU" sz="2000" b="0" dirty="0" smtClean="0"/>
          </a:p>
          <a:p>
            <a:r>
              <a:rPr lang="en-AU" sz="2000" b="1" dirty="0" smtClean="0"/>
              <a:t>Heterozygous = A person has different alleles for a particular characteristic. The characteristic expressed is the dominant allele (hybrid).</a:t>
            </a:r>
            <a:r>
              <a:rPr lang="en-AU" sz="2000" b="1" dirty="0"/>
              <a:t> </a:t>
            </a:r>
          </a:p>
          <a:p>
            <a:r>
              <a:rPr lang="en-AU" sz="2000" b="0" dirty="0" smtClean="0"/>
              <a:t>For example: </a:t>
            </a:r>
            <a:r>
              <a:rPr lang="en-AU" sz="2000" b="0" dirty="0"/>
              <a:t>A </a:t>
            </a:r>
            <a:r>
              <a:rPr lang="en-AU" sz="2000" b="0" dirty="0" smtClean="0"/>
              <a:t>heterozygous person with brown eyes has the genotype Bb</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486" y="2564904"/>
            <a:ext cx="2051876"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125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Punnett squares</a:t>
            </a:r>
            <a:endParaRPr lang="en-AU" dirty="0"/>
          </a:p>
        </p:txBody>
      </p:sp>
      <p:sp>
        <p:nvSpPr>
          <p:cNvPr id="3" name="Content Placeholder 2"/>
          <p:cNvSpPr>
            <a:spLocks noGrp="1"/>
          </p:cNvSpPr>
          <p:nvPr>
            <p:ph idx="1"/>
          </p:nvPr>
        </p:nvSpPr>
        <p:spPr>
          <a:xfrm>
            <a:off x="930301" y="1484784"/>
            <a:ext cx="7633742" cy="3593591"/>
          </a:xfrm>
        </p:spPr>
        <p:txBody>
          <a:bodyPr>
            <a:normAutofit/>
          </a:bodyPr>
          <a:lstStyle/>
          <a:p>
            <a:pPr marL="342900" indent="-342900">
              <a:buFont typeface="Arial" panose="020B0604020202020204" pitchFamily="34" charset="0"/>
              <a:buChar char="•"/>
            </a:pPr>
            <a:r>
              <a:rPr lang="en-AU" sz="2000" dirty="0" smtClean="0"/>
              <a:t>Punnett squares can be used to determine patterns of inheritance</a:t>
            </a:r>
          </a:p>
          <a:p>
            <a:pPr marL="342900" indent="-342900">
              <a:buFont typeface="Arial" panose="020B0604020202020204" pitchFamily="34" charset="0"/>
              <a:buChar char="•"/>
            </a:pPr>
            <a:r>
              <a:rPr lang="en-AU" sz="2000" b="1" dirty="0" smtClean="0"/>
              <a:t>Note: whenever using punnet squares or identifying genotypes, you must </a:t>
            </a:r>
            <a:r>
              <a:rPr lang="en-AU" sz="2000" b="1" u="sng" dirty="0" smtClean="0"/>
              <a:t>ALWAYS</a:t>
            </a:r>
            <a:r>
              <a:rPr lang="en-AU" sz="2000" b="1" dirty="0" smtClean="0"/>
              <a:t> identify what trait each letter represents!</a:t>
            </a:r>
          </a:p>
        </p:txBody>
      </p:sp>
      <p:sp>
        <p:nvSpPr>
          <p:cNvPr id="4" name="AutoShape 2" descr="Image result for punnett squ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501008"/>
            <a:ext cx="6275694" cy="247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91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Important rules when using punnett squares </a:t>
            </a:r>
            <a:endParaRPr lang="en-AU" dirty="0"/>
          </a:p>
        </p:txBody>
      </p:sp>
      <p:sp>
        <p:nvSpPr>
          <p:cNvPr id="3" name="Content Placeholder 2"/>
          <p:cNvSpPr>
            <a:spLocks noGrp="1"/>
          </p:cNvSpPr>
          <p:nvPr>
            <p:ph idx="1"/>
          </p:nvPr>
        </p:nvSpPr>
        <p:spPr>
          <a:xfrm>
            <a:off x="938758" y="2060848"/>
            <a:ext cx="7633742" cy="3593591"/>
          </a:xfrm>
        </p:spPr>
        <p:txBody>
          <a:bodyPr>
            <a:noAutofit/>
          </a:bodyPr>
          <a:lstStyle/>
          <a:p>
            <a:r>
              <a:rPr lang="en-AU" sz="2000" dirty="0" smtClean="0"/>
              <a:t>When using punnett square for dominant/recessive inheritance you must:</a:t>
            </a:r>
          </a:p>
          <a:p>
            <a:pPr marL="457200" indent="-457200">
              <a:buAutoNum type="arabicPeriod"/>
            </a:pPr>
            <a:r>
              <a:rPr lang="en-AU" sz="2000" b="1" dirty="0" smtClean="0"/>
              <a:t>Use the same letter. E.g. B or b</a:t>
            </a:r>
          </a:p>
          <a:p>
            <a:pPr marL="457200" indent="-457200">
              <a:buAutoNum type="arabicPeriod"/>
            </a:pPr>
            <a:r>
              <a:rPr lang="en-AU" sz="2000" b="1" dirty="0" smtClean="0"/>
              <a:t>Use UPPERCASE and lowercase letters</a:t>
            </a:r>
          </a:p>
          <a:p>
            <a:pPr marL="457200" indent="-457200">
              <a:buAutoNum type="arabicPeriod"/>
            </a:pPr>
            <a:r>
              <a:rPr lang="en-AU" sz="2000" b="1" dirty="0" smtClean="0"/>
              <a:t>Indicate what each letter represents. </a:t>
            </a:r>
            <a:r>
              <a:rPr lang="en-AU" sz="2000" b="1" dirty="0" err="1" smtClean="0"/>
              <a:t>Eg</a:t>
            </a:r>
            <a:r>
              <a:rPr lang="en-AU" sz="2000" b="1" dirty="0" smtClean="0"/>
              <a:t>. B = Brown eyes and b = blue eyes. This can be done next to the punnet square</a:t>
            </a:r>
          </a:p>
          <a:p>
            <a:pPr marL="457200" indent="-457200">
              <a:buAutoNum type="arabicPeriod"/>
            </a:pPr>
            <a:r>
              <a:rPr lang="en-AU" sz="2000" b="1" dirty="0" smtClean="0"/>
              <a:t>When predicting genotypes, indicate whether homozygous or heterozygous</a:t>
            </a:r>
          </a:p>
          <a:p>
            <a:pPr marL="457200" indent="-457200">
              <a:buAutoNum type="arabicPeriod"/>
            </a:pPr>
            <a:r>
              <a:rPr lang="en-AU" sz="2000" b="1" dirty="0" smtClean="0"/>
              <a:t>Remember that punnet squares only indicate the likelihood (ratio) of inheritance </a:t>
            </a:r>
          </a:p>
          <a:p>
            <a:pPr marL="457200" indent="-457200">
              <a:buAutoNum type="arabicPeriod"/>
            </a:pPr>
            <a:endParaRPr lang="en-AU" sz="2000" dirty="0" smtClean="0"/>
          </a:p>
          <a:p>
            <a:pPr marL="457200" indent="-457200">
              <a:buAutoNum type="arabicPeriod"/>
            </a:pPr>
            <a:endParaRPr lang="en-AU" sz="2000" dirty="0" smtClean="0"/>
          </a:p>
          <a:p>
            <a:pPr marL="457200" indent="-457200">
              <a:buAutoNum type="arabicPeriod"/>
            </a:pPr>
            <a:endParaRPr lang="en-AU" sz="2000" dirty="0" smtClean="0"/>
          </a:p>
          <a:p>
            <a:pPr marL="457200" indent="-457200">
              <a:buAutoNum type="arabicPeriod"/>
            </a:pPr>
            <a:endParaRPr lang="en-AU" sz="2000" dirty="0" smtClean="0"/>
          </a:p>
          <a:p>
            <a:pPr marL="457200" indent="-457200">
              <a:buAutoNum type="arabicPeriod"/>
            </a:pPr>
            <a:endParaRPr lang="en-AU" sz="2000" dirty="0"/>
          </a:p>
        </p:txBody>
      </p:sp>
    </p:spTree>
    <p:extLst>
      <p:ext uri="{BB962C8B-B14F-4D97-AF65-F5344CB8AC3E}">
        <p14:creationId xmlns:p14="http://schemas.microsoft.com/office/powerpoint/2010/main" val="181994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Turn…</a:t>
            </a:r>
            <a:endParaRPr lang="en-AU" dirty="0"/>
          </a:p>
        </p:txBody>
      </p:sp>
      <p:sp>
        <p:nvSpPr>
          <p:cNvPr id="3" name="Content Placeholder 2"/>
          <p:cNvSpPr>
            <a:spLocks noGrp="1"/>
          </p:cNvSpPr>
          <p:nvPr>
            <p:ph idx="1"/>
          </p:nvPr>
        </p:nvSpPr>
        <p:spPr>
          <a:xfrm>
            <a:off x="1115169" y="1268760"/>
            <a:ext cx="7633742" cy="3593591"/>
          </a:xfrm>
        </p:spPr>
        <p:txBody>
          <a:bodyPr>
            <a:normAutofit/>
          </a:bodyPr>
          <a:lstStyle/>
          <a:p>
            <a:r>
              <a:rPr lang="en-AU" sz="2000" dirty="0" smtClean="0"/>
              <a:t>For the following punnett squares:</a:t>
            </a:r>
          </a:p>
          <a:p>
            <a:pPr marL="457200" indent="-457200">
              <a:buAutoNum type="arabicPeriod"/>
            </a:pPr>
            <a:r>
              <a:rPr lang="en-AU" sz="2000" dirty="0" smtClean="0"/>
              <a:t>Predict the possible genotype and phenotype of offspring</a:t>
            </a:r>
          </a:p>
          <a:p>
            <a:pPr marL="457200" indent="-457200">
              <a:buAutoNum type="arabicPeriod"/>
            </a:pPr>
            <a:r>
              <a:rPr lang="en-AU" sz="2000" dirty="0" smtClean="0"/>
              <a:t>Predict the genotype and phenotype ratios/percentages for the offspring</a:t>
            </a:r>
            <a:endParaRPr lang="en-AU"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36175"/>
            <a:ext cx="283833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036175"/>
            <a:ext cx="264305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Check your answers…</a:t>
            </a:r>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53" y="1759350"/>
            <a:ext cx="3532173" cy="377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107" y="1757236"/>
            <a:ext cx="3503365" cy="376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79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Inherited traits</a:t>
            </a:r>
            <a:endParaRPr lang="en-AU" dirty="0"/>
          </a:p>
        </p:txBody>
      </p:sp>
      <p:sp>
        <p:nvSpPr>
          <p:cNvPr id="3" name="Content Placeholder 2"/>
          <p:cNvSpPr>
            <a:spLocks noGrp="1"/>
          </p:cNvSpPr>
          <p:nvPr>
            <p:ph idx="1"/>
          </p:nvPr>
        </p:nvSpPr>
        <p:spPr>
          <a:xfrm>
            <a:off x="899592" y="1484784"/>
            <a:ext cx="7633742" cy="3593591"/>
          </a:xfrm>
        </p:spPr>
        <p:txBody>
          <a:bodyPr>
            <a:normAutofit/>
          </a:bodyPr>
          <a:lstStyle/>
          <a:p>
            <a:r>
              <a:rPr lang="en-AU" sz="2000" dirty="0"/>
              <a:t>In your text book on page </a:t>
            </a:r>
            <a:r>
              <a:rPr lang="en-AU" sz="2000" dirty="0" smtClean="0"/>
              <a:t>391 </a:t>
            </a:r>
            <a:r>
              <a:rPr lang="en-AU" sz="2000" dirty="0"/>
              <a:t>is a list of dominant recessive inherited traits. </a:t>
            </a:r>
            <a:endParaRPr lang="en-AU" sz="2000" dirty="0" smtClean="0"/>
          </a:p>
          <a:p>
            <a:r>
              <a:rPr lang="en-AU" sz="2000" dirty="0" smtClean="0"/>
              <a:t>Copy this into your notes  - you will need to be able to identify some of these!</a:t>
            </a:r>
            <a:endParaRPr lang="en-AU" sz="2000" dirty="0"/>
          </a:p>
          <a:p>
            <a:endParaRPr lang="en-AU" sz="2000" b="0" dirty="0"/>
          </a:p>
        </p:txBody>
      </p:sp>
    </p:spTree>
    <p:extLst>
      <p:ext uri="{BB962C8B-B14F-4D97-AF65-F5344CB8AC3E}">
        <p14:creationId xmlns:p14="http://schemas.microsoft.com/office/powerpoint/2010/main" val="1523035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Sex determination</a:t>
            </a:r>
            <a:endParaRPr lang="en-AU" dirty="0"/>
          </a:p>
        </p:txBody>
      </p:sp>
    </p:spTree>
    <p:extLst>
      <p:ext uri="{BB962C8B-B14F-4D97-AF65-F5344CB8AC3E}">
        <p14:creationId xmlns:p14="http://schemas.microsoft.com/office/powerpoint/2010/main" val="88647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Sex Determination </a:t>
            </a:r>
            <a:endParaRPr lang="en-AU" dirty="0"/>
          </a:p>
        </p:txBody>
      </p:sp>
      <p:sp>
        <p:nvSpPr>
          <p:cNvPr id="3" name="Content Placeholder 2"/>
          <p:cNvSpPr>
            <a:spLocks noGrp="1"/>
          </p:cNvSpPr>
          <p:nvPr>
            <p:ph idx="1"/>
          </p:nvPr>
        </p:nvSpPr>
        <p:spPr>
          <a:xfrm>
            <a:off x="938758" y="1484784"/>
            <a:ext cx="7633742" cy="3593591"/>
          </a:xfrm>
        </p:spPr>
        <p:txBody>
          <a:bodyPr>
            <a:normAutofit/>
          </a:bodyPr>
          <a:lstStyle/>
          <a:p>
            <a:pPr marL="342900" indent="-342900">
              <a:buFont typeface="Arial" panose="020B0604020202020204" pitchFamily="34" charset="0"/>
              <a:buChar char="•"/>
            </a:pPr>
            <a:r>
              <a:rPr lang="en-AU" sz="2000" dirty="0" smtClean="0"/>
              <a:t>The 23</a:t>
            </a:r>
            <a:r>
              <a:rPr lang="en-AU" sz="2000" baseline="30000" dirty="0" smtClean="0"/>
              <a:t>rd</a:t>
            </a:r>
            <a:r>
              <a:rPr lang="en-AU" sz="2000" dirty="0" smtClean="0"/>
              <a:t> pair of chromosomes determine the sex of an individual</a:t>
            </a:r>
          </a:p>
          <a:p>
            <a:pPr marL="342900" indent="-342900">
              <a:buFont typeface="Arial" panose="020B0604020202020204" pitchFamily="34" charset="0"/>
              <a:buChar char="•"/>
            </a:pPr>
            <a:r>
              <a:rPr lang="en-AU" sz="2000" dirty="0" smtClean="0"/>
              <a:t>Males have an X and Y chromosome </a:t>
            </a:r>
          </a:p>
          <a:p>
            <a:pPr marL="342900" indent="-342900">
              <a:buFont typeface="Arial" panose="020B0604020202020204" pitchFamily="34" charset="0"/>
              <a:buChar char="•"/>
            </a:pPr>
            <a:r>
              <a:rPr lang="en-AU" sz="2000" dirty="0" smtClean="0"/>
              <a:t>Females have two X chromosomes</a:t>
            </a:r>
          </a:p>
          <a:p>
            <a:pPr marL="342900" indent="-342900">
              <a:buFont typeface="Arial" panose="020B0604020202020204" pitchFamily="34" charset="0"/>
              <a:buChar char="•"/>
            </a:pPr>
            <a:r>
              <a:rPr lang="en-AU" sz="2000" dirty="0" smtClean="0"/>
              <a:t>X chromosomes are larger than Y chromosomes</a:t>
            </a:r>
          </a:p>
          <a:p>
            <a:endParaRPr lang="en-AU" sz="2000" dirty="0"/>
          </a:p>
        </p:txBody>
      </p:sp>
      <p:pic>
        <p:nvPicPr>
          <p:cNvPr id="2050" name="Picture 2" descr="Image result for x and y chromoso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549424"/>
            <a:ext cx="3825032"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24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GENETICS ME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716774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4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aryotype sex determ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7413632"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272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8205242" cy="1492132"/>
          </a:xfrm>
        </p:spPr>
        <p:txBody>
          <a:bodyPr/>
          <a:lstStyle/>
          <a:p>
            <a:r>
              <a:rPr lang="en-AU" dirty="0" smtClean="0"/>
              <a:t>Sex chromosomes and autosomes</a:t>
            </a:r>
            <a:endParaRPr lang="en-AU" dirty="0"/>
          </a:p>
        </p:txBody>
      </p:sp>
      <p:sp>
        <p:nvSpPr>
          <p:cNvPr id="3" name="Content Placeholder 2"/>
          <p:cNvSpPr>
            <a:spLocks noGrp="1"/>
          </p:cNvSpPr>
          <p:nvPr>
            <p:ph idx="1"/>
          </p:nvPr>
        </p:nvSpPr>
        <p:spPr>
          <a:xfrm>
            <a:off x="827584" y="1340768"/>
            <a:ext cx="7633742" cy="3593591"/>
          </a:xfrm>
        </p:spPr>
        <p:txBody>
          <a:bodyPr>
            <a:normAutofit/>
          </a:bodyPr>
          <a:lstStyle/>
          <a:p>
            <a:r>
              <a:rPr lang="en-AU" sz="2000" dirty="0" smtClean="0"/>
              <a:t>Sex chromosomes = </a:t>
            </a:r>
            <a:r>
              <a:rPr lang="en-AU" sz="2000" b="0" dirty="0" smtClean="0"/>
              <a:t> the 23</a:t>
            </a:r>
            <a:r>
              <a:rPr lang="en-AU" sz="2000" b="0" baseline="30000" dirty="0" smtClean="0"/>
              <a:t>RD</a:t>
            </a:r>
            <a:r>
              <a:rPr lang="en-AU" sz="2000" b="0" dirty="0" smtClean="0"/>
              <a:t> pair of chromosomes (XX OR XY). Determine the sex of an individual (male or female)</a:t>
            </a:r>
          </a:p>
          <a:p>
            <a:r>
              <a:rPr lang="en-AU" sz="2000" dirty="0" smtClean="0"/>
              <a:t>Autosomes (autosomal chromosomes) = </a:t>
            </a:r>
            <a:r>
              <a:rPr lang="en-AU" sz="2000" b="0" dirty="0" smtClean="0"/>
              <a:t> The chromosomes that make up the first 22 pairs of chromosomes. </a:t>
            </a:r>
            <a:endParaRPr lang="en-AU" sz="2000" dirty="0"/>
          </a:p>
        </p:txBody>
      </p:sp>
      <p:pic>
        <p:nvPicPr>
          <p:cNvPr id="3074" name="Picture 2" descr="Image result for autosomes v sex chromos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96952"/>
            <a:ext cx="6768752" cy="358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1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9" y="462800"/>
            <a:ext cx="7633742" cy="1492132"/>
          </a:xfrm>
        </p:spPr>
        <p:txBody>
          <a:bodyPr/>
          <a:lstStyle/>
          <a:p>
            <a:r>
              <a:rPr lang="en-AU" dirty="0" smtClean="0"/>
              <a:t>Thanks Dad!!</a:t>
            </a:r>
            <a:endParaRPr lang="en-AU" dirty="0"/>
          </a:p>
        </p:txBody>
      </p:sp>
      <p:sp>
        <p:nvSpPr>
          <p:cNvPr id="3" name="Content Placeholder 2"/>
          <p:cNvSpPr>
            <a:spLocks noGrp="1"/>
          </p:cNvSpPr>
          <p:nvPr>
            <p:ph idx="1"/>
          </p:nvPr>
        </p:nvSpPr>
        <p:spPr>
          <a:xfrm>
            <a:off x="971600" y="1954932"/>
            <a:ext cx="3538736" cy="4373563"/>
          </a:xfrm>
        </p:spPr>
        <p:txBody>
          <a:bodyPr>
            <a:normAutofit/>
          </a:bodyPr>
          <a:lstStyle/>
          <a:p>
            <a:pPr marL="342900" indent="-342900">
              <a:buFont typeface="Arial" panose="020B0604020202020204" pitchFamily="34" charset="0"/>
              <a:buChar char="•"/>
            </a:pPr>
            <a:r>
              <a:rPr lang="en-AU" sz="2000" dirty="0" smtClean="0"/>
              <a:t>Males are responsible for determining the sex of their offspring….</a:t>
            </a:r>
          </a:p>
          <a:p>
            <a:pPr marL="342900" indent="-342900">
              <a:buFont typeface="Arial" panose="020B0604020202020204" pitchFamily="34" charset="0"/>
              <a:buChar char="•"/>
            </a:pPr>
            <a:r>
              <a:rPr lang="en-AU" sz="2000" dirty="0" smtClean="0"/>
              <a:t>Sperm can contain either an X or Y chromosome</a:t>
            </a:r>
          </a:p>
          <a:p>
            <a:pPr marL="342900" indent="-342900">
              <a:buFont typeface="Arial" panose="020B0604020202020204" pitchFamily="34" charset="0"/>
              <a:buChar char="•"/>
            </a:pPr>
            <a:r>
              <a:rPr lang="en-AU" sz="2000" dirty="0" smtClean="0"/>
              <a:t>Eggs can only contain an X chromosome</a:t>
            </a:r>
            <a:endParaRPr lang="en-AU" sz="2000" dirty="0"/>
          </a:p>
        </p:txBody>
      </p:sp>
      <p:pic>
        <p:nvPicPr>
          <p:cNvPr id="4100" name="Picture 4" descr="Image result for sex determination hum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954932"/>
            <a:ext cx="3686669" cy="350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368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ex determination hum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476672"/>
            <a:ext cx="7575499"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07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sex determination hum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709737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2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probability</a:t>
            </a:r>
            <a:endParaRPr lang="en-AU" dirty="0"/>
          </a:p>
        </p:txBody>
      </p:sp>
      <p:sp>
        <p:nvSpPr>
          <p:cNvPr id="3" name="Content Placeholder 2"/>
          <p:cNvSpPr>
            <a:spLocks noGrp="1"/>
          </p:cNvSpPr>
          <p:nvPr>
            <p:ph idx="1"/>
          </p:nvPr>
        </p:nvSpPr>
        <p:spPr>
          <a:xfrm>
            <a:off x="755576" y="1556792"/>
            <a:ext cx="7633742" cy="3593591"/>
          </a:xfrm>
        </p:spPr>
        <p:txBody>
          <a:bodyPr>
            <a:normAutofit/>
          </a:bodyPr>
          <a:lstStyle/>
          <a:p>
            <a:pPr marL="342900" indent="-342900">
              <a:buFont typeface="Arial" panose="020B0604020202020204" pitchFamily="34" charset="0"/>
              <a:buChar char="•"/>
            </a:pPr>
            <a:r>
              <a:rPr lang="en-AU" sz="2000" dirty="0" smtClean="0"/>
              <a:t>The probability of a child being male or female is 50:50</a:t>
            </a:r>
          </a:p>
          <a:p>
            <a:pPr marL="342900" indent="-342900">
              <a:buFont typeface="Arial" panose="020B0604020202020204" pitchFamily="34" charset="0"/>
              <a:buChar char="•"/>
            </a:pPr>
            <a:r>
              <a:rPr lang="en-AU" sz="2000" dirty="0" smtClean="0"/>
              <a:t>Each time fertilization occurs there is a 50% chance the child will be male or female</a:t>
            </a:r>
            <a:endParaRPr lang="en-AU" sz="2000" dirty="0"/>
          </a:p>
        </p:txBody>
      </p:sp>
      <p:pic>
        <p:nvPicPr>
          <p:cNvPr id="6146" name="Picture 2" descr="Image result for sex determination hum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708920"/>
            <a:ext cx="3672408" cy="385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672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Sex linked inheritance</a:t>
            </a:r>
            <a:endParaRPr lang="en-AU" dirty="0"/>
          </a:p>
        </p:txBody>
      </p:sp>
    </p:spTree>
    <p:extLst>
      <p:ext uri="{BB962C8B-B14F-4D97-AF65-F5344CB8AC3E}">
        <p14:creationId xmlns:p14="http://schemas.microsoft.com/office/powerpoint/2010/main" val="1218002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Sex linked characteristics</a:t>
            </a:r>
            <a:endParaRPr lang="en-AU" dirty="0"/>
          </a:p>
        </p:txBody>
      </p:sp>
      <p:sp>
        <p:nvSpPr>
          <p:cNvPr id="3" name="Content Placeholder 2"/>
          <p:cNvSpPr>
            <a:spLocks noGrp="1"/>
          </p:cNvSpPr>
          <p:nvPr>
            <p:ph idx="1"/>
          </p:nvPr>
        </p:nvSpPr>
        <p:spPr>
          <a:xfrm>
            <a:off x="885451" y="1395023"/>
            <a:ext cx="7633742" cy="3593591"/>
          </a:xfrm>
        </p:spPr>
        <p:txBody>
          <a:bodyPr>
            <a:normAutofit/>
          </a:bodyPr>
          <a:lstStyle/>
          <a:p>
            <a:pPr marL="342900" indent="-342900">
              <a:buFont typeface="Arial" panose="020B0604020202020204" pitchFamily="34" charset="0"/>
              <a:buChar char="•"/>
            </a:pPr>
            <a:r>
              <a:rPr lang="en-AU" sz="2000" dirty="0" smtClean="0"/>
              <a:t>As the Y chromosome is smaller, it does not carry the same number of genes as the X chromosome</a:t>
            </a:r>
          </a:p>
          <a:p>
            <a:pPr marL="342900" indent="-342900">
              <a:buFont typeface="Arial" panose="020B0604020202020204" pitchFamily="34" charset="0"/>
              <a:buChar char="•"/>
            </a:pPr>
            <a:r>
              <a:rPr lang="en-AU" sz="2000" dirty="0" smtClean="0"/>
              <a:t>In females, normal pairing of alleles exists</a:t>
            </a:r>
          </a:p>
          <a:p>
            <a:pPr marL="342900" indent="-342900">
              <a:buFont typeface="Arial" panose="020B0604020202020204" pitchFamily="34" charset="0"/>
              <a:buChar char="•"/>
            </a:pPr>
            <a:r>
              <a:rPr lang="en-AU" sz="2000" dirty="0" smtClean="0"/>
              <a:t>In males, most genes on the X chromosome will lack a matching allele on the Y chromosome</a:t>
            </a:r>
          </a:p>
          <a:p>
            <a:pPr marL="342900" indent="-342900">
              <a:buFont typeface="Arial" panose="020B0604020202020204" pitchFamily="34" charset="0"/>
              <a:buChar char="•"/>
            </a:pPr>
            <a:r>
              <a:rPr lang="en-AU" sz="2000" dirty="0" smtClean="0"/>
              <a:t>The patterns of inheritance for characteristics carried on the X chromosome are different in males and females</a:t>
            </a:r>
          </a:p>
          <a:p>
            <a:pPr marL="342900" indent="-342900">
              <a:buFont typeface="Arial" panose="020B0604020202020204" pitchFamily="34" charset="0"/>
              <a:buChar char="•"/>
            </a:pPr>
            <a:endParaRPr lang="en-AU" sz="2000" dirty="0"/>
          </a:p>
        </p:txBody>
      </p:sp>
      <p:pic>
        <p:nvPicPr>
          <p:cNvPr id="4" name="Picture 2" descr="https://encrypted-tbn3.gstatic.com/images?q=tbn:ANd9GcTaoW0UaXUx_Z9BUY52FEK8TdJIOoJljskjpASm-O-Xhkwy7p3A"/>
          <p:cNvPicPr>
            <a:picLocks noChangeAspect="1" noChangeArrowheads="1"/>
          </p:cNvPicPr>
          <p:nvPr/>
        </p:nvPicPr>
        <p:blipFill>
          <a:blip r:embed="rId2" cstate="print"/>
          <a:srcRect/>
          <a:stretch>
            <a:fillRect/>
          </a:stretch>
        </p:blipFill>
        <p:spPr bwMode="auto">
          <a:xfrm>
            <a:off x="5625186" y="4149080"/>
            <a:ext cx="3123278" cy="2584102"/>
          </a:xfrm>
          <a:prstGeom prst="rect">
            <a:avLst/>
          </a:prstGeom>
          <a:noFill/>
        </p:spPr>
      </p:pic>
    </p:spTree>
    <p:extLst>
      <p:ext uri="{BB962C8B-B14F-4D97-AF65-F5344CB8AC3E}">
        <p14:creationId xmlns:p14="http://schemas.microsoft.com/office/powerpoint/2010/main" val="2252650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X linked punnett Squares</a:t>
            </a:r>
            <a:endParaRPr lang="en-AU" dirty="0"/>
          </a:p>
        </p:txBody>
      </p:sp>
      <p:sp>
        <p:nvSpPr>
          <p:cNvPr id="3" name="Content Placeholder 2"/>
          <p:cNvSpPr>
            <a:spLocks noGrp="1"/>
          </p:cNvSpPr>
          <p:nvPr>
            <p:ph idx="1"/>
          </p:nvPr>
        </p:nvSpPr>
        <p:spPr>
          <a:xfrm>
            <a:off x="938758" y="1484784"/>
            <a:ext cx="7633742" cy="3593591"/>
          </a:xfrm>
        </p:spPr>
        <p:txBody>
          <a:bodyPr>
            <a:normAutofit/>
          </a:bodyPr>
          <a:lstStyle/>
          <a:p>
            <a:pPr marL="342900" indent="-342900">
              <a:buFont typeface="Arial" panose="020B0604020202020204" pitchFamily="34" charset="0"/>
              <a:buChar char="•"/>
            </a:pPr>
            <a:r>
              <a:rPr lang="en-AU" sz="2000" dirty="0" smtClean="0"/>
              <a:t>To determine the likelihood of offspring with an X linked disorder we use a punnett square</a:t>
            </a:r>
          </a:p>
          <a:p>
            <a:pPr marL="342900" indent="-342900">
              <a:buFont typeface="Arial" panose="020B0604020202020204" pitchFamily="34" charset="0"/>
              <a:buChar char="•"/>
            </a:pPr>
            <a:r>
              <a:rPr lang="en-AU" sz="2000" dirty="0" smtClean="0"/>
              <a:t>We use X’s and Y’s to represent gender (like a sex determination punnett)</a:t>
            </a:r>
          </a:p>
          <a:p>
            <a:pPr marL="342900" indent="-342900">
              <a:buFont typeface="Arial" panose="020B0604020202020204" pitchFamily="34" charset="0"/>
              <a:buChar char="•"/>
            </a:pPr>
            <a:r>
              <a:rPr lang="en-AU" sz="2000" b="1" dirty="0" smtClean="0"/>
              <a:t>Alleles are shown as superscripts on the X’s, no alleles are shown on the Y’s</a:t>
            </a:r>
          </a:p>
          <a:p>
            <a:pPr marL="342900" indent="-342900">
              <a:buFont typeface="Arial" panose="020B0604020202020204" pitchFamily="34" charset="0"/>
              <a:buChar char="•"/>
            </a:pPr>
            <a:r>
              <a:rPr lang="en-AU" sz="2000" dirty="0" smtClean="0"/>
              <a:t>UPPER CASE and lowercase letters are used to show dominant and recessive alleles</a:t>
            </a:r>
          </a:p>
          <a:p>
            <a:endParaRPr lang="en-AU" sz="2000" dirty="0"/>
          </a:p>
        </p:txBody>
      </p:sp>
      <p:sp>
        <p:nvSpPr>
          <p:cNvPr id="4" name="AutoShape 2" descr="Image result for sx linked punnet squ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Image result for sx linked punnet squa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293096"/>
            <a:ext cx="3119239" cy="220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924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633742" cy="1492132"/>
          </a:xfrm>
        </p:spPr>
        <p:txBody>
          <a:bodyPr/>
          <a:lstStyle/>
          <a:p>
            <a:r>
              <a:rPr lang="en-AU" dirty="0" smtClean="0"/>
              <a:t>Genotypes </a:t>
            </a:r>
            <a:endParaRPr lang="en-AU" dirty="0"/>
          </a:p>
        </p:txBody>
      </p:sp>
      <p:sp>
        <p:nvSpPr>
          <p:cNvPr id="3" name="Content Placeholder 2"/>
          <p:cNvSpPr>
            <a:spLocks noGrp="1"/>
          </p:cNvSpPr>
          <p:nvPr>
            <p:ph idx="1"/>
          </p:nvPr>
        </p:nvSpPr>
        <p:spPr>
          <a:xfrm>
            <a:off x="1259632" y="1874517"/>
            <a:ext cx="7633742" cy="3593591"/>
          </a:xfrm>
        </p:spPr>
        <p:txBody>
          <a:bodyPr>
            <a:normAutofit/>
          </a:bodyPr>
          <a:lstStyle/>
          <a:p>
            <a:r>
              <a:rPr lang="en-AU" sz="2000" dirty="0" smtClean="0"/>
              <a:t>Females:</a:t>
            </a:r>
          </a:p>
          <a:p>
            <a:r>
              <a:rPr lang="en-AU" sz="2000" dirty="0"/>
              <a:t> </a:t>
            </a:r>
            <a:r>
              <a:rPr lang="en-AU" sz="2000" dirty="0" smtClean="0"/>
              <a:t>- Homozygous Dominant            X</a:t>
            </a:r>
            <a:r>
              <a:rPr lang="en-AU" sz="2000" baseline="30000" dirty="0" smtClean="0"/>
              <a:t>T</a:t>
            </a:r>
            <a:r>
              <a:rPr lang="en-AU" sz="2000" dirty="0" smtClean="0"/>
              <a:t> </a:t>
            </a:r>
            <a:r>
              <a:rPr lang="en-AU" sz="2000" dirty="0" err="1" smtClean="0"/>
              <a:t>X</a:t>
            </a:r>
            <a:r>
              <a:rPr lang="en-AU" sz="2000" baseline="30000" dirty="0" err="1" smtClean="0"/>
              <a:t>T</a:t>
            </a:r>
            <a:endParaRPr lang="en-AU" sz="2000" baseline="30000" dirty="0" smtClean="0"/>
          </a:p>
          <a:p>
            <a:r>
              <a:rPr lang="en-AU" sz="2000" dirty="0"/>
              <a:t> </a:t>
            </a:r>
            <a:r>
              <a:rPr lang="en-AU" sz="2000" dirty="0" smtClean="0"/>
              <a:t>- Homozygous Recessive            </a:t>
            </a:r>
            <a:r>
              <a:rPr lang="en-AU" sz="2000" dirty="0" err="1" smtClean="0"/>
              <a:t>X</a:t>
            </a:r>
            <a:r>
              <a:rPr lang="en-AU" sz="2000" baseline="30000" dirty="0" err="1" smtClean="0"/>
              <a:t>t</a:t>
            </a:r>
            <a:r>
              <a:rPr lang="en-AU" sz="2000" dirty="0" smtClean="0"/>
              <a:t>  </a:t>
            </a:r>
            <a:r>
              <a:rPr lang="en-AU" sz="2000" dirty="0" err="1" smtClean="0"/>
              <a:t>X</a:t>
            </a:r>
            <a:r>
              <a:rPr lang="en-AU" sz="2000" baseline="30000" dirty="0" err="1" smtClean="0"/>
              <a:t>t</a:t>
            </a:r>
            <a:endParaRPr lang="en-AU" sz="2000" baseline="30000" dirty="0" smtClean="0"/>
          </a:p>
          <a:p>
            <a:r>
              <a:rPr lang="en-AU" sz="2000" dirty="0" smtClean="0"/>
              <a:t> - Heterozygous (carrier)             X</a:t>
            </a:r>
            <a:r>
              <a:rPr lang="en-AU" sz="2000" baseline="30000" dirty="0" smtClean="0"/>
              <a:t>T</a:t>
            </a:r>
            <a:r>
              <a:rPr lang="en-AU" sz="2000" dirty="0" smtClean="0"/>
              <a:t> </a:t>
            </a:r>
            <a:r>
              <a:rPr lang="en-AU" sz="2000" dirty="0" err="1" smtClean="0"/>
              <a:t>X</a:t>
            </a:r>
            <a:r>
              <a:rPr lang="en-AU" sz="2000" baseline="30000" dirty="0" err="1" smtClean="0"/>
              <a:t>t</a:t>
            </a:r>
            <a:endParaRPr lang="en-AU" sz="2000" dirty="0" smtClean="0"/>
          </a:p>
          <a:p>
            <a:endParaRPr lang="en-AU" sz="2000" baseline="30000" dirty="0"/>
          </a:p>
          <a:p>
            <a:endParaRPr lang="en-AU" sz="2000" baseline="30000" dirty="0" smtClean="0"/>
          </a:p>
          <a:p>
            <a:r>
              <a:rPr lang="en-AU" sz="2000" dirty="0" smtClean="0"/>
              <a:t>Males:</a:t>
            </a:r>
          </a:p>
          <a:p>
            <a:r>
              <a:rPr lang="en-AU" sz="2000" baseline="30000" dirty="0"/>
              <a:t> </a:t>
            </a:r>
            <a:r>
              <a:rPr lang="en-AU" sz="2000" dirty="0" smtClean="0"/>
              <a:t>- </a:t>
            </a:r>
            <a:r>
              <a:rPr lang="en-AU" sz="2000" dirty="0" err="1" smtClean="0"/>
              <a:t>Hemizygous</a:t>
            </a:r>
            <a:r>
              <a:rPr lang="en-AU" sz="2000" dirty="0" smtClean="0"/>
              <a:t> (dominant or recessive)   X</a:t>
            </a:r>
            <a:r>
              <a:rPr lang="en-AU" sz="2000" baseline="30000" dirty="0" smtClean="0"/>
              <a:t>T</a:t>
            </a:r>
            <a:r>
              <a:rPr lang="en-AU" sz="2000" dirty="0" smtClean="0"/>
              <a:t> Y  or  </a:t>
            </a:r>
            <a:r>
              <a:rPr lang="en-AU" sz="2000" dirty="0" err="1" smtClean="0"/>
              <a:t>X</a:t>
            </a:r>
            <a:r>
              <a:rPr lang="en-AU" sz="2000" baseline="30000" dirty="0" err="1" smtClean="0"/>
              <a:t>t</a:t>
            </a:r>
            <a:r>
              <a:rPr lang="en-AU" sz="2000" dirty="0" smtClean="0"/>
              <a:t> Y</a:t>
            </a:r>
            <a:endParaRPr lang="en-AU" sz="2000" dirty="0"/>
          </a:p>
        </p:txBody>
      </p:sp>
    </p:spTree>
    <p:extLst>
      <p:ext uri="{BB962C8B-B14F-4D97-AF65-F5344CB8AC3E}">
        <p14:creationId xmlns:p14="http://schemas.microsoft.com/office/powerpoint/2010/main" val="182039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inheritance?</a:t>
            </a:r>
            <a:endParaRPr lang="en-AU" dirty="0"/>
          </a:p>
        </p:txBody>
      </p:sp>
      <p:sp>
        <p:nvSpPr>
          <p:cNvPr id="3" name="Content Placeholder 2"/>
          <p:cNvSpPr>
            <a:spLocks noGrp="1"/>
          </p:cNvSpPr>
          <p:nvPr>
            <p:ph idx="1"/>
          </p:nvPr>
        </p:nvSpPr>
        <p:spPr>
          <a:xfrm>
            <a:off x="938758" y="1412776"/>
            <a:ext cx="7633742" cy="3593591"/>
          </a:xfrm>
        </p:spPr>
        <p:txBody>
          <a:bodyPr>
            <a:normAutofit/>
          </a:bodyPr>
          <a:lstStyle/>
          <a:p>
            <a:pPr algn="ctr"/>
            <a:endParaRPr lang="en-AU" sz="2000" dirty="0" smtClean="0"/>
          </a:p>
          <a:p>
            <a:r>
              <a:rPr lang="en-AU" sz="2000" dirty="0" smtClean="0"/>
              <a:t>Genetic characteristics (traits) that are transmitted from parent to offspring.</a:t>
            </a:r>
          </a:p>
          <a:p>
            <a:endParaRPr lang="en-AU"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770" y="3056829"/>
            <a:ext cx="324036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827584" y="3056829"/>
            <a:ext cx="4511431" cy="3310415"/>
          </a:xfrm>
          <a:prstGeom prst="rect">
            <a:avLst/>
          </a:prstGeom>
        </p:spPr>
      </p:pic>
    </p:spTree>
    <p:extLst>
      <p:ext uri="{BB962C8B-B14F-4D97-AF65-F5344CB8AC3E}">
        <p14:creationId xmlns:p14="http://schemas.microsoft.com/office/powerpoint/2010/main" val="3112836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x linked punnet 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7200800" cy="625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6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45107"/>
            <a:ext cx="7633742" cy="1492132"/>
          </a:xfrm>
        </p:spPr>
        <p:txBody>
          <a:bodyPr/>
          <a:lstStyle/>
          <a:p>
            <a:r>
              <a:rPr lang="en-AU" dirty="0" smtClean="0"/>
              <a:t>Common x linked disorders</a:t>
            </a:r>
            <a:endParaRPr lang="en-AU" dirty="0"/>
          </a:p>
        </p:txBody>
      </p:sp>
      <p:sp>
        <p:nvSpPr>
          <p:cNvPr id="3" name="Content Placeholder 2"/>
          <p:cNvSpPr>
            <a:spLocks noGrp="1"/>
          </p:cNvSpPr>
          <p:nvPr>
            <p:ph idx="1"/>
          </p:nvPr>
        </p:nvSpPr>
        <p:spPr>
          <a:xfrm>
            <a:off x="933064" y="1700808"/>
            <a:ext cx="4896544" cy="3593591"/>
          </a:xfrm>
        </p:spPr>
        <p:txBody>
          <a:bodyPr>
            <a:normAutofit/>
          </a:bodyPr>
          <a:lstStyle/>
          <a:p>
            <a:r>
              <a:rPr lang="en-AU" sz="2000" dirty="0" smtClean="0"/>
              <a:t>Some common X linked disorders include:</a:t>
            </a:r>
          </a:p>
          <a:p>
            <a:pPr marL="342900" indent="-342900">
              <a:buFont typeface="Arial" panose="020B0604020202020204" pitchFamily="34" charset="0"/>
              <a:buChar char="•"/>
            </a:pPr>
            <a:r>
              <a:rPr lang="en-AU" sz="2000" dirty="0" smtClean="0"/>
              <a:t>Haemophilia</a:t>
            </a:r>
          </a:p>
          <a:p>
            <a:pPr marL="342900" indent="-342900">
              <a:buFont typeface="Arial" panose="020B0604020202020204" pitchFamily="34" charset="0"/>
              <a:buChar char="•"/>
            </a:pPr>
            <a:r>
              <a:rPr lang="en-AU" sz="2000" dirty="0" smtClean="0"/>
              <a:t>Red-Green colour blindness</a:t>
            </a:r>
          </a:p>
          <a:p>
            <a:pPr marL="342900" indent="-342900">
              <a:buFont typeface="Arial" panose="020B0604020202020204" pitchFamily="34" charset="0"/>
              <a:buChar char="•"/>
            </a:pPr>
            <a:r>
              <a:rPr lang="en-AU" sz="2000" dirty="0" smtClean="0"/>
              <a:t>Diabetes insipidus</a:t>
            </a:r>
          </a:p>
          <a:p>
            <a:pPr marL="342900" indent="-342900">
              <a:buFont typeface="Arial" panose="020B0604020202020204" pitchFamily="34" charset="0"/>
              <a:buChar char="•"/>
            </a:pPr>
            <a:r>
              <a:rPr lang="en-AU" sz="2000" dirty="0" smtClean="0"/>
              <a:t>Duchenne muscular dystrophy</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endParaRPr lang="en-AU" sz="2000" dirty="0" smtClean="0"/>
          </a:p>
          <a:p>
            <a:pPr marL="0" indent="0">
              <a:buNone/>
            </a:pPr>
            <a:r>
              <a:rPr lang="en-AU" sz="2000" b="1" dirty="0" smtClean="0"/>
              <a:t>See your text page 401 – 403 for more information on these. </a:t>
            </a:r>
          </a:p>
          <a:p>
            <a:pPr marL="342900" indent="-342900">
              <a:buFont typeface="Arial" panose="020B0604020202020204" pitchFamily="34" charset="0"/>
              <a:buChar char="•"/>
            </a:pPr>
            <a:endParaRPr lang="en-AU" sz="2000" dirty="0"/>
          </a:p>
        </p:txBody>
      </p:sp>
      <p:pic>
        <p:nvPicPr>
          <p:cNvPr id="1026" name="Picture 2" descr="Image result for duchenne muscular dystro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658" y="1268760"/>
            <a:ext cx="2895391"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99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Haemophilia </a:t>
            </a:r>
            <a:endParaRPr lang="en-AU" dirty="0"/>
          </a:p>
        </p:txBody>
      </p:sp>
      <p:sp>
        <p:nvSpPr>
          <p:cNvPr id="3" name="Content Placeholder 2"/>
          <p:cNvSpPr>
            <a:spLocks noGrp="1"/>
          </p:cNvSpPr>
          <p:nvPr>
            <p:ph idx="1"/>
          </p:nvPr>
        </p:nvSpPr>
        <p:spPr>
          <a:xfrm>
            <a:off x="865270" y="1414849"/>
            <a:ext cx="7633742" cy="3593591"/>
          </a:xfrm>
        </p:spPr>
        <p:txBody>
          <a:bodyPr>
            <a:normAutofit/>
          </a:bodyPr>
          <a:lstStyle/>
          <a:p>
            <a:pPr marL="342900" indent="-342900">
              <a:buFont typeface="Arial" panose="020B0604020202020204" pitchFamily="34" charset="0"/>
              <a:buChar char="•"/>
            </a:pPr>
            <a:r>
              <a:rPr lang="en-AU" sz="2000" dirty="0"/>
              <a:t>Relatively rare disease in which blood clots slowly or not at all</a:t>
            </a:r>
          </a:p>
          <a:p>
            <a:pPr marL="342900" indent="-342900">
              <a:buFont typeface="Arial" panose="020B0604020202020204" pitchFamily="34" charset="0"/>
              <a:buChar char="•"/>
            </a:pPr>
            <a:r>
              <a:rPr lang="en-AU" sz="2000" dirty="0"/>
              <a:t>Defective allele to controlling normal blood clotting is recessive &amp; carried on the X chromosome</a:t>
            </a:r>
          </a:p>
          <a:p>
            <a:endParaRPr lang="en-AU" sz="2000" dirty="0"/>
          </a:p>
        </p:txBody>
      </p:sp>
      <p:pic>
        <p:nvPicPr>
          <p:cNvPr id="5122" name="Picture 2" descr="Image result for haemophi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05280"/>
            <a:ext cx="4972810" cy="276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014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Haemophilia</a:t>
            </a:r>
            <a:endParaRPr lang="en-AU" dirty="0"/>
          </a:p>
        </p:txBody>
      </p:sp>
      <p:sp>
        <p:nvSpPr>
          <p:cNvPr id="3" name="Content Placeholder 2"/>
          <p:cNvSpPr>
            <a:spLocks noGrp="1"/>
          </p:cNvSpPr>
          <p:nvPr>
            <p:ph idx="1"/>
          </p:nvPr>
        </p:nvSpPr>
        <p:spPr>
          <a:xfrm>
            <a:off x="755576" y="1628800"/>
            <a:ext cx="4680520" cy="4373563"/>
          </a:xfrm>
        </p:spPr>
        <p:txBody>
          <a:bodyPr>
            <a:noAutofit/>
          </a:bodyPr>
          <a:lstStyle/>
          <a:p>
            <a:pPr marL="342900" indent="-342900">
              <a:buFont typeface="Arial" panose="020B0604020202020204" pitchFamily="34" charset="0"/>
              <a:buChar char="•"/>
            </a:pPr>
            <a:r>
              <a:rPr lang="en-AU" sz="2000" dirty="0"/>
              <a:t>Males: </a:t>
            </a:r>
            <a:r>
              <a:rPr lang="en-AU" sz="2000" u="sng" dirty="0"/>
              <a:t>normal or haemophiliac</a:t>
            </a:r>
            <a:r>
              <a:rPr lang="en-AU" sz="2000" dirty="0"/>
              <a:t>, as they only have one ‘X’ chromosome</a:t>
            </a:r>
          </a:p>
          <a:p>
            <a:pPr marL="342900" indent="-342900">
              <a:buFont typeface="Arial" panose="020B0604020202020204" pitchFamily="34" charset="0"/>
              <a:buChar char="•"/>
            </a:pPr>
            <a:r>
              <a:rPr lang="en-AU" sz="2000" dirty="0"/>
              <a:t>Females: </a:t>
            </a:r>
            <a:r>
              <a:rPr lang="en-AU" sz="2000" u="sng" dirty="0"/>
              <a:t>Homozygous normal, heterozygous (carrier), or haemophiliac (homozygous)- </a:t>
            </a:r>
            <a:r>
              <a:rPr lang="en-AU" sz="2000" dirty="0"/>
              <a:t>this is very </a:t>
            </a:r>
            <a:r>
              <a:rPr lang="en-AU" sz="2000" dirty="0" smtClean="0"/>
              <a:t>rare</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smtClean="0"/>
              <a:t>Haemophiliac </a:t>
            </a:r>
            <a:r>
              <a:rPr lang="en-AU" sz="2000" dirty="0"/>
              <a:t>fathers pass this recessive gene to their daughters</a:t>
            </a:r>
          </a:p>
          <a:p>
            <a:pPr marL="342900" indent="-342900">
              <a:buFont typeface="Arial" panose="020B0604020202020204" pitchFamily="34" charset="0"/>
              <a:buChar char="•"/>
            </a:pPr>
            <a:r>
              <a:rPr lang="en-AU" sz="2000" dirty="0"/>
              <a:t>Carrier mothers can pass defective gene to their sons (haemophiliac) or to daughters (carriers)</a:t>
            </a:r>
          </a:p>
          <a:p>
            <a:pPr marL="342900" indent="-342900">
              <a:buFont typeface="Arial" panose="020B0604020202020204" pitchFamily="34" charset="0"/>
              <a:buChar char="•"/>
            </a:pPr>
            <a:r>
              <a:rPr lang="en-AU" sz="2000" dirty="0"/>
              <a:t>Example: Royal Family: Queen Victoria </a:t>
            </a:r>
          </a:p>
          <a:p>
            <a:endParaRPr lang="en-AU" sz="2000" dirty="0"/>
          </a:p>
        </p:txBody>
      </p:sp>
      <p:pic>
        <p:nvPicPr>
          <p:cNvPr id="4098" name="Picture 2" descr="Image result for haemophilia punnett 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420888"/>
            <a:ext cx="277230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86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Red-green colour blindness</a:t>
            </a:r>
            <a:endParaRPr lang="en-AU" dirty="0"/>
          </a:p>
        </p:txBody>
      </p:sp>
      <p:sp>
        <p:nvSpPr>
          <p:cNvPr id="3" name="Content Placeholder 2"/>
          <p:cNvSpPr>
            <a:spLocks noGrp="1"/>
          </p:cNvSpPr>
          <p:nvPr>
            <p:ph idx="1"/>
          </p:nvPr>
        </p:nvSpPr>
        <p:spPr>
          <a:xfrm>
            <a:off x="918782" y="1484784"/>
            <a:ext cx="7633742" cy="3593591"/>
          </a:xfrm>
        </p:spPr>
        <p:txBody>
          <a:bodyPr>
            <a:normAutofit/>
          </a:bodyPr>
          <a:lstStyle/>
          <a:p>
            <a:pPr marL="342900" indent="-342900">
              <a:buFont typeface="Arial" panose="020B0604020202020204" pitchFamily="34" charset="0"/>
              <a:buChar char="•"/>
            </a:pPr>
            <a:r>
              <a:rPr lang="en-AU" sz="2000" dirty="0"/>
              <a:t>Ability to discriminate between red &amp; green is controlled by a gene located in the X-chromosome</a:t>
            </a:r>
          </a:p>
          <a:p>
            <a:pPr marL="342900" indent="-342900">
              <a:buFont typeface="Arial" panose="020B0604020202020204" pitchFamily="34" charset="0"/>
              <a:buChar char="•"/>
            </a:pPr>
            <a:r>
              <a:rPr lang="en-AU" sz="2000" dirty="0"/>
              <a:t>Individuals unable to distinguish between these colours possess the </a:t>
            </a:r>
            <a:r>
              <a:rPr lang="en-AU" sz="2000" i="1" dirty="0"/>
              <a:t>recessive</a:t>
            </a:r>
            <a:r>
              <a:rPr lang="en-AU" sz="2000" dirty="0"/>
              <a:t> allele of this gene</a:t>
            </a:r>
          </a:p>
          <a:p>
            <a:pPr marL="342900" indent="-342900">
              <a:buFont typeface="Arial" panose="020B0604020202020204" pitchFamily="34" charset="0"/>
              <a:buChar char="•"/>
            </a:pPr>
            <a:r>
              <a:rPr lang="en-AU" sz="2000" dirty="0"/>
              <a:t>Gene is located on ‘X’ chromosome, therefore more frequently found in males than in females</a:t>
            </a:r>
          </a:p>
          <a:p>
            <a:endParaRPr lang="en-AU" sz="2000" dirty="0"/>
          </a:p>
        </p:txBody>
      </p:sp>
      <p:pic>
        <p:nvPicPr>
          <p:cNvPr id="6146" name="Picture 2" descr="Image result for red green colorblind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365104"/>
            <a:ext cx="5655899"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836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red green colorblind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7296809"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062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red green colorblindness 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6848468" cy="566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45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633742" cy="1492132"/>
          </a:xfrm>
        </p:spPr>
        <p:txBody>
          <a:bodyPr>
            <a:normAutofit/>
          </a:bodyPr>
          <a:lstStyle/>
          <a:p>
            <a:r>
              <a:rPr lang="en-AU" dirty="0" smtClean="0"/>
              <a:t>Duchenne muscular dystrophy</a:t>
            </a:r>
            <a:endParaRPr lang="en-AU" dirty="0"/>
          </a:p>
        </p:txBody>
      </p:sp>
      <p:sp>
        <p:nvSpPr>
          <p:cNvPr id="3" name="Content Placeholder 2"/>
          <p:cNvSpPr>
            <a:spLocks noGrp="1"/>
          </p:cNvSpPr>
          <p:nvPr>
            <p:ph idx="1"/>
          </p:nvPr>
        </p:nvSpPr>
        <p:spPr>
          <a:xfrm>
            <a:off x="938758" y="1628800"/>
            <a:ext cx="7633742" cy="3593591"/>
          </a:xfrm>
        </p:spPr>
        <p:txBody>
          <a:bodyPr>
            <a:normAutofit/>
          </a:bodyPr>
          <a:lstStyle/>
          <a:p>
            <a:pPr marL="342900" indent="-342900">
              <a:buFont typeface="Arial" panose="020B0604020202020204" pitchFamily="34" charset="0"/>
              <a:buChar char="•"/>
            </a:pPr>
            <a:r>
              <a:rPr lang="en-AU" sz="2000" dirty="0" smtClean="0"/>
              <a:t>Wasting </a:t>
            </a:r>
            <a:r>
              <a:rPr lang="en-AU" sz="2000" dirty="0"/>
              <a:t>disease of leg muscles &amp; later arms, shoulders &amp; </a:t>
            </a:r>
            <a:r>
              <a:rPr lang="en-AU" sz="2000" dirty="0" smtClean="0"/>
              <a:t>chest</a:t>
            </a:r>
            <a:endParaRPr lang="en-AU" sz="2000" dirty="0"/>
          </a:p>
          <a:p>
            <a:pPr marL="342900" indent="-342900">
              <a:buFont typeface="Arial" panose="020B0604020202020204" pitchFamily="34" charset="0"/>
              <a:buChar char="•"/>
            </a:pPr>
            <a:r>
              <a:rPr lang="en-AU" sz="2000" dirty="0"/>
              <a:t>At times may be due to a mutation- either in woman, making her a carrier, or in a boy, giving him the disease</a:t>
            </a:r>
          </a:p>
          <a:p>
            <a:pPr marL="342900" indent="-342900">
              <a:buFont typeface="Arial" panose="020B0604020202020204" pitchFamily="34" charset="0"/>
              <a:buChar char="•"/>
            </a:pPr>
            <a:r>
              <a:rPr lang="en-AU" sz="2000" dirty="0"/>
              <a:t>Becomes apparent at around 3-5 years of age, when muscle weakness becomes evident</a:t>
            </a:r>
          </a:p>
          <a:p>
            <a:pPr marL="342900" indent="-342900">
              <a:buFont typeface="Arial" panose="020B0604020202020204" pitchFamily="34" charset="0"/>
              <a:buChar char="•"/>
            </a:pPr>
            <a:r>
              <a:rPr lang="en-AU" sz="2000" dirty="0"/>
              <a:t>Muscle replaced by fatty substance as years pass</a:t>
            </a:r>
          </a:p>
          <a:p>
            <a:pPr marL="342900" indent="-342900">
              <a:buFont typeface="Arial" panose="020B0604020202020204" pitchFamily="34" charset="0"/>
              <a:buChar char="•"/>
            </a:pPr>
            <a:r>
              <a:rPr lang="en-AU" sz="2000" dirty="0"/>
              <a:t>12-14 years: child confined to wheelchair &amp; later bedridden</a:t>
            </a:r>
          </a:p>
          <a:p>
            <a:pPr marL="342900" indent="-342900">
              <a:buFont typeface="Arial" panose="020B0604020202020204" pitchFamily="34" charset="0"/>
              <a:buChar char="•"/>
            </a:pPr>
            <a:r>
              <a:rPr lang="en-AU" sz="2000" dirty="0"/>
              <a:t>Have little chance of living beyond 20-25 years as respiratory failure eventually occurs</a:t>
            </a:r>
          </a:p>
          <a:p>
            <a:pPr marL="342900" indent="-342900">
              <a:buFont typeface="Arial" panose="020B0604020202020204" pitchFamily="34" charset="0"/>
              <a:buChar char="•"/>
            </a:pPr>
            <a:endParaRPr lang="en-AU" sz="2000" dirty="0"/>
          </a:p>
          <a:p>
            <a:endParaRPr lang="en-AU" sz="2000" dirty="0"/>
          </a:p>
        </p:txBody>
      </p:sp>
    </p:spTree>
    <p:extLst>
      <p:ext uri="{BB962C8B-B14F-4D97-AF65-F5344CB8AC3E}">
        <p14:creationId xmlns:p14="http://schemas.microsoft.com/office/powerpoint/2010/main" val="1421237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Diabetes insipidus</a:t>
            </a:r>
            <a:endParaRPr lang="en-AU" dirty="0"/>
          </a:p>
        </p:txBody>
      </p:sp>
      <p:sp>
        <p:nvSpPr>
          <p:cNvPr id="3" name="Content Placeholder 2"/>
          <p:cNvSpPr>
            <a:spLocks noGrp="1"/>
          </p:cNvSpPr>
          <p:nvPr>
            <p:ph idx="1"/>
          </p:nvPr>
        </p:nvSpPr>
        <p:spPr>
          <a:xfrm>
            <a:off x="827584" y="1700808"/>
            <a:ext cx="7633742" cy="3593591"/>
          </a:xfrm>
        </p:spPr>
        <p:txBody>
          <a:bodyPr>
            <a:normAutofit/>
          </a:bodyPr>
          <a:lstStyle/>
          <a:p>
            <a:pPr marL="342900" indent="-342900">
              <a:buFont typeface="Arial" panose="020B0604020202020204" pitchFamily="34" charset="0"/>
              <a:buChar char="•"/>
            </a:pPr>
            <a:r>
              <a:rPr lang="en-AU" sz="2000" dirty="0" smtClean="0"/>
              <a:t>Individual passes </a:t>
            </a:r>
            <a:r>
              <a:rPr lang="en-AU" sz="2000" dirty="0"/>
              <a:t>very large quantities of urine, gradually becomes </a:t>
            </a:r>
            <a:r>
              <a:rPr lang="en-AU" sz="2000" dirty="0" smtClean="0"/>
              <a:t>dehydrated</a:t>
            </a:r>
          </a:p>
          <a:p>
            <a:pPr marL="342900" indent="-342900">
              <a:buFont typeface="Arial" panose="020B0604020202020204" pitchFamily="34" charset="0"/>
              <a:buChar char="•"/>
            </a:pPr>
            <a:r>
              <a:rPr lang="en-AU" sz="2000" dirty="0" smtClean="0"/>
              <a:t>Death may result, unless water is available to replace that lost</a:t>
            </a:r>
            <a:endParaRPr lang="en-AU" sz="2000" dirty="0"/>
          </a:p>
          <a:p>
            <a:endParaRPr lang="en-AU" sz="2000" dirty="0"/>
          </a:p>
        </p:txBody>
      </p:sp>
      <p:pic>
        <p:nvPicPr>
          <p:cNvPr id="1026" name="Picture 2" descr="Image result for Diabetes insipid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077" y="3573016"/>
            <a:ext cx="37147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485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Incomplete dominance </a:t>
            </a:r>
            <a:endParaRPr lang="en-AU" dirty="0"/>
          </a:p>
        </p:txBody>
      </p:sp>
    </p:spTree>
    <p:extLst>
      <p:ext uri="{BB962C8B-B14F-4D97-AF65-F5344CB8AC3E}">
        <p14:creationId xmlns:p14="http://schemas.microsoft.com/office/powerpoint/2010/main" val="367505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Gregor</a:t>
            </a:r>
            <a:r>
              <a:rPr lang="en-AU" dirty="0"/>
              <a:t> </a:t>
            </a:r>
            <a:r>
              <a:rPr lang="en-AU" dirty="0" smtClean="0"/>
              <a:t>Mendel</a:t>
            </a:r>
            <a:endParaRPr lang="en-AU" dirty="0"/>
          </a:p>
        </p:txBody>
      </p:sp>
      <p:sp>
        <p:nvSpPr>
          <p:cNvPr id="3" name="Content Placeholder 2"/>
          <p:cNvSpPr>
            <a:spLocks noGrp="1"/>
          </p:cNvSpPr>
          <p:nvPr>
            <p:ph idx="1"/>
          </p:nvPr>
        </p:nvSpPr>
        <p:spPr>
          <a:xfrm>
            <a:off x="755576" y="1141581"/>
            <a:ext cx="7633742" cy="3593591"/>
          </a:xfrm>
        </p:spPr>
        <p:txBody>
          <a:bodyPr>
            <a:noAutofit/>
          </a:bodyPr>
          <a:lstStyle/>
          <a:p>
            <a:pPr marL="342900" indent="-342900">
              <a:buFont typeface="Arial" panose="020B0604020202020204" pitchFamily="34" charset="0"/>
              <a:buChar char="•"/>
            </a:pPr>
            <a:r>
              <a:rPr lang="en-AU" sz="2000" dirty="0" smtClean="0"/>
              <a:t>Prior to 1865 patterns of inheritance were identified but not clearly explained.</a:t>
            </a:r>
          </a:p>
          <a:p>
            <a:pPr marL="342900" indent="-342900">
              <a:buFont typeface="Arial" panose="020B0604020202020204" pitchFamily="34" charset="0"/>
              <a:buChar char="•"/>
            </a:pPr>
            <a:r>
              <a:rPr lang="en-AU" sz="2000" dirty="0" smtClean="0"/>
              <a:t>Gregor Mendel was the first scientist to provide a clear explanation of patterns of inheritance after studying traits in pea plants. </a:t>
            </a:r>
          </a:p>
          <a:p>
            <a:pPr marL="342900" indent="-342900">
              <a:buFont typeface="Arial" panose="020B0604020202020204" pitchFamily="34" charset="0"/>
              <a:buChar char="•"/>
            </a:pPr>
            <a:r>
              <a:rPr lang="en-AU" sz="2000" dirty="0" smtClean="0"/>
              <a:t>He proposed two principles:</a:t>
            </a:r>
          </a:p>
          <a:p>
            <a:pPr marL="457200" indent="-457200">
              <a:buAutoNum type="arabicPeriod"/>
            </a:pPr>
            <a:r>
              <a:rPr lang="en-AU" sz="2000" b="1" dirty="0" smtClean="0"/>
              <a:t>Various hereditary characteristics are controlled by factors (genes) and these occur in pairs (alleles). </a:t>
            </a:r>
          </a:p>
          <a:p>
            <a:pPr lvl="1"/>
            <a:r>
              <a:rPr lang="en-AU" sz="2000" dirty="0" smtClean="0"/>
              <a:t>For example people with brown eyes may have the genotype BB or Bb </a:t>
            </a:r>
          </a:p>
          <a:p>
            <a:pPr marL="457200" indent="-457200">
              <a:buAutoNum type="arabicPeriod"/>
            </a:pPr>
            <a:r>
              <a:rPr lang="en-AU" sz="2000" b="1" dirty="0" smtClean="0"/>
              <a:t>During the formation of gametes the pairs of factors  (genes) separate. When gametes unite at fertilization the pairs of genes come back together. (The Principle of Segregation)</a:t>
            </a:r>
          </a:p>
          <a:p>
            <a:pPr lvl="1"/>
            <a:r>
              <a:rPr lang="en-AU" sz="2000" dirty="0" smtClean="0"/>
              <a:t>For example sperm and eggs with either carry a single ‘B’ or a ‘b’ allele for eye colour.</a:t>
            </a:r>
          </a:p>
          <a:p>
            <a:pPr marL="457200" indent="-457200">
              <a:buAutoNum type="arabicPeriod"/>
            </a:pPr>
            <a:endParaRPr lang="en-AU" sz="2000" dirty="0"/>
          </a:p>
        </p:txBody>
      </p:sp>
    </p:spTree>
    <p:extLst>
      <p:ext uri="{BB962C8B-B14F-4D97-AF65-F5344CB8AC3E}">
        <p14:creationId xmlns:p14="http://schemas.microsoft.com/office/powerpoint/2010/main" val="3270850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Incomplete dominance </a:t>
            </a:r>
            <a:endParaRPr lang="en-AU" dirty="0"/>
          </a:p>
        </p:txBody>
      </p:sp>
      <p:sp>
        <p:nvSpPr>
          <p:cNvPr id="3" name="Content Placeholder 2"/>
          <p:cNvSpPr>
            <a:spLocks noGrp="1"/>
          </p:cNvSpPr>
          <p:nvPr>
            <p:ph idx="1"/>
          </p:nvPr>
        </p:nvSpPr>
        <p:spPr>
          <a:xfrm>
            <a:off x="1043608" y="1412776"/>
            <a:ext cx="7416824" cy="4373563"/>
          </a:xfrm>
        </p:spPr>
        <p:txBody>
          <a:bodyPr>
            <a:normAutofit/>
          </a:bodyPr>
          <a:lstStyle/>
          <a:p>
            <a:pPr marL="342900" indent="-342900">
              <a:buFont typeface="Arial" panose="020B0604020202020204" pitchFamily="34" charset="0"/>
              <a:buChar char="•"/>
            </a:pPr>
            <a:r>
              <a:rPr lang="en-AU" sz="2000" dirty="0"/>
              <a:t>There are some cases where the alleles of a particular gene are neither dominant or recessive….</a:t>
            </a:r>
          </a:p>
          <a:p>
            <a:pPr marL="342900" indent="-342900">
              <a:buFont typeface="Arial" panose="020B0604020202020204" pitchFamily="34" charset="0"/>
              <a:buChar char="•"/>
            </a:pPr>
            <a:r>
              <a:rPr lang="en-AU" sz="2000" dirty="0" smtClean="0"/>
              <a:t>This </a:t>
            </a:r>
            <a:r>
              <a:rPr lang="en-AU" sz="2000" dirty="0"/>
              <a:t>occurs when offspring show </a:t>
            </a:r>
            <a:r>
              <a:rPr lang="en-AU" sz="2000" b="1" dirty="0"/>
              <a:t>intermediate</a:t>
            </a:r>
            <a:r>
              <a:rPr lang="en-AU" sz="2000" dirty="0"/>
              <a:t> characteristics to those of their parents. </a:t>
            </a:r>
          </a:p>
          <a:p>
            <a:pPr marL="342900" indent="-342900">
              <a:buFont typeface="Arial" panose="020B0604020202020204" pitchFamily="34" charset="0"/>
              <a:buChar char="•"/>
            </a:pPr>
            <a:r>
              <a:rPr lang="en-AU" sz="2000" dirty="0"/>
              <a:t>Can also be referred to as </a:t>
            </a:r>
            <a:r>
              <a:rPr lang="en-AU" sz="2000" b="1" dirty="0"/>
              <a:t>‘blending</a:t>
            </a:r>
            <a:r>
              <a:rPr lang="en-AU" sz="2000" b="1" dirty="0" smtClean="0"/>
              <a:t>’</a:t>
            </a:r>
          </a:p>
          <a:p>
            <a:pPr marL="342900" indent="-342900">
              <a:buFont typeface="Arial" panose="020B0604020202020204" pitchFamily="34" charset="0"/>
              <a:buChar char="•"/>
            </a:pPr>
            <a:r>
              <a:rPr lang="en-AU" sz="2000" dirty="0"/>
              <a:t>When representing genotypes of </a:t>
            </a:r>
            <a:r>
              <a:rPr lang="en-AU" sz="2000" dirty="0" smtClean="0"/>
              <a:t>incomplete dominant </a:t>
            </a:r>
            <a:r>
              <a:rPr lang="en-AU" sz="2000" dirty="0"/>
              <a:t>inheritance </a:t>
            </a:r>
            <a:r>
              <a:rPr lang="en-AU" sz="2000" b="1" dirty="0"/>
              <a:t>all UPPERCASE letters are used (as no allele is recessive)</a:t>
            </a:r>
          </a:p>
          <a:p>
            <a:pPr marL="342900" indent="-342900">
              <a:buFont typeface="Arial" panose="020B0604020202020204" pitchFamily="34" charset="0"/>
              <a:buChar char="•"/>
            </a:pPr>
            <a:endParaRPr lang="en-AU" sz="2000" b="1" dirty="0"/>
          </a:p>
          <a:p>
            <a:pPr marL="342900" indent="-342900">
              <a:buFont typeface="Arial" panose="020B0604020202020204" pitchFamily="34" charset="0"/>
              <a:buChar char="•"/>
            </a:pPr>
            <a:endParaRPr lang="en-AU" sz="2000" dirty="0"/>
          </a:p>
          <a:p>
            <a:endParaRPr lang="en-AU" sz="2000" dirty="0"/>
          </a:p>
        </p:txBody>
      </p:sp>
      <p:pic>
        <p:nvPicPr>
          <p:cNvPr id="3074" name="Picture 2" descr="Image result for co dominance inherita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293096"/>
            <a:ext cx="2568761" cy="216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477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INCOMPLETE DOMINANCE </a:t>
            </a:r>
            <a:endParaRPr lang="en-AU" dirty="0"/>
          </a:p>
        </p:txBody>
      </p:sp>
      <p:sp>
        <p:nvSpPr>
          <p:cNvPr id="3" name="Content Placeholder 2"/>
          <p:cNvSpPr>
            <a:spLocks noGrp="1"/>
          </p:cNvSpPr>
          <p:nvPr>
            <p:ph idx="1"/>
          </p:nvPr>
        </p:nvSpPr>
        <p:spPr>
          <a:xfrm>
            <a:off x="1043608" y="1412776"/>
            <a:ext cx="7633742" cy="3593591"/>
          </a:xfrm>
        </p:spPr>
        <p:txBody>
          <a:bodyPr>
            <a:normAutofit/>
          </a:bodyPr>
          <a:lstStyle/>
          <a:p>
            <a:pPr marL="0" indent="0">
              <a:buNone/>
            </a:pPr>
            <a:r>
              <a:rPr lang="en-AU" sz="2000" dirty="0" smtClean="0"/>
              <a:t>Hair type is an example of incomplete dominance:</a:t>
            </a:r>
          </a:p>
          <a:p>
            <a:endParaRPr lang="en-AU" sz="2000" dirty="0" smtClean="0"/>
          </a:p>
          <a:p>
            <a:r>
              <a:rPr lang="en-AU" sz="2000" dirty="0" smtClean="0"/>
              <a:t>Straight Hair = H</a:t>
            </a:r>
            <a:r>
              <a:rPr lang="en-AU" sz="2000" baseline="30000" dirty="0" smtClean="0"/>
              <a:t>S</a:t>
            </a:r>
            <a:r>
              <a:rPr lang="en-AU" sz="2000" dirty="0" smtClean="0"/>
              <a:t>H</a:t>
            </a:r>
            <a:r>
              <a:rPr lang="en-AU" sz="2000" baseline="30000" dirty="0" smtClean="0"/>
              <a:t>S</a:t>
            </a:r>
          </a:p>
          <a:p>
            <a:r>
              <a:rPr lang="en-AU" sz="2000" dirty="0" smtClean="0"/>
              <a:t>Curly Hair = H</a:t>
            </a:r>
            <a:r>
              <a:rPr lang="en-AU" sz="2000" baseline="30000" dirty="0" smtClean="0"/>
              <a:t>C</a:t>
            </a:r>
            <a:r>
              <a:rPr lang="en-AU" sz="2000" dirty="0" smtClean="0"/>
              <a:t>H</a:t>
            </a:r>
            <a:r>
              <a:rPr lang="en-AU" sz="2000" baseline="30000" dirty="0" smtClean="0"/>
              <a:t>C</a:t>
            </a:r>
          </a:p>
          <a:p>
            <a:r>
              <a:rPr lang="en-AU" sz="2000" dirty="0" smtClean="0"/>
              <a:t>Wavy Hair = H</a:t>
            </a:r>
            <a:r>
              <a:rPr lang="en-AU" sz="2000" baseline="30000" dirty="0" smtClean="0"/>
              <a:t>C</a:t>
            </a:r>
            <a:r>
              <a:rPr lang="en-AU" sz="2000" dirty="0" smtClean="0"/>
              <a:t>H</a:t>
            </a:r>
            <a:r>
              <a:rPr lang="en-AU" sz="2000" baseline="30000" dirty="0" smtClean="0"/>
              <a:t>S</a:t>
            </a:r>
            <a:endParaRPr lang="en-AU" sz="2000" baseline="30000" dirty="0"/>
          </a:p>
        </p:txBody>
      </p:sp>
      <p:pic>
        <p:nvPicPr>
          <p:cNvPr id="4098" name="Picture 2" descr="Image result for co dominance IN HUM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573016"/>
            <a:ext cx="4007742" cy="266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709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Co-dominance </a:t>
            </a:r>
            <a:endParaRPr lang="en-AU" dirty="0"/>
          </a:p>
        </p:txBody>
      </p:sp>
    </p:spTree>
    <p:extLst>
      <p:ext uri="{BB962C8B-B14F-4D97-AF65-F5344CB8AC3E}">
        <p14:creationId xmlns:p14="http://schemas.microsoft.com/office/powerpoint/2010/main" val="1806380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MULTIPLE </a:t>
            </a:r>
            <a:r>
              <a:rPr lang="en-AU" dirty="0" smtClean="0"/>
              <a:t>ALLELES – blood groups</a:t>
            </a:r>
            <a:endParaRPr lang="en-AU" dirty="0"/>
          </a:p>
        </p:txBody>
      </p:sp>
      <p:sp>
        <p:nvSpPr>
          <p:cNvPr id="3" name="Content Placeholder 2"/>
          <p:cNvSpPr>
            <a:spLocks noGrp="1"/>
          </p:cNvSpPr>
          <p:nvPr>
            <p:ph idx="1"/>
          </p:nvPr>
        </p:nvSpPr>
        <p:spPr>
          <a:xfrm>
            <a:off x="938758" y="1412776"/>
            <a:ext cx="7633742" cy="3593591"/>
          </a:xfrm>
        </p:spPr>
        <p:txBody>
          <a:bodyPr>
            <a:normAutofit/>
          </a:bodyPr>
          <a:lstStyle/>
          <a:p>
            <a:pPr marL="342900" indent="-342900">
              <a:buFont typeface="Arial" panose="020B0604020202020204" pitchFamily="34" charset="0"/>
              <a:buChar char="•"/>
            </a:pPr>
            <a:r>
              <a:rPr lang="en-AU" sz="2000" dirty="0" smtClean="0"/>
              <a:t>When there are </a:t>
            </a:r>
            <a:r>
              <a:rPr lang="en-AU" sz="2000" u="sng" dirty="0" smtClean="0"/>
              <a:t>more than two alleles </a:t>
            </a:r>
            <a:r>
              <a:rPr lang="en-AU" sz="2000" dirty="0" smtClean="0"/>
              <a:t>for a particular characteristic. </a:t>
            </a:r>
          </a:p>
          <a:p>
            <a:pPr marL="342900" indent="-342900">
              <a:buFont typeface="Arial" panose="020B0604020202020204" pitchFamily="34" charset="0"/>
              <a:buChar char="•"/>
            </a:pPr>
            <a:r>
              <a:rPr lang="en-AU" sz="2000" dirty="0"/>
              <a:t>Follow a </a:t>
            </a:r>
            <a:r>
              <a:rPr lang="en-AU" sz="2000" u="sng" dirty="0"/>
              <a:t>co-dominant</a:t>
            </a:r>
            <a:r>
              <a:rPr lang="en-AU" sz="2000" dirty="0"/>
              <a:t> pattern of </a:t>
            </a:r>
            <a:r>
              <a:rPr lang="en-AU" sz="2000" dirty="0" smtClean="0"/>
              <a:t>inheritance. Both traits are expressed. </a:t>
            </a:r>
            <a:endParaRPr lang="en-AU" sz="2000" dirty="0"/>
          </a:p>
          <a:p>
            <a:pPr marL="342900" indent="-342900">
              <a:buFont typeface="Arial" panose="020B0604020202020204" pitchFamily="34" charset="0"/>
              <a:buChar char="•"/>
            </a:pPr>
            <a:r>
              <a:rPr lang="en-AU" sz="2000" dirty="0" smtClean="0"/>
              <a:t>Possible </a:t>
            </a:r>
            <a:r>
              <a:rPr lang="en-AU" sz="2000" dirty="0" smtClean="0"/>
              <a:t>alleles for blood groups include:</a:t>
            </a:r>
          </a:p>
          <a:p>
            <a:pPr lvl="1"/>
            <a:r>
              <a:rPr lang="en-AU" sz="2000" dirty="0" smtClean="0"/>
              <a:t>Antigen A = I</a:t>
            </a:r>
            <a:r>
              <a:rPr lang="en-AU" sz="2000" baseline="30000" dirty="0" smtClean="0"/>
              <a:t>A</a:t>
            </a:r>
          </a:p>
          <a:p>
            <a:pPr lvl="1"/>
            <a:r>
              <a:rPr lang="en-AU" sz="2000" dirty="0" smtClean="0"/>
              <a:t>Antigen B = I</a:t>
            </a:r>
            <a:r>
              <a:rPr lang="en-AU" sz="2000" baseline="30000" dirty="0" smtClean="0"/>
              <a:t>B</a:t>
            </a:r>
          </a:p>
          <a:p>
            <a:pPr lvl="1"/>
            <a:r>
              <a:rPr lang="en-AU" sz="2000" dirty="0" smtClean="0"/>
              <a:t>No Antigen = </a:t>
            </a:r>
            <a:r>
              <a:rPr lang="en-AU" sz="2000" dirty="0" err="1" smtClean="0"/>
              <a:t>i</a:t>
            </a:r>
            <a:endParaRPr lang="en-AU" sz="2000" dirty="0" smtClean="0"/>
          </a:p>
          <a:p>
            <a:endParaRPr lang="en-AU" sz="2000" dirty="0" smtClean="0"/>
          </a:p>
          <a:p>
            <a:endParaRPr lang="en-AU" sz="2000"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636912"/>
            <a:ext cx="2664296" cy="373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961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Co-dominance</a:t>
            </a:r>
            <a:endParaRPr lang="en-AU" dirty="0"/>
          </a:p>
        </p:txBody>
      </p:sp>
      <p:sp>
        <p:nvSpPr>
          <p:cNvPr id="3" name="Content Placeholder 2"/>
          <p:cNvSpPr>
            <a:spLocks noGrp="1"/>
          </p:cNvSpPr>
          <p:nvPr>
            <p:ph idx="1"/>
          </p:nvPr>
        </p:nvSpPr>
        <p:spPr>
          <a:xfrm>
            <a:off x="899592" y="1412776"/>
            <a:ext cx="7633742" cy="3593591"/>
          </a:xfrm>
        </p:spPr>
        <p:txBody>
          <a:bodyPr>
            <a:normAutofit/>
          </a:bodyPr>
          <a:lstStyle/>
          <a:p>
            <a:pPr marL="342900" indent="-342900">
              <a:buFont typeface="Arial" panose="020B0604020202020204" pitchFamily="34" charset="0"/>
              <a:buChar char="•"/>
            </a:pPr>
            <a:r>
              <a:rPr lang="en-AU" sz="2000" dirty="0" smtClean="0"/>
              <a:t>Another example where the alleles of a particular gene are neither dominant or recessive….</a:t>
            </a:r>
          </a:p>
          <a:p>
            <a:pPr marL="342900" indent="-342900">
              <a:buFont typeface="Arial" panose="020B0604020202020204" pitchFamily="34" charset="0"/>
              <a:buChar char="•"/>
            </a:pPr>
            <a:r>
              <a:rPr lang="en-AU" sz="2000" dirty="0" smtClean="0"/>
              <a:t>Homozygous parents </a:t>
            </a:r>
            <a:r>
              <a:rPr lang="en-AU" sz="2000" dirty="0"/>
              <a:t>produce offspring that show characteristics of both parents</a:t>
            </a:r>
          </a:p>
          <a:p>
            <a:pPr marL="342900" indent="-342900">
              <a:buFont typeface="Arial" panose="020B0604020202020204" pitchFamily="34" charset="0"/>
              <a:buChar char="•"/>
            </a:pPr>
            <a:endParaRPr lang="en-AU" sz="2000" dirty="0" smtClean="0"/>
          </a:p>
          <a:p>
            <a:pPr marL="342900" indent="-342900">
              <a:buFont typeface="Arial" panose="020B0604020202020204" pitchFamily="34" charset="0"/>
              <a:buChar char="•"/>
            </a:pPr>
            <a:endParaRPr lang="en-AU" sz="2000" u="sng" dirty="0"/>
          </a:p>
        </p:txBody>
      </p:sp>
      <p:sp>
        <p:nvSpPr>
          <p:cNvPr id="4" name="AutoShape 2" descr="Image result for co dominance inherit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Image result for co dominance inherit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071745"/>
            <a:ext cx="374898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792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Mitochondrial </a:t>
            </a:r>
            <a:r>
              <a:rPr lang="en-AU" dirty="0" err="1" smtClean="0"/>
              <a:t>dna</a:t>
            </a:r>
            <a:endParaRPr lang="en-AU" dirty="0"/>
          </a:p>
        </p:txBody>
      </p:sp>
    </p:spTree>
    <p:extLst>
      <p:ext uri="{BB962C8B-B14F-4D97-AF65-F5344CB8AC3E}">
        <p14:creationId xmlns:p14="http://schemas.microsoft.com/office/powerpoint/2010/main" val="1078649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Mitochondrial </a:t>
            </a:r>
            <a:r>
              <a:rPr lang="en-AU" dirty="0" err="1" smtClean="0"/>
              <a:t>dna</a:t>
            </a:r>
            <a:endParaRPr lang="en-AU" dirty="0"/>
          </a:p>
        </p:txBody>
      </p:sp>
      <p:sp>
        <p:nvSpPr>
          <p:cNvPr id="3" name="Content Placeholder 2"/>
          <p:cNvSpPr>
            <a:spLocks noGrp="1"/>
          </p:cNvSpPr>
          <p:nvPr>
            <p:ph idx="1"/>
          </p:nvPr>
        </p:nvSpPr>
        <p:spPr>
          <a:xfrm>
            <a:off x="938758" y="1340768"/>
            <a:ext cx="8291264" cy="4373563"/>
          </a:xfrm>
        </p:spPr>
        <p:txBody>
          <a:bodyPr>
            <a:normAutofit/>
          </a:bodyPr>
          <a:lstStyle/>
          <a:p>
            <a:pPr marL="342900" indent="-342900">
              <a:buFont typeface="Arial" panose="020B0604020202020204" pitchFamily="34" charset="0"/>
              <a:buChar char="•"/>
            </a:pPr>
            <a:r>
              <a:rPr lang="en-AU" sz="2000" dirty="0" smtClean="0"/>
              <a:t>Mitochondria contain their own DNA (</a:t>
            </a:r>
            <a:r>
              <a:rPr lang="en-AU" sz="2000" dirty="0" err="1" smtClean="0"/>
              <a:t>mtDNA</a:t>
            </a:r>
            <a:r>
              <a:rPr lang="en-AU" sz="2000" dirty="0" smtClean="0"/>
              <a:t>)</a:t>
            </a:r>
          </a:p>
          <a:p>
            <a:pPr marL="342900" indent="-342900">
              <a:buFont typeface="Arial" panose="020B0604020202020204" pitchFamily="34" charset="0"/>
              <a:buChar char="•"/>
            </a:pPr>
            <a:r>
              <a:rPr lang="en-AU" sz="2000" dirty="0" smtClean="0"/>
              <a:t>Both eggs and sperm (gametes) contain mitochondria</a:t>
            </a:r>
          </a:p>
          <a:p>
            <a:pPr marL="342900" indent="-342900">
              <a:buFont typeface="Arial" panose="020B0604020202020204" pitchFamily="34" charset="0"/>
              <a:buChar char="•"/>
            </a:pPr>
            <a:r>
              <a:rPr lang="en-AU" sz="2000" dirty="0" smtClean="0"/>
              <a:t>Sperm have less mitochondria than eggs </a:t>
            </a:r>
          </a:p>
          <a:p>
            <a:pPr marL="342900" indent="-342900">
              <a:buFont typeface="Arial" panose="020B0604020202020204" pitchFamily="34" charset="0"/>
              <a:buChar char="•"/>
            </a:pPr>
            <a:r>
              <a:rPr lang="en-AU" sz="2000" dirty="0" smtClean="0"/>
              <a:t>After the sperm penetrates the egg, the mitochondria in the sperm are destroyed</a:t>
            </a:r>
          </a:p>
          <a:p>
            <a:pPr marL="342900" indent="-342900">
              <a:buFont typeface="Arial" panose="020B0604020202020204" pitchFamily="34" charset="0"/>
              <a:buChar char="•"/>
            </a:pPr>
            <a:r>
              <a:rPr lang="en-AU" sz="2000" dirty="0" smtClean="0"/>
              <a:t>Therefore mitochondrial DNA is only inherited from our mothers</a:t>
            </a:r>
          </a:p>
          <a:p>
            <a:pPr marL="342900" indent="-342900">
              <a:buFont typeface="Arial" panose="020B0604020202020204" pitchFamily="34" charset="0"/>
              <a:buChar char="•"/>
            </a:pPr>
            <a:endParaRPr lang="en-AU" sz="2000" dirty="0"/>
          </a:p>
        </p:txBody>
      </p:sp>
      <p:pic>
        <p:nvPicPr>
          <p:cNvPr id="7170" name="Picture 2" descr="Image result for mitochondria dna inheri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3933056"/>
            <a:ext cx="34385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610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pPr algn="ctr"/>
            <a:r>
              <a:rPr lang="en-AU" dirty="0" smtClean="0"/>
              <a:t>Genetic diseases and populations</a:t>
            </a:r>
            <a:endParaRPr lang="en-AU" dirty="0"/>
          </a:p>
        </p:txBody>
      </p:sp>
    </p:spTree>
    <p:extLst>
      <p:ext uri="{BB962C8B-B14F-4D97-AF65-F5344CB8AC3E}">
        <p14:creationId xmlns:p14="http://schemas.microsoft.com/office/powerpoint/2010/main" val="2799502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Genetic diseases and populations</a:t>
            </a:r>
            <a:endParaRPr lang="en-AU" dirty="0"/>
          </a:p>
        </p:txBody>
      </p:sp>
      <p:sp>
        <p:nvSpPr>
          <p:cNvPr id="3" name="Content Placeholder 2"/>
          <p:cNvSpPr>
            <a:spLocks noGrp="1"/>
          </p:cNvSpPr>
          <p:nvPr>
            <p:ph idx="1"/>
          </p:nvPr>
        </p:nvSpPr>
        <p:spPr>
          <a:xfrm>
            <a:off x="938758" y="1988840"/>
            <a:ext cx="7633742" cy="3593591"/>
          </a:xfrm>
        </p:spPr>
        <p:txBody>
          <a:bodyPr>
            <a:normAutofit/>
          </a:bodyPr>
          <a:lstStyle/>
          <a:p>
            <a:pPr marL="342900" indent="-342900">
              <a:buFont typeface="Arial" panose="020B0604020202020204" pitchFamily="34" charset="0"/>
              <a:buChar char="•"/>
            </a:pPr>
            <a:r>
              <a:rPr lang="en-AU" sz="2000" dirty="0" smtClean="0"/>
              <a:t>Globally the population of people with recessive disorders that are not sex linked is usually low…</a:t>
            </a:r>
          </a:p>
          <a:p>
            <a:pPr marL="342900" indent="-342900">
              <a:buFont typeface="Arial" panose="020B0604020202020204" pitchFamily="34" charset="0"/>
              <a:buChar char="•"/>
            </a:pPr>
            <a:r>
              <a:rPr lang="en-AU" sz="2000" dirty="0" smtClean="0"/>
              <a:t>Geographically and culturally isolated communities are the exception</a:t>
            </a:r>
          </a:p>
          <a:p>
            <a:pPr marL="342900" indent="-342900">
              <a:buFont typeface="Arial" panose="020B0604020202020204" pitchFamily="34" charset="0"/>
              <a:buChar char="•"/>
            </a:pPr>
            <a:r>
              <a:rPr lang="en-AU" sz="2000" dirty="0" smtClean="0"/>
              <a:t>In these locations the population of people with rare recessive genetic disorders is higher</a:t>
            </a:r>
          </a:p>
        </p:txBody>
      </p:sp>
      <p:pic>
        <p:nvPicPr>
          <p:cNvPr id="8194" name="Picture 2" descr="Image result for wor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149080"/>
            <a:ext cx="288032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205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Genetic diseases around the world</a:t>
            </a:r>
            <a:endParaRPr lang="en-AU" dirty="0"/>
          </a:p>
        </p:txBody>
      </p:sp>
      <p:sp>
        <p:nvSpPr>
          <p:cNvPr id="3" name="Content Placeholder 2"/>
          <p:cNvSpPr>
            <a:spLocks noGrp="1"/>
          </p:cNvSpPr>
          <p:nvPr>
            <p:ph idx="1"/>
          </p:nvPr>
        </p:nvSpPr>
        <p:spPr>
          <a:xfrm>
            <a:off x="827584" y="1772816"/>
            <a:ext cx="8240747" cy="3593591"/>
          </a:xfrm>
        </p:spPr>
        <p:txBody>
          <a:bodyPr>
            <a:noAutofit/>
          </a:bodyPr>
          <a:lstStyle/>
          <a:p>
            <a:r>
              <a:rPr lang="en-AU" sz="1800" dirty="0" smtClean="0"/>
              <a:t>Some genetic diseases that are common in certain geographical locations include:</a:t>
            </a:r>
          </a:p>
          <a:p>
            <a:pPr marL="342900" indent="-342900">
              <a:buFont typeface="Arial" panose="020B0604020202020204" pitchFamily="34" charset="0"/>
              <a:buChar char="•"/>
            </a:pPr>
            <a:r>
              <a:rPr lang="en-AU" sz="1800" b="1" dirty="0" smtClean="0"/>
              <a:t>Thalassemia</a:t>
            </a:r>
          </a:p>
          <a:p>
            <a:pPr marL="800100" lvl="1" indent="-342900"/>
            <a:r>
              <a:rPr lang="en-AU" sz="1800" dirty="0"/>
              <a:t>D</a:t>
            </a:r>
            <a:r>
              <a:rPr lang="en-AU" sz="1800" dirty="0" smtClean="0"/>
              <a:t>efective formation of haemoglobin which leads to a build up of excess iron</a:t>
            </a:r>
          </a:p>
          <a:p>
            <a:pPr marL="800100" lvl="1" indent="-342900"/>
            <a:r>
              <a:rPr lang="en-AU" sz="1800" dirty="0" smtClean="0"/>
              <a:t>Common in countries along the Mediterranean coast</a:t>
            </a:r>
          </a:p>
          <a:p>
            <a:pPr marL="342900" indent="-342900">
              <a:buFont typeface="Arial" panose="020B0604020202020204" pitchFamily="34" charset="0"/>
              <a:buChar char="•"/>
            </a:pPr>
            <a:r>
              <a:rPr lang="en-AU" sz="1800" b="1" dirty="0" smtClean="0"/>
              <a:t>Sickle-Cell Anaemia</a:t>
            </a:r>
          </a:p>
          <a:p>
            <a:pPr marL="800100" lvl="1" indent="-342900"/>
            <a:r>
              <a:rPr lang="en-AU" sz="1800" dirty="0" smtClean="0"/>
              <a:t>Red blood cells are sickle shaped. Blood cells cannot carry as much oxygen as normal cells.</a:t>
            </a:r>
          </a:p>
          <a:p>
            <a:pPr marL="800100" lvl="1" indent="-342900"/>
            <a:r>
              <a:rPr lang="en-AU" sz="1800" dirty="0" smtClean="0"/>
              <a:t>Advantage = degree of immunity to malaria</a:t>
            </a:r>
          </a:p>
          <a:p>
            <a:pPr marL="800100" lvl="1" indent="-342900"/>
            <a:r>
              <a:rPr lang="en-AU" sz="1800" dirty="0" smtClean="0"/>
              <a:t>Common in Africa</a:t>
            </a:r>
          </a:p>
          <a:p>
            <a:pPr marL="342900" indent="-342900">
              <a:buFont typeface="Arial" panose="020B0604020202020204" pitchFamily="34" charset="0"/>
              <a:buChar char="•"/>
            </a:pPr>
            <a:r>
              <a:rPr lang="en-AU" sz="1800" b="1" dirty="0" smtClean="0"/>
              <a:t>Tay-Sachs Disease</a:t>
            </a:r>
          </a:p>
          <a:p>
            <a:pPr marL="800100" lvl="1" indent="-342900"/>
            <a:r>
              <a:rPr lang="en-AU" sz="1800" dirty="0" smtClean="0"/>
              <a:t>Disorder of lipid metabolism. Lacking an enzyme which causes accumulation of fatty substances in the nervous system</a:t>
            </a:r>
          </a:p>
          <a:p>
            <a:pPr marL="800100" lvl="1" indent="-342900"/>
            <a:r>
              <a:rPr lang="en-AU" sz="1800" dirty="0" smtClean="0"/>
              <a:t>Common in Eastern European Jewish populations</a:t>
            </a:r>
            <a:endParaRPr lang="en-AU" sz="1800" dirty="0"/>
          </a:p>
        </p:txBody>
      </p:sp>
    </p:spTree>
    <p:extLst>
      <p:ext uri="{BB962C8B-B14F-4D97-AF65-F5344CB8AC3E}">
        <p14:creationId xmlns:p14="http://schemas.microsoft.com/office/powerpoint/2010/main" val="227259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Watch</a:t>
            </a:r>
            <a:endParaRPr lang="en-AU" dirty="0"/>
          </a:p>
        </p:txBody>
      </p:sp>
      <p:sp>
        <p:nvSpPr>
          <p:cNvPr id="3" name="Content Placeholder 2"/>
          <p:cNvSpPr>
            <a:spLocks noGrp="1"/>
          </p:cNvSpPr>
          <p:nvPr>
            <p:ph idx="1"/>
          </p:nvPr>
        </p:nvSpPr>
        <p:spPr>
          <a:xfrm>
            <a:off x="957676" y="1628800"/>
            <a:ext cx="7633742" cy="3593591"/>
          </a:xfrm>
        </p:spPr>
        <p:txBody>
          <a:bodyPr>
            <a:normAutofit/>
          </a:bodyPr>
          <a:lstStyle/>
          <a:p>
            <a:r>
              <a:rPr lang="en-AU" sz="2000" dirty="0">
                <a:hlinkClick r:id="rId2"/>
              </a:rPr>
              <a:t>https://</a:t>
            </a:r>
            <a:r>
              <a:rPr lang="en-AU" sz="2000" dirty="0" smtClean="0">
                <a:hlinkClick r:id="rId2"/>
              </a:rPr>
              <a:t>www.youtube.com/watch?v=Mehz7tCxjSE</a:t>
            </a:r>
            <a:r>
              <a:rPr lang="en-AU" sz="2000" dirty="0" smtClean="0"/>
              <a:t> </a:t>
            </a:r>
            <a:endParaRPr lang="en-AU" sz="2000" dirty="0"/>
          </a:p>
        </p:txBody>
      </p:sp>
    </p:spTree>
    <p:extLst>
      <p:ext uri="{BB962C8B-B14F-4D97-AF65-F5344CB8AC3E}">
        <p14:creationId xmlns:p14="http://schemas.microsoft.com/office/powerpoint/2010/main" val="1579505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Pedigree charts</a:t>
            </a:r>
            <a:endParaRPr lang="en-AU" dirty="0"/>
          </a:p>
        </p:txBody>
      </p:sp>
    </p:spTree>
    <p:extLst>
      <p:ext uri="{BB962C8B-B14F-4D97-AF65-F5344CB8AC3E}">
        <p14:creationId xmlns:p14="http://schemas.microsoft.com/office/powerpoint/2010/main" val="1643899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 pedigree?</a:t>
            </a:r>
            <a:endParaRPr lang="en-AU" dirty="0"/>
          </a:p>
        </p:txBody>
      </p:sp>
      <p:sp>
        <p:nvSpPr>
          <p:cNvPr id="3" name="Content Placeholder 2"/>
          <p:cNvSpPr>
            <a:spLocks noGrp="1"/>
          </p:cNvSpPr>
          <p:nvPr>
            <p:ph idx="1"/>
          </p:nvPr>
        </p:nvSpPr>
        <p:spPr>
          <a:xfrm>
            <a:off x="958457" y="1268760"/>
            <a:ext cx="7633742" cy="3593591"/>
          </a:xfrm>
        </p:spPr>
        <p:txBody>
          <a:bodyPr>
            <a:normAutofit/>
          </a:bodyPr>
          <a:lstStyle/>
          <a:p>
            <a:r>
              <a:rPr lang="en-AU" sz="2000" dirty="0" smtClean="0"/>
              <a:t>A pedigree chart is also known as a </a:t>
            </a:r>
            <a:r>
              <a:rPr lang="en-AU" sz="2000" b="1" dirty="0" smtClean="0"/>
              <a:t>family tree</a:t>
            </a:r>
          </a:p>
          <a:p>
            <a:endParaRPr lang="en-AU" sz="2000" b="1" dirty="0" smtClean="0"/>
          </a:p>
          <a:p>
            <a:r>
              <a:rPr lang="en-AU" sz="2000" dirty="0" smtClean="0"/>
              <a:t>Pedigrees show us phenotypes of individuals in a family </a:t>
            </a:r>
          </a:p>
          <a:p>
            <a:r>
              <a:rPr lang="en-AU" sz="2000" dirty="0" smtClean="0"/>
              <a:t>From the phenotypes, genotypes can be identified or predicted</a:t>
            </a:r>
          </a:p>
          <a:p>
            <a:endParaRPr lang="en-AU"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281170"/>
            <a:ext cx="3486919" cy="316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479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 the symbols mean?</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691" y="2060848"/>
            <a:ext cx="7325875"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633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Watch!</a:t>
            </a:r>
            <a:endParaRPr lang="en-AU" dirty="0"/>
          </a:p>
        </p:txBody>
      </p:sp>
      <p:sp>
        <p:nvSpPr>
          <p:cNvPr id="3" name="Content Placeholder 2"/>
          <p:cNvSpPr>
            <a:spLocks noGrp="1"/>
          </p:cNvSpPr>
          <p:nvPr>
            <p:ph idx="1"/>
          </p:nvPr>
        </p:nvSpPr>
        <p:spPr>
          <a:xfrm>
            <a:off x="919613" y="1700808"/>
            <a:ext cx="7633742" cy="3593591"/>
          </a:xfrm>
        </p:spPr>
        <p:txBody>
          <a:bodyPr>
            <a:normAutofit/>
          </a:bodyPr>
          <a:lstStyle/>
          <a:p>
            <a:r>
              <a:rPr lang="en-AU" sz="2000" dirty="0">
                <a:hlinkClick r:id="rId2"/>
              </a:rPr>
              <a:t>http://www.youtube.com/watch?v=Wuk0W10EveU</a:t>
            </a:r>
            <a:r>
              <a:rPr lang="en-AU" sz="2000" dirty="0"/>
              <a:t> </a:t>
            </a:r>
          </a:p>
          <a:p>
            <a:endParaRPr lang="en-AU" sz="2000" dirty="0"/>
          </a:p>
        </p:txBody>
      </p:sp>
    </p:spTree>
    <p:extLst>
      <p:ext uri="{BB962C8B-B14F-4D97-AF65-F5344CB8AC3E}">
        <p14:creationId xmlns:p14="http://schemas.microsoft.com/office/powerpoint/2010/main" val="5280790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810032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28184" y="404664"/>
            <a:ext cx="2376264" cy="738664"/>
          </a:xfrm>
          <a:prstGeom prst="rect">
            <a:avLst/>
          </a:prstGeom>
          <a:noFill/>
        </p:spPr>
        <p:txBody>
          <a:bodyPr wrap="square" rtlCol="0">
            <a:spAutoFit/>
          </a:bodyPr>
          <a:lstStyle/>
          <a:p>
            <a:r>
              <a:rPr lang="en-AU" sz="1400" dirty="0" smtClean="0"/>
              <a:t>Note! Carrier females may </a:t>
            </a:r>
            <a:r>
              <a:rPr lang="en-AU" sz="1400" u="sng" dirty="0" smtClean="0"/>
              <a:t>not</a:t>
            </a:r>
            <a:r>
              <a:rPr lang="en-AU" sz="1400" dirty="0" smtClean="0"/>
              <a:t> always be represented by a half shaded circles!</a:t>
            </a:r>
            <a:endParaRPr lang="en-AU" sz="1400" dirty="0"/>
          </a:p>
        </p:txBody>
      </p:sp>
    </p:spTree>
    <p:extLst>
      <p:ext uri="{BB962C8B-B14F-4D97-AF65-F5344CB8AC3E}">
        <p14:creationId xmlns:p14="http://schemas.microsoft.com/office/powerpoint/2010/main" val="3694350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for reading pedigrees..</a:t>
            </a:r>
            <a:endParaRPr lang="en-AU" dirty="0"/>
          </a:p>
        </p:txBody>
      </p:sp>
      <p:sp>
        <p:nvSpPr>
          <p:cNvPr id="3" name="Content Placeholder 2"/>
          <p:cNvSpPr>
            <a:spLocks noGrp="1"/>
          </p:cNvSpPr>
          <p:nvPr>
            <p:ph idx="1"/>
          </p:nvPr>
        </p:nvSpPr>
        <p:spPr/>
        <p:txBody>
          <a:bodyPr/>
          <a:lstStyle/>
          <a:p>
            <a:r>
              <a:rPr lang="en-AU" dirty="0" smtClean="0"/>
              <a:t>Found on </a:t>
            </a:r>
            <a:r>
              <a:rPr lang="en-AU" b="1" dirty="0" smtClean="0"/>
              <a:t>page 325 </a:t>
            </a:r>
            <a:r>
              <a:rPr lang="en-AU" dirty="0" smtClean="0"/>
              <a:t>of text</a:t>
            </a: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77" y="1414278"/>
            <a:ext cx="7822072" cy="446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252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Genetic profiling and counselling</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030366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971" y="382384"/>
            <a:ext cx="7633742" cy="1492132"/>
          </a:xfrm>
        </p:spPr>
        <p:txBody>
          <a:bodyPr/>
          <a:lstStyle/>
          <a:p>
            <a:r>
              <a:rPr lang="en-AU" dirty="0" smtClean="0"/>
              <a:t>What is genetic counselling??</a:t>
            </a:r>
            <a:endParaRPr lang="en-AU" dirty="0"/>
          </a:p>
        </p:txBody>
      </p:sp>
      <p:sp>
        <p:nvSpPr>
          <p:cNvPr id="3" name="Content Placeholder 2"/>
          <p:cNvSpPr>
            <a:spLocks noGrp="1"/>
          </p:cNvSpPr>
          <p:nvPr>
            <p:ph idx="1"/>
          </p:nvPr>
        </p:nvSpPr>
        <p:spPr>
          <a:xfrm>
            <a:off x="827584" y="1628800"/>
            <a:ext cx="8136904" cy="3593591"/>
          </a:xfrm>
        </p:spPr>
        <p:txBody>
          <a:bodyPr>
            <a:normAutofit/>
          </a:bodyPr>
          <a:lstStyle/>
          <a:p>
            <a:r>
              <a:rPr lang="en-AU" sz="2000" dirty="0">
                <a:solidFill>
                  <a:schemeClr val="accent1">
                    <a:lumMod val="75000"/>
                  </a:schemeClr>
                </a:solidFill>
              </a:rPr>
              <a:t>Genetic Counselling </a:t>
            </a:r>
            <a:r>
              <a:rPr lang="en-AU" sz="2000" dirty="0"/>
              <a:t>is the advice given to couples planning to have children. Examine family tree and determining probabilities.</a:t>
            </a:r>
          </a:p>
          <a:p>
            <a:endParaRPr lang="en-AU" sz="2000" dirty="0"/>
          </a:p>
        </p:txBody>
      </p:sp>
      <p:pic>
        <p:nvPicPr>
          <p:cNvPr id="1026" name="Picture 2" descr="Image result for genetic counsel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774645"/>
            <a:ext cx="5287865" cy="369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2531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8025730" cy="1492132"/>
          </a:xfrm>
        </p:spPr>
        <p:txBody>
          <a:bodyPr/>
          <a:lstStyle/>
          <a:p>
            <a:r>
              <a:rPr lang="en-AU" dirty="0" smtClean="0"/>
              <a:t>Reasons for genetic counselling…</a:t>
            </a:r>
            <a:endParaRPr lang="en-AU" dirty="0"/>
          </a:p>
        </p:txBody>
      </p:sp>
      <p:sp>
        <p:nvSpPr>
          <p:cNvPr id="3" name="Content Placeholder 2"/>
          <p:cNvSpPr>
            <a:spLocks noGrp="1"/>
          </p:cNvSpPr>
          <p:nvPr>
            <p:ph idx="1"/>
          </p:nvPr>
        </p:nvSpPr>
        <p:spPr>
          <a:xfrm>
            <a:off x="899592" y="1556792"/>
            <a:ext cx="7633742" cy="3593591"/>
          </a:xfrm>
        </p:spPr>
        <p:txBody>
          <a:bodyPr>
            <a:noAutofit/>
          </a:bodyPr>
          <a:lstStyle/>
          <a:p>
            <a:r>
              <a:rPr lang="en-AU" sz="2000" dirty="0"/>
              <a:t>Couples with a child with a birth defect will be naturally anxious at this prospect for any other children</a:t>
            </a:r>
            <a:r>
              <a:rPr lang="en-AU" sz="2000" dirty="0" smtClean="0"/>
              <a:t>.</a:t>
            </a:r>
            <a:endParaRPr lang="en-AU" sz="2000" dirty="0"/>
          </a:p>
          <a:p>
            <a:r>
              <a:rPr lang="en-AU" sz="2000" dirty="0"/>
              <a:t>One partner may have a birth defect and concerned about passing that on to child</a:t>
            </a:r>
            <a:r>
              <a:rPr lang="en-AU" sz="2000" dirty="0" smtClean="0"/>
              <a:t>.</a:t>
            </a:r>
            <a:endParaRPr lang="en-AU" sz="2000" dirty="0"/>
          </a:p>
          <a:p>
            <a:r>
              <a:rPr lang="en-AU" sz="2000" dirty="0"/>
              <a:t>Couples may have close relatives with inherited diseases</a:t>
            </a:r>
            <a:r>
              <a:rPr lang="en-AU" sz="2000" dirty="0" smtClean="0"/>
              <a:t>.</a:t>
            </a:r>
          </a:p>
          <a:p>
            <a:endParaRPr lang="en-AU" sz="2000" dirty="0" smtClean="0"/>
          </a:p>
          <a:p>
            <a:r>
              <a:rPr lang="en-AU" sz="2000" dirty="0"/>
              <a:t>If a genetic disorder were diagnosed, couple would have the option of terminating pregnancy. </a:t>
            </a:r>
          </a:p>
          <a:p>
            <a:r>
              <a:rPr lang="en-AU" sz="2000" dirty="0"/>
              <a:t>Although genetic counselling and modern diagnostic techniques can alleviate much suffering, responsibility for decision making must still lie with the individuals concerned.</a:t>
            </a:r>
          </a:p>
          <a:p>
            <a:endParaRPr lang="en-AU" sz="2000" dirty="0"/>
          </a:p>
          <a:p>
            <a:endParaRPr lang="en-AU" sz="2000" dirty="0"/>
          </a:p>
        </p:txBody>
      </p:sp>
    </p:spTree>
    <p:extLst>
      <p:ext uri="{BB962C8B-B14F-4D97-AF65-F5344CB8AC3E}">
        <p14:creationId xmlns:p14="http://schemas.microsoft.com/office/powerpoint/2010/main" val="188553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Obtaining a genetic profile</a:t>
            </a:r>
            <a:endParaRPr lang="en-AU" dirty="0"/>
          </a:p>
        </p:txBody>
      </p:sp>
      <p:sp>
        <p:nvSpPr>
          <p:cNvPr id="3" name="Content Placeholder 2"/>
          <p:cNvSpPr>
            <a:spLocks noGrp="1"/>
          </p:cNvSpPr>
          <p:nvPr>
            <p:ph idx="1"/>
          </p:nvPr>
        </p:nvSpPr>
        <p:spPr>
          <a:xfrm>
            <a:off x="946325" y="1556792"/>
            <a:ext cx="7633742" cy="3593591"/>
          </a:xfrm>
        </p:spPr>
        <p:txBody>
          <a:bodyPr>
            <a:normAutofit/>
          </a:bodyPr>
          <a:lstStyle/>
          <a:p>
            <a:r>
              <a:rPr lang="en-AU" sz="2000" dirty="0"/>
              <a:t>In the past we relied heavily on family pedigrees to determine likelihood of couple having a child with certain genetic disorder.</a:t>
            </a:r>
          </a:p>
          <a:p>
            <a:r>
              <a:rPr lang="en-AU" sz="2000" dirty="0"/>
              <a:t>1960s scientists developed techniques using special enzymes to cut the DNA at specific sequences, leaving pieces of various lengths. </a:t>
            </a:r>
          </a:p>
          <a:p>
            <a:r>
              <a:rPr lang="en-AU" sz="2000" dirty="0"/>
              <a:t>The length of the pieces varies distinctively from one person to another.</a:t>
            </a:r>
          </a:p>
          <a:p>
            <a:r>
              <a:rPr lang="en-AU" sz="2000" dirty="0">
                <a:solidFill>
                  <a:schemeClr val="accent1">
                    <a:lumMod val="75000"/>
                  </a:schemeClr>
                </a:solidFill>
              </a:rPr>
              <a:t>Electrophoresis</a:t>
            </a:r>
            <a:endParaRPr lang="en-AU" sz="2000" dirty="0">
              <a:solidFill>
                <a:schemeClr val="accent2">
                  <a:lumMod val="60000"/>
                  <a:lumOff val="40000"/>
                </a:schemeClr>
              </a:solidFill>
            </a:endParaRPr>
          </a:p>
          <a:p>
            <a:endParaRPr lang="en-AU" sz="2000" dirty="0"/>
          </a:p>
        </p:txBody>
      </p:sp>
    </p:spTree>
    <p:extLst>
      <p:ext uri="{BB962C8B-B14F-4D97-AF65-F5344CB8AC3E}">
        <p14:creationId xmlns:p14="http://schemas.microsoft.com/office/powerpoint/2010/main" val="322789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terms</a:t>
            </a:r>
            <a:endParaRPr lang="en-AU" dirty="0"/>
          </a:p>
        </p:txBody>
      </p:sp>
      <p:sp>
        <p:nvSpPr>
          <p:cNvPr id="3" name="Content Placeholder 2"/>
          <p:cNvSpPr>
            <a:spLocks noGrp="1"/>
          </p:cNvSpPr>
          <p:nvPr>
            <p:ph idx="1"/>
          </p:nvPr>
        </p:nvSpPr>
        <p:spPr>
          <a:xfrm>
            <a:off x="827584" y="1323015"/>
            <a:ext cx="7633742" cy="3593591"/>
          </a:xfrm>
        </p:spPr>
        <p:txBody>
          <a:bodyPr>
            <a:noAutofit/>
          </a:bodyPr>
          <a:lstStyle/>
          <a:p>
            <a:r>
              <a:rPr lang="en-AU" sz="2000" dirty="0" smtClean="0"/>
              <a:t>Some key terms when looking at Mendel’s </a:t>
            </a:r>
            <a:r>
              <a:rPr lang="en-AU" sz="2000" dirty="0"/>
              <a:t>g</a:t>
            </a:r>
            <a:r>
              <a:rPr lang="en-AU" sz="2000" dirty="0" smtClean="0"/>
              <a:t>enetics include:</a:t>
            </a:r>
          </a:p>
          <a:p>
            <a:endParaRPr lang="en-AU" sz="2000" dirty="0" smtClean="0"/>
          </a:p>
          <a:p>
            <a:pPr marL="342900" indent="-342900">
              <a:buFont typeface="Arial" panose="020B0604020202020204" pitchFamily="34" charset="0"/>
              <a:buChar char="•"/>
            </a:pPr>
            <a:r>
              <a:rPr lang="en-AU" sz="2000" b="1" dirty="0" smtClean="0"/>
              <a:t>Pure-breeding</a:t>
            </a:r>
            <a:r>
              <a:rPr lang="en-AU" sz="2000" dirty="0" smtClean="0"/>
              <a:t> </a:t>
            </a:r>
          </a:p>
          <a:p>
            <a:pPr marL="274320" lvl="1" indent="0">
              <a:buNone/>
            </a:pPr>
            <a:r>
              <a:rPr lang="en-AU" sz="2000" b="0" dirty="0" smtClean="0"/>
              <a:t>Organisms that produce the same characteristic in each succeeding generation when bred amongst themselves (homozygous)</a:t>
            </a:r>
          </a:p>
          <a:p>
            <a:pPr marL="342900" indent="-342900">
              <a:buFont typeface="Arial" panose="020B0604020202020204" pitchFamily="34" charset="0"/>
              <a:buChar char="•"/>
            </a:pPr>
            <a:r>
              <a:rPr lang="en-AU" sz="2000" b="1" dirty="0" smtClean="0"/>
              <a:t>Hybrid</a:t>
            </a:r>
          </a:p>
          <a:p>
            <a:pPr marL="274320" lvl="1" indent="0">
              <a:buNone/>
            </a:pPr>
            <a:r>
              <a:rPr lang="en-AU" sz="2000" dirty="0" smtClean="0"/>
              <a:t>An offspring that results from mating two individuals with different genetic constitutions (heterozygous)</a:t>
            </a:r>
          </a:p>
          <a:p>
            <a:pPr marL="342900" indent="-342900">
              <a:buFont typeface="Arial" panose="020B0604020202020204" pitchFamily="34" charset="0"/>
              <a:buChar char="•"/>
            </a:pPr>
            <a:r>
              <a:rPr lang="en-AU" sz="2000" b="1" dirty="0" smtClean="0"/>
              <a:t>Dominant trait </a:t>
            </a:r>
          </a:p>
          <a:p>
            <a:pPr marL="274320" lvl="1" indent="0">
              <a:buNone/>
            </a:pPr>
            <a:r>
              <a:rPr lang="en-AU" sz="2000" dirty="0" smtClean="0"/>
              <a:t>The characteristic of shown by a hybrid</a:t>
            </a:r>
          </a:p>
          <a:p>
            <a:pPr marL="342900" indent="-342900">
              <a:buFont typeface="Arial" panose="020B0604020202020204" pitchFamily="34" charset="0"/>
              <a:buChar char="•"/>
            </a:pPr>
            <a:r>
              <a:rPr lang="en-AU" sz="2000" b="1" dirty="0" smtClean="0"/>
              <a:t>Recessive trait </a:t>
            </a:r>
          </a:p>
          <a:p>
            <a:pPr marL="274320" lvl="1" indent="0">
              <a:buNone/>
            </a:pPr>
            <a:r>
              <a:rPr lang="en-AU" sz="2000" dirty="0" smtClean="0"/>
              <a:t>The characteristic masked by the dominant trait </a:t>
            </a:r>
            <a:endParaRPr lang="en-AU" sz="2000" dirty="0"/>
          </a:p>
        </p:txBody>
      </p:sp>
    </p:spTree>
    <p:extLst>
      <p:ext uri="{BB962C8B-B14F-4D97-AF65-F5344CB8AC3E}">
        <p14:creationId xmlns:p14="http://schemas.microsoft.com/office/powerpoint/2010/main" val="1219293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Electrophoresis</a:t>
            </a:r>
            <a:endParaRPr lang="en-AU" dirty="0"/>
          </a:p>
        </p:txBody>
      </p:sp>
      <p:sp>
        <p:nvSpPr>
          <p:cNvPr id="3" name="Content Placeholder 2"/>
          <p:cNvSpPr>
            <a:spLocks noGrp="1"/>
          </p:cNvSpPr>
          <p:nvPr>
            <p:ph idx="1"/>
          </p:nvPr>
        </p:nvSpPr>
        <p:spPr>
          <a:xfrm>
            <a:off x="938758" y="1340768"/>
            <a:ext cx="7633742" cy="3593591"/>
          </a:xfrm>
        </p:spPr>
        <p:txBody>
          <a:bodyPr>
            <a:normAutofit/>
          </a:bodyPr>
          <a:lstStyle/>
          <a:p>
            <a:r>
              <a:rPr lang="en-AU" sz="2000" dirty="0"/>
              <a:t>DNA pieces placed on a semi solid gel and an electric current was passed through the gel via electrodes located at each end. </a:t>
            </a:r>
          </a:p>
          <a:p>
            <a:r>
              <a:rPr lang="en-AU" sz="2000" dirty="0"/>
              <a:t>DNA, which is negatively charged, moves through the gel toward the positive electrode. </a:t>
            </a:r>
          </a:p>
          <a:p>
            <a:r>
              <a:rPr lang="en-AU" sz="2000" dirty="0"/>
              <a:t>Smaller DNA pieces move faster than the larger ones, resulting in a pattern of bands that looks similar to a barcode. </a:t>
            </a:r>
          </a:p>
          <a:p>
            <a:r>
              <a:rPr lang="en-AU" sz="2000" dirty="0"/>
              <a:t>Banding pattern is an individual’s DNA fingerprint, or </a:t>
            </a:r>
            <a:r>
              <a:rPr lang="en-AU" sz="2000" dirty="0">
                <a:solidFill>
                  <a:schemeClr val="bg2">
                    <a:lumMod val="50000"/>
                  </a:schemeClr>
                </a:solidFill>
              </a:rPr>
              <a:t>DNA profile.</a:t>
            </a:r>
          </a:p>
          <a:p>
            <a:endParaRPr lang="en-AU"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293096"/>
            <a:ext cx="2448272" cy="215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726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7344816" cy="646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253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75867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693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lectrophor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7416824" cy="628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28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lectrophor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35587"/>
            <a:ext cx="3869352"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electrophore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44824"/>
            <a:ext cx="4114619"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7822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use DNA profiling (fingerprints)?</a:t>
            </a:r>
            <a:endParaRPr lang="en-AU" dirty="0"/>
          </a:p>
        </p:txBody>
      </p:sp>
      <p:sp>
        <p:nvSpPr>
          <p:cNvPr id="3" name="Content Placeholder 2"/>
          <p:cNvSpPr>
            <a:spLocks noGrp="1"/>
          </p:cNvSpPr>
          <p:nvPr>
            <p:ph idx="1"/>
          </p:nvPr>
        </p:nvSpPr>
        <p:spPr>
          <a:xfrm>
            <a:off x="827584" y="1772816"/>
            <a:ext cx="7633742" cy="3593591"/>
          </a:xfrm>
        </p:spPr>
        <p:txBody>
          <a:bodyPr>
            <a:noAutofit/>
          </a:bodyPr>
          <a:lstStyle/>
          <a:p>
            <a:r>
              <a:rPr lang="en-AU" sz="2000" dirty="0"/>
              <a:t>DNA fingerprints are frequently used in tracing ancestry and in forensic science.</a:t>
            </a:r>
          </a:p>
          <a:p>
            <a:r>
              <a:rPr lang="en-AU" sz="2000" dirty="0"/>
              <a:t>Useful in identification of carriers of hereditary diseases. </a:t>
            </a:r>
          </a:p>
          <a:p>
            <a:r>
              <a:rPr lang="en-AU" sz="2000" dirty="0"/>
              <a:t>Using gel electrophoresis, a person who carries an allele that may cause a hereditary disease, such as cystic fibrosis or Huntington’s disease, can be identified, as can a newborn baby who will develop the disease.</a:t>
            </a:r>
          </a:p>
          <a:p>
            <a:r>
              <a:rPr lang="en-AU" sz="2000" dirty="0"/>
              <a:t>Allele does not </a:t>
            </a:r>
            <a:r>
              <a:rPr lang="en-AU" sz="2000" dirty="0" smtClean="0"/>
              <a:t>mean </a:t>
            </a:r>
            <a:r>
              <a:rPr lang="en-AU" sz="2000" dirty="0"/>
              <a:t>they will automatically have disease or even develop it.</a:t>
            </a:r>
          </a:p>
          <a:p>
            <a:r>
              <a:rPr lang="en-AU" sz="2000" dirty="0"/>
              <a:t>A recently discovered allele has been shown to increase an individual’s risk of colon cancer. DNA profiling enables this allele to be identified, so person can have regular medical examinations, but may never develop colon cancer.</a:t>
            </a:r>
          </a:p>
          <a:p>
            <a:endParaRPr lang="en-AU" sz="2000" dirty="0"/>
          </a:p>
        </p:txBody>
      </p:sp>
    </p:spTree>
    <p:extLst>
      <p:ext uri="{BB962C8B-B14F-4D97-AF65-F5344CB8AC3E}">
        <p14:creationId xmlns:p14="http://schemas.microsoft.com/office/powerpoint/2010/main" val="13045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Comparing DNA profiles (fingerprints)</a:t>
            </a:r>
            <a:endParaRPr lang="en-AU" dirty="0"/>
          </a:p>
        </p:txBody>
      </p:sp>
      <p:sp>
        <p:nvSpPr>
          <p:cNvPr id="3" name="Content Placeholder 2"/>
          <p:cNvSpPr>
            <a:spLocks noGrp="1"/>
          </p:cNvSpPr>
          <p:nvPr>
            <p:ph idx="1"/>
          </p:nvPr>
        </p:nvSpPr>
        <p:spPr>
          <a:xfrm>
            <a:off x="827584" y="1874517"/>
            <a:ext cx="7633742" cy="3593591"/>
          </a:xfrm>
        </p:spPr>
        <p:txBody>
          <a:bodyPr>
            <a:noAutofit/>
          </a:bodyPr>
          <a:lstStyle/>
          <a:p>
            <a:r>
              <a:rPr lang="en-AU" sz="2000" dirty="0"/>
              <a:t>Scientists use markers</a:t>
            </a:r>
          </a:p>
          <a:p>
            <a:r>
              <a:rPr lang="en-AU" sz="2000" dirty="0">
                <a:solidFill>
                  <a:schemeClr val="accent1">
                    <a:lumMod val="75000"/>
                  </a:schemeClr>
                </a:solidFill>
              </a:rPr>
              <a:t>Markers-</a:t>
            </a:r>
            <a:r>
              <a:rPr lang="en-AU" sz="2000" dirty="0"/>
              <a:t> a segment of DNA with known characteristics.</a:t>
            </a:r>
          </a:p>
          <a:p>
            <a:r>
              <a:rPr lang="en-AU" sz="2000" dirty="0"/>
              <a:t>These segments of DNA do not code for a protein, but they contain short sequences where the same pattern is repeated a number of times. </a:t>
            </a:r>
          </a:p>
          <a:p>
            <a:r>
              <a:rPr lang="en-AU" sz="2000" dirty="0"/>
              <a:t>The number of repeats in sequences is inherited, they make useful points of comparison in genetic testing</a:t>
            </a:r>
            <a:r>
              <a:rPr lang="en-AU" sz="2000" dirty="0" smtClean="0"/>
              <a:t>.</a:t>
            </a:r>
            <a:r>
              <a:rPr lang="en-AU" sz="2000" dirty="0"/>
              <a:t> </a:t>
            </a:r>
            <a:endParaRPr lang="en-AU" sz="2000" dirty="0" smtClean="0"/>
          </a:p>
          <a:p>
            <a:r>
              <a:rPr lang="en-AU" sz="2000" dirty="0" smtClean="0"/>
              <a:t>DNA </a:t>
            </a:r>
            <a:r>
              <a:rPr lang="en-AU" sz="2000" dirty="0"/>
              <a:t>can be used to trace ancestry back through your family tree. </a:t>
            </a:r>
          </a:p>
          <a:p>
            <a:r>
              <a:rPr lang="en-AU" sz="2000" dirty="0"/>
              <a:t>DNA passed down from one generation to the next, some parts remain almost unchanged, while other parts change greatly.</a:t>
            </a:r>
          </a:p>
          <a:p>
            <a:r>
              <a:rPr lang="en-AU" sz="2000" dirty="0"/>
              <a:t>The unchanged parts of DNA provide link between generations and can be very useful in reconstructing family histories.</a:t>
            </a:r>
          </a:p>
          <a:p>
            <a:endParaRPr lang="en-AU" sz="2000" dirty="0"/>
          </a:p>
          <a:p>
            <a:endParaRPr lang="en-AU" sz="2000" dirty="0"/>
          </a:p>
        </p:txBody>
      </p:sp>
    </p:spTree>
    <p:extLst>
      <p:ext uri="{BB962C8B-B14F-4D97-AF65-F5344CB8AC3E}">
        <p14:creationId xmlns:p14="http://schemas.microsoft.com/office/powerpoint/2010/main" val="3810503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476672"/>
            <a:ext cx="7863432" cy="5842662"/>
          </a:xfrm>
          <a:prstGeom prst="rect">
            <a:avLst/>
          </a:prstGeom>
        </p:spPr>
      </p:pic>
    </p:spTree>
    <p:extLst>
      <p:ext uri="{BB962C8B-B14F-4D97-AF65-F5344CB8AC3E}">
        <p14:creationId xmlns:p14="http://schemas.microsoft.com/office/powerpoint/2010/main" val="27807535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686" y="404664"/>
            <a:ext cx="8097738" cy="1492132"/>
          </a:xfrm>
        </p:spPr>
        <p:txBody>
          <a:bodyPr/>
          <a:lstStyle/>
          <a:p>
            <a:r>
              <a:rPr lang="en-AU" dirty="0" smtClean="0"/>
              <a:t>Ethical and Social </a:t>
            </a:r>
            <a:r>
              <a:rPr lang="en-AU" dirty="0"/>
              <a:t>C</a:t>
            </a:r>
            <a:r>
              <a:rPr lang="en-AU" dirty="0" smtClean="0"/>
              <a:t>onsiderations</a:t>
            </a:r>
            <a:endParaRPr lang="en-AU" dirty="0"/>
          </a:p>
        </p:txBody>
      </p:sp>
      <p:sp>
        <p:nvSpPr>
          <p:cNvPr id="3" name="Content Placeholder 2"/>
          <p:cNvSpPr>
            <a:spLocks noGrp="1"/>
          </p:cNvSpPr>
          <p:nvPr>
            <p:ph idx="1"/>
          </p:nvPr>
        </p:nvSpPr>
        <p:spPr>
          <a:xfrm>
            <a:off x="827584" y="1531801"/>
            <a:ext cx="7633742" cy="3593591"/>
          </a:xfrm>
        </p:spPr>
        <p:txBody>
          <a:bodyPr>
            <a:normAutofit/>
          </a:bodyPr>
          <a:lstStyle/>
          <a:p>
            <a:r>
              <a:rPr lang="en-AU" sz="2000" dirty="0"/>
              <a:t>Many advantages and disadvantages can come from genetic profiling.</a:t>
            </a:r>
          </a:p>
          <a:p>
            <a:r>
              <a:rPr lang="en-AU" sz="2000" dirty="0"/>
              <a:t>Profiling has potential to breach unwritten code of values. The way in which society uses profiling also present problems.</a:t>
            </a:r>
          </a:p>
          <a:p>
            <a:r>
              <a:rPr lang="en-AU" sz="2000" dirty="0"/>
              <a:t>Genetic profiling provides a complete set of genetic information about a person- their </a:t>
            </a:r>
            <a:r>
              <a:rPr lang="en-AU" sz="2000" dirty="0">
                <a:solidFill>
                  <a:schemeClr val="accent1">
                    <a:lumMod val="75000"/>
                  </a:schemeClr>
                </a:solidFill>
              </a:rPr>
              <a:t>genome.</a:t>
            </a:r>
          </a:p>
          <a:p>
            <a:endParaRPr lang="en-AU" sz="2000" dirty="0"/>
          </a:p>
        </p:txBody>
      </p:sp>
      <p:pic>
        <p:nvPicPr>
          <p:cNvPr id="4098" name="Picture 2" descr="Image result for genetic te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671312"/>
            <a:ext cx="3079228" cy="290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069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8980"/>
            <a:ext cx="8025730" cy="1492132"/>
          </a:xfrm>
        </p:spPr>
        <p:txBody>
          <a:bodyPr/>
          <a:lstStyle/>
          <a:p>
            <a:r>
              <a:rPr lang="en-AU" dirty="0" smtClean="0"/>
              <a:t>Ethical and Social Considerations</a:t>
            </a:r>
            <a:endParaRPr lang="en-AU" dirty="0"/>
          </a:p>
        </p:txBody>
      </p:sp>
      <p:sp>
        <p:nvSpPr>
          <p:cNvPr id="3" name="Content Placeholder 2"/>
          <p:cNvSpPr>
            <a:spLocks noGrp="1"/>
          </p:cNvSpPr>
          <p:nvPr>
            <p:ph idx="1"/>
          </p:nvPr>
        </p:nvSpPr>
        <p:spPr>
          <a:xfrm>
            <a:off x="827584" y="1556792"/>
            <a:ext cx="7633742" cy="3593591"/>
          </a:xfrm>
        </p:spPr>
        <p:txBody>
          <a:bodyPr>
            <a:noAutofit/>
          </a:bodyPr>
          <a:lstStyle/>
          <a:p>
            <a:r>
              <a:rPr lang="en-AU" sz="2000" dirty="0"/>
              <a:t>Genome has the potential to provide great benefits for individuals and for providers of health care. </a:t>
            </a:r>
          </a:p>
          <a:p>
            <a:r>
              <a:rPr lang="en-AU" sz="2000" dirty="0"/>
              <a:t>A person’s genome could be analysed during infancy and stored electronically to be used later if required</a:t>
            </a:r>
          </a:p>
          <a:p>
            <a:r>
              <a:rPr lang="en-AU" sz="2000" dirty="0"/>
              <a:t>This raises many issues such as who this belongs to? Individual, laboratory or group. What if it was stolen? Who can access this information?</a:t>
            </a:r>
          </a:p>
          <a:p>
            <a:r>
              <a:rPr lang="en-AU" sz="2000" dirty="0"/>
              <a:t>Future diseases could be predicted and early treatment could be possible.</a:t>
            </a:r>
          </a:p>
          <a:p>
            <a:r>
              <a:rPr lang="en-AU" sz="2000" dirty="0"/>
              <a:t>May lead to unnecessary anxiety.</a:t>
            </a:r>
          </a:p>
          <a:p>
            <a:r>
              <a:rPr lang="en-AU" sz="2000" dirty="0"/>
              <a:t>Could lead to discrimination with health care, insurance and even employment.</a:t>
            </a:r>
          </a:p>
          <a:p>
            <a:endParaRPr lang="en-AU" sz="2000" dirty="0"/>
          </a:p>
        </p:txBody>
      </p:sp>
    </p:spTree>
    <p:extLst>
      <p:ext uri="{BB962C8B-B14F-4D97-AF65-F5344CB8AC3E}">
        <p14:creationId xmlns:p14="http://schemas.microsoft.com/office/powerpoint/2010/main" val="393534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Monohybrid crosses</a:t>
            </a:r>
            <a:endParaRPr lang="en-AU" dirty="0"/>
          </a:p>
        </p:txBody>
      </p:sp>
    </p:spTree>
    <p:extLst>
      <p:ext uri="{BB962C8B-B14F-4D97-AF65-F5344CB8AC3E}">
        <p14:creationId xmlns:p14="http://schemas.microsoft.com/office/powerpoint/2010/main" val="4536915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Complete chapter review questions!</a:t>
            </a:r>
            <a:endParaRPr lang="en-AU" dirty="0"/>
          </a:p>
        </p:txBody>
      </p:sp>
      <p:pic>
        <p:nvPicPr>
          <p:cNvPr id="11268" name="Picture 4" descr="Image result for study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323332"/>
            <a:ext cx="4667273" cy="527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6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Monohybrid crosses</a:t>
            </a:r>
            <a:endParaRPr lang="en-AU" dirty="0"/>
          </a:p>
        </p:txBody>
      </p:sp>
      <p:sp>
        <p:nvSpPr>
          <p:cNvPr id="3" name="Content Placeholder 2"/>
          <p:cNvSpPr>
            <a:spLocks noGrp="1"/>
          </p:cNvSpPr>
          <p:nvPr>
            <p:ph idx="1"/>
          </p:nvPr>
        </p:nvSpPr>
        <p:spPr>
          <a:xfrm>
            <a:off x="827584" y="1340768"/>
            <a:ext cx="7633742" cy="3593591"/>
          </a:xfrm>
        </p:spPr>
        <p:txBody>
          <a:bodyPr>
            <a:normAutofit/>
          </a:bodyPr>
          <a:lstStyle/>
          <a:p>
            <a:pPr marL="342900" indent="-342900">
              <a:buFont typeface="Arial" panose="020B0604020202020204" pitchFamily="34" charset="0"/>
              <a:buChar char="•"/>
            </a:pPr>
            <a:r>
              <a:rPr lang="en-AU" sz="2000" dirty="0" smtClean="0"/>
              <a:t>Cross = </a:t>
            </a:r>
            <a:r>
              <a:rPr lang="en-AU" sz="2000" b="0" dirty="0" smtClean="0"/>
              <a:t>the mating of two organisms</a:t>
            </a:r>
          </a:p>
          <a:p>
            <a:pPr marL="342900" indent="-342900">
              <a:buFont typeface="Arial" panose="020B0604020202020204" pitchFamily="34" charset="0"/>
              <a:buChar char="•"/>
            </a:pPr>
            <a:r>
              <a:rPr lang="en-AU" sz="2000" dirty="0" smtClean="0"/>
              <a:t>Monohybrid cross = </a:t>
            </a:r>
            <a:r>
              <a:rPr lang="en-AU" sz="2000" b="0" dirty="0" smtClean="0"/>
              <a:t>one pair of contrasting characteristics is studied at a given time. </a:t>
            </a:r>
            <a:endParaRPr lang="en-AU" sz="2000" dirty="0"/>
          </a:p>
          <a:p>
            <a:pPr marL="342900" indent="-342900">
              <a:buFont typeface="Arial" panose="020B0604020202020204" pitchFamily="34" charset="0"/>
              <a:buChar char="•"/>
            </a:pPr>
            <a:r>
              <a:rPr lang="en-AU" sz="2000" dirty="0" smtClean="0"/>
              <a:t>For example: We may study patterns of inheritance for eye colour or hair colour (note: we do not study these together)</a:t>
            </a:r>
            <a:endParaRPr lang="en-AU" sz="2000" dirty="0"/>
          </a:p>
        </p:txBody>
      </p:sp>
      <p:pic>
        <p:nvPicPr>
          <p:cNvPr id="1026" name="Picture 2" descr="Image result for hair colour gene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629" y="3543709"/>
            <a:ext cx="38100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67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Genotype and phenotype</a:t>
            </a:r>
            <a:endParaRPr lang="en-AU" dirty="0"/>
          </a:p>
        </p:txBody>
      </p:sp>
      <p:sp>
        <p:nvSpPr>
          <p:cNvPr id="3" name="Content Placeholder 2"/>
          <p:cNvSpPr>
            <a:spLocks noGrp="1"/>
          </p:cNvSpPr>
          <p:nvPr>
            <p:ph idx="1"/>
          </p:nvPr>
        </p:nvSpPr>
        <p:spPr>
          <a:xfrm>
            <a:off x="827584" y="1412776"/>
            <a:ext cx="7633742" cy="3593591"/>
          </a:xfrm>
        </p:spPr>
        <p:txBody>
          <a:bodyPr>
            <a:normAutofit/>
          </a:bodyPr>
          <a:lstStyle/>
          <a:p>
            <a:r>
              <a:rPr lang="en-AU" sz="2000" b="0" dirty="0" smtClean="0"/>
              <a:t>A persons </a:t>
            </a:r>
            <a:r>
              <a:rPr lang="en-AU" sz="2000" b="1" dirty="0" smtClean="0"/>
              <a:t>genotype is the set of genes (represented by letters - alleles) </a:t>
            </a:r>
            <a:r>
              <a:rPr lang="en-AU" sz="2000" b="0" dirty="0" smtClean="0"/>
              <a:t>that a person possesses.</a:t>
            </a:r>
          </a:p>
          <a:p>
            <a:r>
              <a:rPr lang="en-AU" sz="2000" b="1" dirty="0" smtClean="0"/>
              <a:t>An allele = the alternate form of the gene</a:t>
            </a:r>
          </a:p>
          <a:p>
            <a:r>
              <a:rPr lang="en-AU" sz="2000" b="0" dirty="0" smtClean="0"/>
              <a:t>A persons </a:t>
            </a:r>
            <a:r>
              <a:rPr lang="en-AU" sz="2000" b="1" dirty="0" smtClean="0"/>
              <a:t>phenotype is the physical characteristic </a:t>
            </a:r>
            <a:r>
              <a:rPr lang="en-AU" sz="2000" b="0" dirty="0" smtClean="0"/>
              <a:t>expressed by the person based on their genotype.</a:t>
            </a:r>
            <a:endParaRPr lang="en-AU" sz="2000"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615717"/>
            <a:ext cx="433387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422906"/>
      </p:ext>
    </p:extLst>
  </p:cSld>
  <p:clrMapOvr>
    <a:masterClrMapping/>
  </p:clrMapOvr>
</p:sld>
</file>

<file path=ppt/theme/theme1.xml><?xml version="1.0" encoding="utf-8"?>
<a:theme xmlns:a="http://schemas.openxmlformats.org/drawingml/2006/main" name="badge">
  <a:themeElements>
    <a:clrScheme name="Custom 5">
      <a:dk1>
        <a:sysClr val="windowText" lastClr="000000"/>
      </a:dk1>
      <a:lt1>
        <a:sysClr val="window" lastClr="FFFFFF"/>
      </a:lt1>
      <a:dk2>
        <a:srgbClr val="444D26"/>
      </a:dk2>
      <a:lt2>
        <a:srgbClr val="EAEEDE"/>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49C61BB1-D742-4EB6-84D1-8F1F598979C7}" vid="{DE8B5895-5369-4466-BA3B-4AA9BCED44B1}"/>
    </a:ext>
  </a:extLst>
</a:theme>
</file>

<file path=docProps/app.xml><?xml version="1.0" encoding="utf-8"?>
<Properties xmlns="http://schemas.openxmlformats.org/officeDocument/2006/extended-properties" xmlns:vt="http://schemas.openxmlformats.org/officeDocument/2006/docPropsVTypes">
  <Template/>
  <TotalTime>302</TotalTime>
  <Words>2312</Words>
  <Application>Microsoft Office PowerPoint</Application>
  <PresentationFormat>On-screen Show (4:3)</PresentationFormat>
  <Paragraphs>248</Paragraphs>
  <Slides>70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Gill Sans MT</vt:lpstr>
      <vt:lpstr>Impact</vt:lpstr>
      <vt:lpstr>badge</vt:lpstr>
      <vt:lpstr>Topic 13 Inheritance</vt:lpstr>
      <vt:lpstr>PowerPoint Presentation</vt:lpstr>
      <vt:lpstr>What is inheritance?</vt:lpstr>
      <vt:lpstr>Gregor Mendel</vt:lpstr>
      <vt:lpstr>Watch</vt:lpstr>
      <vt:lpstr>Key terms</vt:lpstr>
      <vt:lpstr>Monohybrid crosses</vt:lpstr>
      <vt:lpstr>Monohybrid crosses</vt:lpstr>
      <vt:lpstr>Genotype and phenotype</vt:lpstr>
      <vt:lpstr>Dominant recessive inheritance</vt:lpstr>
      <vt:lpstr>Genotype and alleles</vt:lpstr>
      <vt:lpstr>Genotypes - HOMOZYGOUS AND HETEROZYGOUS </vt:lpstr>
      <vt:lpstr>Punnett squares</vt:lpstr>
      <vt:lpstr>Important rules when using punnett squares </vt:lpstr>
      <vt:lpstr>Your Turn…</vt:lpstr>
      <vt:lpstr>Check your answers…</vt:lpstr>
      <vt:lpstr>Inherited traits</vt:lpstr>
      <vt:lpstr>Sex determination</vt:lpstr>
      <vt:lpstr>Sex Determination </vt:lpstr>
      <vt:lpstr>PowerPoint Presentation</vt:lpstr>
      <vt:lpstr>Sex chromosomes and autosomes</vt:lpstr>
      <vt:lpstr>Thanks Dad!!</vt:lpstr>
      <vt:lpstr>PowerPoint Presentation</vt:lpstr>
      <vt:lpstr>PowerPoint Presentation</vt:lpstr>
      <vt:lpstr>probability</vt:lpstr>
      <vt:lpstr>Sex linked inheritance</vt:lpstr>
      <vt:lpstr>Sex linked characteristics</vt:lpstr>
      <vt:lpstr>X linked punnett Squares</vt:lpstr>
      <vt:lpstr>Genotypes </vt:lpstr>
      <vt:lpstr>PowerPoint Presentation</vt:lpstr>
      <vt:lpstr>Common x linked disorders</vt:lpstr>
      <vt:lpstr>Haemophilia </vt:lpstr>
      <vt:lpstr>Haemophilia</vt:lpstr>
      <vt:lpstr>Red-green colour blindness</vt:lpstr>
      <vt:lpstr>PowerPoint Presentation</vt:lpstr>
      <vt:lpstr>PowerPoint Presentation</vt:lpstr>
      <vt:lpstr>Duchenne muscular dystrophy</vt:lpstr>
      <vt:lpstr>Diabetes insipidus</vt:lpstr>
      <vt:lpstr>Incomplete dominance </vt:lpstr>
      <vt:lpstr>Incomplete dominance </vt:lpstr>
      <vt:lpstr>INCOMPLETE DOMINANCE </vt:lpstr>
      <vt:lpstr>Co-dominance </vt:lpstr>
      <vt:lpstr>MULTIPLE ALLELES – blood groups</vt:lpstr>
      <vt:lpstr>Co-dominance</vt:lpstr>
      <vt:lpstr>Mitochondrial dna</vt:lpstr>
      <vt:lpstr>Mitochondrial dna</vt:lpstr>
      <vt:lpstr>Genetic diseases and populations</vt:lpstr>
      <vt:lpstr>Genetic diseases and populations</vt:lpstr>
      <vt:lpstr>Genetic diseases around the world</vt:lpstr>
      <vt:lpstr>Pedigree charts</vt:lpstr>
      <vt:lpstr>What is a pedigree?</vt:lpstr>
      <vt:lpstr>What do the symbols mean?</vt:lpstr>
      <vt:lpstr>Watch!</vt:lpstr>
      <vt:lpstr>PowerPoint Presentation</vt:lpstr>
      <vt:lpstr>Rules for reading pedigrees..</vt:lpstr>
      <vt:lpstr>Genetic profiling and counselling</vt:lpstr>
      <vt:lpstr>What is genetic counselling??</vt:lpstr>
      <vt:lpstr>Reasons for genetic counselling…</vt:lpstr>
      <vt:lpstr>Obtaining a genetic profile</vt:lpstr>
      <vt:lpstr>Electrophoresis</vt:lpstr>
      <vt:lpstr>PowerPoint Presentation</vt:lpstr>
      <vt:lpstr>PowerPoint Presentation</vt:lpstr>
      <vt:lpstr>PowerPoint Presentation</vt:lpstr>
      <vt:lpstr>PowerPoint Presentation</vt:lpstr>
      <vt:lpstr>Why use DNA profiling (fingerprints)?</vt:lpstr>
      <vt:lpstr>Comparing DNA profiles (fingerprints)</vt:lpstr>
      <vt:lpstr>PowerPoint Presentation</vt:lpstr>
      <vt:lpstr>Ethical and Social Considerations</vt:lpstr>
      <vt:lpstr>Ethical and Social Considerations</vt:lpstr>
      <vt:lpstr>Complete chapter 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Inheritance</dc:title>
  <dc:creator>JOHANSEN Rebecca</dc:creator>
  <cp:lastModifiedBy>JOHANSEN Rebecca [Rossmoyne Senior High School]</cp:lastModifiedBy>
  <cp:revision>92</cp:revision>
  <dcterms:created xsi:type="dcterms:W3CDTF">2017-07-18T00:40:10Z</dcterms:created>
  <dcterms:modified xsi:type="dcterms:W3CDTF">2021-07-01T03:57:12Z</dcterms:modified>
</cp:coreProperties>
</file>