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A5CC931-0B3B-4F59-AF92-75DC82A61AB8}" type="datetimeFigureOut">
              <a:rPr lang="en-AU" smtClean="0"/>
              <a:t>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96ECD6-8181-4E67-AFEB-162859BE7F05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Balance Sheet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761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are able to explain the components of a balance sheet and create a balance sheet.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965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Balance Sheet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AU" dirty="0" smtClean="0">
                <a:effectLst/>
                <a:latin typeface="Segoe UI"/>
                <a:ea typeface="Calibri"/>
                <a:cs typeface="Segoe UI"/>
              </a:rPr>
              <a:t>The Balance Sheet shows the financial position of a business at a particular time. It’s a </a:t>
            </a:r>
            <a:r>
              <a:rPr lang="en-AU" b="1" i="1" dirty="0" smtClean="0">
                <a:effectLst/>
                <a:latin typeface="Segoe UI"/>
                <a:ea typeface="Calibri"/>
                <a:cs typeface="Segoe UI"/>
              </a:rPr>
              <a:t>snapshot of all the assets and liabilities of a business at a particular point in time.</a:t>
            </a:r>
            <a:r>
              <a:rPr lang="en-AU" dirty="0" smtClean="0">
                <a:effectLst/>
                <a:latin typeface="Segoe UI"/>
                <a:ea typeface="Calibri"/>
                <a:cs typeface="Segoe UI"/>
              </a:rPr>
              <a:t> </a:t>
            </a:r>
            <a:endParaRPr lang="en-AU" dirty="0" smtClean="0">
              <a:effectLst/>
              <a:latin typeface="Segoe UI"/>
              <a:ea typeface="Calibri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659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Elements of the Balance Sheet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AU" dirty="0">
                <a:latin typeface="Segoe UI"/>
                <a:ea typeface="Calibri"/>
                <a:cs typeface="Segoe UI"/>
              </a:rPr>
              <a:t>The Balance Sheet is made of up three types of </a:t>
            </a:r>
            <a:r>
              <a:rPr lang="en-AU" b="1" i="1" dirty="0">
                <a:latin typeface="Segoe UI"/>
                <a:ea typeface="Calibri"/>
                <a:cs typeface="Segoe UI"/>
              </a:rPr>
              <a:t>Accounts</a:t>
            </a:r>
            <a:r>
              <a:rPr lang="en-AU" dirty="0">
                <a:latin typeface="Segoe UI"/>
                <a:ea typeface="Calibri"/>
                <a:cs typeface="Segoe UI"/>
              </a:rPr>
              <a:t>. </a:t>
            </a:r>
            <a:endParaRPr lang="en-AU" dirty="0">
              <a:latin typeface="Segoe U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AU" b="1" dirty="0">
                <a:latin typeface="Segoe UI"/>
                <a:ea typeface="Calibri"/>
                <a:cs typeface="Segoe UI"/>
              </a:rPr>
              <a:t>Assets </a:t>
            </a:r>
            <a:endParaRPr lang="en-AU" dirty="0">
              <a:latin typeface="Segoe U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AU" b="1" dirty="0">
                <a:latin typeface="Segoe UI"/>
                <a:ea typeface="Calibri"/>
                <a:cs typeface="Segoe UI"/>
              </a:rPr>
              <a:t>Liabilities </a:t>
            </a:r>
            <a:endParaRPr lang="en-AU" dirty="0">
              <a:latin typeface="Segoe U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AU" b="1" dirty="0">
                <a:latin typeface="Segoe UI"/>
                <a:ea typeface="Calibri"/>
                <a:cs typeface="Segoe UI"/>
              </a:rPr>
              <a:t>Equity </a:t>
            </a:r>
            <a:endParaRPr lang="en-AU" dirty="0">
              <a:latin typeface="Segoe UI"/>
              <a:ea typeface="Calibri"/>
              <a:cs typeface="Times New Roman"/>
            </a:endParaRPr>
          </a:p>
          <a:p>
            <a:pPr marL="118872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075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Classified Balance Sheet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Accountants usually prepare </a:t>
            </a:r>
            <a:r>
              <a:rPr lang="en-AU" b="1" dirty="0"/>
              <a:t>classified balance </a:t>
            </a:r>
            <a:r>
              <a:rPr lang="en-AU" b="1" dirty="0" smtClean="0"/>
              <a:t>sheets</a:t>
            </a:r>
            <a:r>
              <a:rPr lang="en-AU" dirty="0"/>
              <a:t> </a:t>
            </a:r>
            <a:r>
              <a:rPr lang="en-AU" dirty="0" smtClean="0"/>
              <a:t>- accounts </a:t>
            </a:r>
            <a:r>
              <a:rPr lang="en-AU" dirty="0"/>
              <a:t>are presented in distinct groupings, categories, or classifications.</a:t>
            </a:r>
          </a:p>
        </p:txBody>
      </p:sp>
    </p:spTree>
    <p:extLst>
      <p:ext uri="{BB962C8B-B14F-4D97-AF65-F5344CB8AC3E}">
        <p14:creationId xmlns:p14="http://schemas.microsoft.com/office/powerpoint/2010/main" val="5314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Classifications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AU" dirty="0" smtClean="0"/>
              <a:t>Order on a Balance Sheet: </a:t>
            </a:r>
          </a:p>
          <a:p>
            <a:r>
              <a:rPr lang="en-AU" dirty="0" smtClean="0"/>
              <a:t>Current Assets</a:t>
            </a:r>
          </a:p>
          <a:p>
            <a:r>
              <a:rPr lang="en-AU" dirty="0" smtClean="0"/>
              <a:t>Non-current Assets</a:t>
            </a:r>
          </a:p>
          <a:p>
            <a:r>
              <a:rPr lang="en-AU" dirty="0" smtClean="0"/>
              <a:t>Current Liabilities</a:t>
            </a:r>
          </a:p>
          <a:p>
            <a:r>
              <a:rPr lang="en-AU" dirty="0" smtClean="0"/>
              <a:t>Non-current Liabilities</a:t>
            </a:r>
          </a:p>
          <a:p>
            <a:r>
              <a:rPr lang="en-AU" dirty="0" smtClean="0"/>
              <a:t>Equity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330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T-Format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AU" sz="2400" dirty="0">
                <a:latin typeface="Segoe UI"/>
                <a:ea typeface="Calibri"/>
                <a:cs typeface="Times New Roman"/>
              </a:rPr>
              <a:t>The balance sheet can be prepared in two different formats.</a:t>
            </a:r>
          </a:p>
          <a:p>
            <a:endParaRPr lang="en-AU" sz="2400" dirty="0" smtClean="0"/>
          </a:p>
          <a:p>
            <a:pPr marL="118872" indent="0" algn="ctr">
              <a:buNone/>
            </a:pPr>
            <a:r>
              <a:rPr lang="en-AU" sz="1600" b="1" dirty="0"/>
              <a:t>Harry P Styles</a:t>
            </a:r>
            <a:endParaRPr lang="en-AU" sz="1600" dirty="0"/>
          </a:p>
          <a:p>
            <a:pPr marL="118872" indent="0" algn="ctr">
              <a:buNone/>
            </a:pPr>
            <a:r>
              <a:rPr lang="en-AU" sz="1600" b="1" dirty="0"/>
              <a:t>Balance Sheet as at 30 June 2015</a:t>
            </a:r>
            <a:endParaRPr lang="en-AU" sz="1600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602117"/>
              </p:ext>
            </p:extLst>
          </p:nvPr>
        </p:nvGraphicFramePr>
        <p:xfrm>
          <a:off x="755576" y="3501008"/>
          <a:ext cx="7848872" cy="31699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949839"/>
                <a:gridCol w="974597"/>
                <a:gridCol w="2923068"/>
                <a:gridCol w="1001368"/>
              </a:tblGrid>
              <a:tr h="232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$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Current Assets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Current Liabilities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Cash at Bank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110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Accounts Payable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600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Accounts Receivable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700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Bank Overdraft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200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Stock of merchandise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800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800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1610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Non-Current Liabilities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Non-Current Assets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Bank loan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1000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Vehicles 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4000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Mortgage on premises 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15000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Premises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15000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16000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19000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TOTAL LIABILITIES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16800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Equity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Capital</a:t>
                      </a:r>
                      <a:endParaRPr lang="en-AU" sz="14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u="none" dirty="0">
                          <a:effectLst/>
                        </a:rPr>
                        <a:t>3810</a:t>
                      </a:r>
                      <a:endParaRPr lang="en-AU" sz="1400" b="1" u="none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effectLst/>
                        </a:rPr>
                        <a:t>TOTAL ASSETS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u="sng" dirty="0">
                          <a:effectLst/>
                        </a:rPr>
                        <a:t>20610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b="1" u="sng" dirty="0">
                          <a:effectLst/>
                        </a:rPr>
                        <a:t>20610</a:t>
                      </a:r>
                      <a:endParaRPr lang="en-AU" sz="14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59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Narrative Format 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40241"/>
              </p:ext>
            </p:extLst>
          </p:nvPr>
        </p:nvGraphicFramePr>
        <p:xfrm>
          <a:off x="2051720" y="1988840"/>
          <a:ext cx="4729145" cy="47548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66018"/>
                <a:gridCol w="963127"/>
              </a:tblGrid>
              <a:tr h="177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$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Current Assets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Cash at bank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110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Accounts Receivable</a:t>
                      </a:r>
                      <a:endParaRPr lang="en-AU" sz="11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Stock of merchandise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u="sng">
                          <a:effectLst/>
                        </a:rPr>
                        <a:t>800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Total Current Assets</a:t>
                      </a:r>
                      <a:endParaRPr lang="en-AU" sz="11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b="1" u="sng" dirty="0">
                          <a:effectLst/>
                        </a:rPr>
                        <a:t>1610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Non-current Assets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Vehicle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4000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Premises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u="sng">
                          <a:effectLst/>
                        </a:rPr>
                        <a:t>15000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Total Non-current Assets</a:t>
                      </a:r>
                      <a:endParaRPr lang="en-AU" sz="11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b="1" u="sng" dirty="0">
                          <a:effectLst/>
                        </a:rPr>
                        <a:t>19000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TOTAL ASSETS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b="1" u="sng" dirty="0">
                          <a:effectLst/>
                        </a:rPr>
                        <a:t>20,610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Current Liabilities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u="none" strike="noStrike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Accounts Payable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Bank Overdraft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u="sng">
                          <a:effectLst/>
                        </a:rPr>
                        <a:t>200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Total Current Liabilities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u="sng">
                          <a:effectLst/>
                        </a:rPr>
                        <a:t>800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Non-Current Liabilities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Bank loan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Mortgage on premises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u="sng">
                          <a:effectLst/>
                        </a:rPr>
                        <a:t>15000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Total Non-Current Liabilities 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b="1" u="sng" dirty="0">
                          <a:effectLst/>
                        </a:rPr>
                        <a:t>16000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TOTAL LIABILITIES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b="1" u="sng" dirty="0">
                          <a:effectLst/>
                        </a:rPr>
                        <a:t>16800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NET ASSETS*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b="1" u="sng" dirty="0">
                          <a:effectLst/>
                        </a:rPr>
                        <a:t>3810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Equity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Capital 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2000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Add: Profit**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1900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Less: Drawings***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effectLst/>
                        </a:rPr>
                        <a:t>90</a:t>
                      </a:r>
                      <a:endParaRPr lang="en-AU" sz="11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  <a:tr h="17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TOTAL EQUITY</a:t>
                      </a:r>
                      <a:endParaRPr lang="en-AU" sz="110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200" b="1" u="sng" dirty="0">
                          <a:effectLst/>
                        </a:rPr>
                        <a:t>3810</a:t>
                      </a:r>
                      <a:endParaRPr lang="en-AU" sz="1100" b="1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6721" marR="66721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15567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sz="1400" b="1" dirty="0" smtClean="0">
                <a:effectLst/>
                <a:latin typeface="Segoe UI"/>
                <a:ea typeface="Calibri"/>
                <a:cs typeface="Segoe UI"/>
              </a:rPr>
              <a:t>Harry P Styles</a:t>
            </a:r>
            <a:endParaRPr lang="en-AU" sz="1200" dirty="0" smtClean="0">
              <a:effectLst/>
              <a:latin typeface="Segoe U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AU" sz="1400" b="1" dirty="0" smtClean="0">
                <a:effectLst/>
                <a:latin typeface="Segoe UI"/>
                <a:ea typeface="Calibri"/>
                <a:cs typeface="Segoe UI"/>
              </a:rPr>
              <a:t>Balance Sheet as at 30 June 2015</a:t>
            </a:r>
            <a:endParaRPr lang="en-AU" sz="1200" dirty="0">
              <a:effectLst/>
              <a:latin typeface="Segoe U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99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Narrative Format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AU" sz="2400" dirty="0">
                <a:latin typeface="Segoe UI"/>
                <a:ea typeface="Calibri"/>
                <a:cs typeface="Segoe UI"/>
              </a:rPr>
              <a:t>* NET ASSETS are the Total Assets less Total </a:t>
            </a:r>
            <a:r>
              <a:rPr lang="en-AU" sz="2400" dirty="0" smtClean="0">
                <a:latin typeface="Segoe UI"/>
                <a:ea typeface="Calibri"/>
                <a:cs typeface="Segoe UI"/>
              </a:rPr>
              <a:t>Liabilities. </a:t>
            </a:r>
            <a:endParaRPr lang="en-AU" sz="2000" dirty="0">
              <a:latin typeface="Segoe U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en-AU" sz="2000" dirty="0">
              <a:latin typeface="Segoe U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2400" dirty="0">
                <a:latin typeface="Segoe UI"/>
                <a:ea typeface="Calibri"/>
                <a:cs typeface="Segoe UI"/>
              </a:rPr>
              <a:t>**Profit is the total income less total expenses. You will be given this figure or be required to work it out from other </a:t>
            </a:r>
            <a:r>
              <a:rPr lang="en-AU" sz="2400" dirty="0" smtClean="0">
                <a:latin typeface="Segoe UI"/>
                <a:ea typeface="Calibri"/>
                <a:cs typeface="Segoe UI"/>
              </a:rPr>
              <a:t>sources. </a:t>
            </a:r>
            <a:endParaRPr lang="en-AU" sz="2000" dirty="0">
              <a:latin typeface="Segoe U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en-AU" sz="2000" dirty="0">
              <a:latin typeface="Segoe U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2400" dirty="0">
                <a:latin typeface="Segoe UI"/>
                <a:ea typeface="Calibri"/>
                <a:cs typeface="Segoe UI"/>
              </a:rPr>
              <a:t>***Drawings are the amounts the owner has taken out of the business. This figure will also be provided to </a:t>
            </a:r>
            <a:r>
              <a:rPr lang="en-AU" sz="2400" dirty="0" smtClean="0">
                <a:latin typeface="Segoe UI"/>
                <a:ea typeface="Calibri"/>
                <a:cs typeface="Segoe UI"/>
              </a:rPr>
              <a:t>you. </a:t>
            </a:r>
            <a:endParaRPr lang="en-AU" sz="2000" dirty="0">
              <a:latin typeface="Segoe UI"/>
              <a:ea typeface="Calibri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8128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</TotalTime>
  <Words>342</Words>
  <Application>Microsoft Office PowerPoint</Application>
  <PresentationFormat>On-screen Show (4:3)</PresentationFormat>
  <Paragraphs>138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Balance Sheet</vt:lpstr>
      <vt:lpstr>Objectives</vt:lpstr>
      <vt:lpstr>Balance Sheet</vt:lpstr>
      <vt:lpstr>Elements of the Balance Sheet</vt:lpstr>
      <vt:lpstr>Classified Balance Sheet</vt:lpstr>
      <vt:lpstr>Classifications </vt:lpstr>
      <vt:lpstr>T-Format </vt:lpstr>
      <vt:lpstr>Narrative Format </vt:lpstr>
      <vt:lpstr>Narrative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Sheet</dc:title>
  <dc:creator>BARTOSIAK Michael</dc:creator>
  <cp:lastModifiedBy>BARTOSIAK Michael</cp:lastModifiedBy>
  <cp:revision>3</cp:revision>
  <dcterms:created xsi:type="dcterms:W3CDTF">2016-05-03T01:08:15Z</dcterms:created>
  <dcterms:modified xsi:type="dcterms:W3CDTF">2016-05-03T01:34:52Z</dcterms:modified>
</cp:coreProperties>
</file>