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3" r:id="rId3"/>
    <p:sldId id="314" r:id="rId4"/>
    <p:sldId id="315" r:id="rId5"/>
    <p:sldId id="316" r:id="rId6"/>
    <p:sldId id="318" r:id="rId7"/>
    <p:sldId id="319" r:id="rId8"/>
    <p:sldId id="320" r:id="rId9"/>
    <p:sldId id="321" r:id="rId10"/>
    <p:sldId id="322" r:id="rId11"/>
    <p:sldId id="323" r:id="rId12"/>
    <p:sldId id="324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98" autoAdjust="0"/>
  </p:normalViewPr>
  <p:slideViewPr>
    <p:cSldViewPr snapToGrid="0" snapToObjects="1">
      <p:cViewPr>
        <p:scale>
          <a:sx n="81" d="100"/>
          <a:sy n="81" d="100"/>
        </p:scale>
        <p:origin x="-438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F5D42-724D-F640-B485-B6551423AD96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AD684-C4B9-4B4A-AA76-7D525B3B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56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DE467-4C64-AF4A-9E45-F8786E7552F2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FD303-576E-DD48-B2F9-2047D4FD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08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 err="1" smtClean="0"/>
              <a:t>Crockart</a:t>
            </a:r>
            <a:r>
              <a:rPr lang="en-US" dirty="0" smtClean="0"/>
              <a:t> - Geography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 err="1" smtClean="0"/>
              <a:t>Crockart</a:t>
            </a:r>
            <a:r>
              <a:rPr lang="en-US" dirty="0" smtClean="0"/>
              <a:t> - Geography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 err="1" smtClean="0"/>
              <a:t>Crockart</a:t>
            </a:r>
            <a:r>
              <a:rPr lang="en-US" dirty="0" smtClean="0"/>
              <a:t> - Geography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vebeeliarwetlands.com/wetlands/article/the_threa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2805" y="4588933"/>
            <a:ext cx="65532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Geography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ENERGY FLOWS within biomes and ecosystems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524934"/>
            <a:ext cx="3318934" cy="227726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Primary Productivity &amp; Humans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Primary producers are the source of all food available for every other organism in an ecosystem</a:t>
            </a:r>
          </a:p>
          <a:p>
            <a:r>
              <a:rPr lang="en-AU" dirty="0" smtClean="0"/>
              <a:t>It is the planets net primary productivity NPP that limits the number of species (including humans) that are able to survive on earth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8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Activities – remember and understand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AU" dirty="0" smtClean="0"/>
              <a:t>Explain why primary producers of ecosystems are so important</a:t>
            </a:r>
          </a:p>
          <a:p>
            <a:pPr marL="571500" indent="-457200">
              <a:buFont typeface="+mj-lt"/>
              <a:buAutoNum type="arabicPeriod"/>
            </a:pPr>
            <a:r>
              <a:rPr lang="en-AU" dirty="0" smtClean="0"/>
              <a:t>Using the graph in slide 9 describe the differences in  NPP/m2 of ecosystems from the Equator to the poles</a:t>
            </a:r>
          </a:p>
          <a:p>
            <a:pPr marL="571500" indent="-4572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8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Activities – apply and analyse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AU" dirty="0" smtClean="0"/>
              <a:t>Using the graph in slide 9 working in pairs write a short response to the following statement;</a:t>
            </a:r>
          </a:p>
          <a:p>
            <a:pPr marL="114300" indent="0">
              <a:buNone/>
            </a:pPr>
            <a:r>
              <a:rPr lang="en-AU" dirty="0" smtClean="0"/>
              <a:t>	“As swamps, marshes and estuaries are the 	most productive ecosystems, they should be 	protected before all other ecosystems” </a:t>
            </a:r>
          </a:p>
          <a:p>
            <a:pPr marL="114300" indent="0">
              <a:buNone/>
            </a:pPr>
            <a:r>
              <a:rPr lang="en-AU" dirty="0" smtClean="0"/>
              <a:t>2. Use your response to question 1 to evaluate the pros and cons of the proposed Roe Highway extension through </a:t>
            </a:r>
            <a:r>
              <a:rPr lang="en-AU" dirty="0" err="1" smtClean="0"/>
              <a:t>Beeliar</a:t>
            </a:r>
            <a:r>
              <a:rPr lang="en-AU" dirty="0" smtClean="0"/>
              <a:t> Wetlands</a:t>
            </a:r>
          </a:p>
          <a:p>
            <a:pPr marL="114300" indent="0">
              <a:buNone/>
            </a:pPr>
            <a:endParaRPr lang="en-AU" dirty="0" smtClean="0"/>
          </a:p>
          <a:p>
            <a:pPr marL="114300" indent="0">
              <a:buNone/>
            </a:pPr>
            <a:r>
              <a:rPr lang="en-AU" dirty="0">
                <a:hlinkClick r:id="rId2"/>
              </a:rPr>
              <a:t>http://www.savebeeliarwetlands.com/wetlands/article/</a:t>
            </a:r>
            <a:r>
              <a:rPr lang="en-AU" dirty="0" smtClean="0">
                <a:hlinkClick r:id="rId2"/>
              </a:rPr>
              <a:t>the_threats</a:t>
            </a:r>
            <a:endParaRPr lang="en-AU" dirty="0" smtClean="0"/>
          </a:p>
          <a:p>
            <a:pPr marL="114300" indent="0">
              <a:buNone/>
            </a:pPr>
            <a:endParaRPr lang="en-AU" dirty="0" smtClean="0"/>
          </a:p>
          <a:p>
            <a:pPr marL="11430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3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Energy Flows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Each ecosystem has its own community of plants and animals adapted to a particular environment </a:t>
            </a:r>
          </a:p>
          <a:p>
            <a:r>
              <a:rPr lang="en-AU" dirty="0" smtClean="0"/>
              <a:t>Ecosystems can be on a local scale – for example a small area of wet land</a:t>
            </a:r>
          </a:p>
          <a:p>
            <a:pPr marL="114300" indent="0">
              <a:buNone/>
            </a:pPr>
            <a:endParaRPr lang="en-AU" dirty="0" smtClean="0"/>
          </a:p>
          <a:p>
            <a:pPr marL="114300" indent="0">
              <a:buNone/>
            </a:pPr>
            <a:endParaRPr lang="en-AU" dirty="0" smtClean="0"/>
          </a:p>
          <a:p>
            <a:pPr marL="114300" indent="0">
              <a:buNone/>
            </a:pPr>
            <a:endParaRPr lang="en-AU" dirty="0"/>
          </a:p>
          <a:p>
            <a:r>
              <a:rPr lang="en-AU" dirty="0" smtClean="0"/>
              <a:t>Or on a global scale – </a:t>
            </a:r>
          </a:p>
          <a:p>
            <a:pPr marL="114300" indent="0">
              <a:buNone/>
            </a:pPr>
            <a:r>
              <a:rPr lang="en-AU" dirty="0" smtClean="0"/>
              <a:t>for example a forest </a:t>
            </a:r>
          </a:p>
          <a:p>
            <a:pPr marL="114300" indent="0">
              <a:buNone/>
            </a:pPr>
            <a:r>
              <a:rPr lang="en-AU" dirty="0" smtClean="0"/>
              <a:t>community such as conifers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814" y="3041903"/>
            <a:ext cx="2712236" cy="1857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165" y="5045393"/>
            <a:ext cx="2534731" cy="16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2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FOOD CHAINS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03750"/>
          </a:xfrm>
        </p:spPr>
        <p:txBody>
          <a:bodyPr/>
          <a:lstStyle/>
          <a:p>
            <a:r>
              <a:rPr lang="en-AU" sz="2000" dirty="0" smtClean="0"/>
              <a:t>Within every ecosystem there are food chains made up of;</a:t>
            </a:r>
          </a:p>
          <a:p>
            <a:pPr lvl="1"/>
            <a:r>
              <a:rPr lang="en-AU" dirty="0" smtClean="0"/>
              <a:t>Producers</a:t>
            </a:r>
          </a:p>
          <a:p>
            <a:pPr lvl="1"/>
            <a:r>
              <a:rPr lang="en-AU" dirty="0" smtClean="0"/>
              <a:t>Consumers &amp;</a:t>
            </a:r>
          </a:p>
          <a:p>
            <a:pPr lvl="1"/>
            <a:r>
              <a:rPr lang="en-AU" dirty="0" smtClean="0"/>
              <a:t>Decomposers</a:t>
            </a:r>
          </a:p>
          <a:p>
            <a:pPr marL="411480" lvl="1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74" y="3534804"/>
            <a:ext cx="5632942" cy="28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8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Producers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Plants are the producers in an ecosystem – because they produce their own food via photosynthesis</a:t>
            </a:r>
          </a:p>
          <a:p>
            <a:r>
              <a:rPr lang="en-AU" dirty="0" smtClean="0"/>
              <a:t>Plants use energy from the sun to convert CO2  and H2O into sugars, starches and carbohydrates</a:t>
            </a:r>
          </a:p>
          <a:p>
            <a:r>
              <a:rPr lang="en-AU" dirty="0" smtClean="0"/>
              <a:t>Oxygen is a by product of photosynthesis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425" y="3972674"/>
            <a:ext cx="3228375" cy="238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39" y="4514678"/>
            <a:ext cx="4280003" cy="10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7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Consumers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02" y="1752600"/>
            <a:ext cx="6660461" cy="4373563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Herbivores are </a:t>
            </a:r>
            <a:r>
              <a:rPr lang="en-AU" b="1" dirty="0" smtClean="0"/>
              <a:t>primary consumers</a:t>
            </a:r>
            <a:r>
              <a:rPr lang="en-AU" dirty="0" smtClean="0"/>
              <a:t> – they eat only plants</a:t>
            </a:r>
          </a:p>
          <a:p>
            <a:r>
              <a:rPr lang="en-AU" dirty="0" smtClean="0"/>
              <a:t>Herbivores are eaten by </a:t>
            </a:r>
            <a:r>
              <a:rPr lang="en-AU" b="1" dirty="0" smtClean="0"/>
              <a:t>secondary consumers</a:t>
            </a:r>
            <a:r>
              <a:rPr lang="en-AU" dirty="0" smtClean="0"/>
              <a:t>, carnivores (meat eaters)</a:t>
            </a:r>
          </a:p>
          <a:p>
            <a:r>
              <a:rPr lang="en-AU" dirty="0" smtClean="0"/>
              <a:t>Some carnivores eat only herbivores others only eat other carnivores</a:t>
            </a:r>
          </a:p>
          <a:p>
            <a:r>
              <a:rPr lang="en-AU" dirty="0" smtClean="0"/>
              <a:t>Carnivores that eat other carnivores are called </a:t>
            </a:r>
            <a:r>
              <a:rPr lang="en-AU" b="1" dirty="0" smtClean="0"/>
              <a:t>tertiary consumers </a:t>
            </a:r>
            <a:r>
              <a:rPr lang="en-AU" dirty="0" smtClean="0"/>
              <a:t>– they are at the top of the food chain</a:t>
            </a:r>
          </a:p>
          <a:p>
            <a:r>
              <a:rPr lang="en-AU" dirty="0" smtClean="0"/>
              <a:t>Some animals such as pigs cockroaches and humans eat both herbivores and carnivores – they are called omnivores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888" y="2189723"/>
            <a:ext cx="2385112" cy="35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0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Decomposers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Decomposers include bacteria and fungi</a:t>
            </a:r>
          </a:p>
          <a:p>
            <a:r>
              <a:rPr lang="en-AU" dirty="0" smtClean="0"/>
              <a:t>Their purpose in the food chain is to breakdown (decompose) wood, leaves &amp; dead bodies so that every living thing is recycled</a:t>
            </a:r>
          </a:p>
          <a:p>
            <a:endParaRPr lang="en-AU" dirty="0" smtClean="0"/>
          </a:p>
          <a:p>
            <a:pPr marL="11430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666" y="3508496"/>
            <a:ext cx="3461068" cy="261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8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Food Chains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2290896"/>
            <a:ext cx="70485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0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Activities – remember &amp; understand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AU" dirty="0" smtClean="0"/>
              <a:t>Explain how ecosystems get their energy</a:t>
            </a:r>
          </a:p>
          <a:p>
            <a:pPr marL="571500" indent="-457200">
              <a:buFont typeface="+mj-lt"/>
              <a:buAutoNum type="arabicPeriod"/>
            </a:pPr>
            <a:r>
              <a:rPr lang="en-AU" dirty="0" smtClean="0"/>
              <a:t>Explain the difference between a producer and a consumer in a food chain</a:t>
            </a:r>
          </a:p>
          <a:p>
            <a:pPr marL="571500" indent="-457200">
              <a:buFont typeface="+mj-lt"/>
              <a:buAutoNum type="arabicPeriod"/>
            </a:pPr>
            <a:r>
              <a:rPr lang="en-AU" dirty="0" smtClean="0"/>
              <a:t>Outline how green plants manufacture their own food</a:t>
            </a:r>
          </a:p>
          <a:p>
            <a:pPr marL="571500" indent="-457200">
              <a:buFont typeface="+mj-lt"/>
              <a:buAutoNum type="arabicPeriod"/>
            </a:pPr>
            <a:r>
              <a:rPr lang="en-AU" dirty="0" smtClean="0"/>
              <a:t>What is the difference between a herbivore and a carnivore?</a:t>
            </a:r>
          </a:p>
          <a:p>
            <a:pPr marL="571500" indent="-457200">
              <a:buFont typeface="+mj-lt"/>
              <a:buAutoNum type="arabicPeriod"/>
            </a:pPr>
            <a:r>
              <a:rPr lang="en-AU" dirty="0" smtClean="0"/>
              <a:t>What is an omnivore?</a:t>
            </a:r>
          </a:p>
          <a:p>
            <a:pPr marL="571500" indent="-457200">
              <a:buFont typeface="+mj-lt"/>
              <a:buAutoNum type="arabicPeriod"/>
            </a:pPr>
            <a:r>
              <a:rPr lang="en-AU" dirty="0" smtClean="0"/>
              <a:t>Outline the role of decomposers in the food chain?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productivity of biomes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2649"/>
            <a:ext cx="8229600" cy="4968876"/>
          </a:xfrm>
        </p:spPr>
        <p:txBody>
          <a:bodyPr/>
          <a:lstStyle/>
          <a:p>
            <a:r>
              <a:rPr lang="en-AU" dirty="0" smtClean="0"/>
              <a:t>The rate at which photosynthesis occurs in an ecosystem determines the </a:t>
            </a:r>
            <a:r>
              <a:rPr lang="en-AU" b="1" dirty="0" smtClean="0"/>
              <a:t>primary productivity </a:t>
            </a:r>
            <a:r>
              <a:rPr lang="en-AU" dirty="0" smtClean="0"/>
              <a:t>of that ecosystem</a:t>
            </a:r>
          </a:p>
          <a:p>
            <a:r>
              <a:rPr lang="en-AU" dirty="0" smtClean="0"/>
              <a:t>Rainforests are highly productive areas and deserts are the least productive</a:t>
            </a:r>
          </a:p>
          <a:p>
            <a:pPr marL="11430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 Crockart - Geography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012" y="3524115"/>
            <a:ext cx="5105917" cy="319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542</TotalTime>
  <Words>465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Apothecary</vt:lpstr>
      <vt:lpstr>ENERGY FLOWS within biomes and ecosystems</vt:lpstr>
      <vt:lpstr>Energy Flows</vt:lpstr>
      <vt:lpstr>FOOD CHAINS</vt:lpstr>
      <vt:lpstr>Producers</vt:lpstr>
      <vt:lpstr>Consumers</vt:lpstr>
      <vt:lpstr>Decomposers</vt:lpstr>
      <vt:lpstr>Food Chains</vt:lpstr>
      <vt:lpstr>Activities – remember &amp; understand</vt:lpstr>
      <vt:lpstr>The productivity of biomes</vt:lpstr>
      <vt:lpstr>Primary Productivity &amp; Humans</vt:lpstr>
      <vt:lpstr>Activities – remember and understand</vt:lpstr>
      <vt:lpstr>Activities – apply and analyse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 Earth</dc:title>
  <dc:creator>Department of Education</dc:creator>
  <cp:lastModifiedBy>Dane Williams</cp:lastModifiedBy>
  <cp:revision>59</cp:revision>
  <cp:lastPrinted>2014-10-17T03:50:04Z</cp:lastPrinted>
  <dcterms:created xsi:type="dcterms:W3CDTF">2012-02-04T03:38:05Z</dcterms:created>
  <dcterms:modified xsi:type="dcterms:W3CDTF">2015-05-30T09:16:22Z</dcterms:modified>
</cp:coreProperties>
</file>