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3" r:id="rId7"/>
    <p:sldId id="261" r:id="rId8"/>
    <p:sldId id="262" r:id="rId9"/>
    <p:sldId id="286" r:id="rId10"/>
    <p:sldId id="264" r:id="rId11"/>
    <p:sldId id="265" r:id="rId12"/>
    <p:sldId id="266" r:id="rId13"/>
    <p:sldId id="267" r:id="rId14"/>
    <p:sldId id="268" r:id="rId15"/>
    <p:sldId id="269" r:id="rId16"/>
    <p:sldId id="273" r:id="rId17"/>
    <p:sldId id="270" r:id="rId18"/>
    <p:sldId id="271" r:id="rId19"/>
    <p:sldId id="274" r:id="rId20"/>
    <p:sldId id="272" r:id="rId21"/>
    <p:sldId id="276" r:id="rId22"/>
    <p:sldId id="275" r:id="rId23"/>
    <p:sldId id="277" r:id="rId24"/>
    <p:sldId id="280" r:id="rId25"/>
    <p:sldId id="279" r:id="rId26"/>
    <p:sldId id="278" r:id="rId27"/>
    <p:sldId id="281" r:id="rId28"/>
    <p:sldId id="282" r:id="rId29"/>
    <p:sldId id="287" r:id="rId30"/>
    <p:sldId id="285" r:id="rId31"/>
    <p:sldId id="284" r:id="rId32"/>
    <p:sldId id="288" r:id="rId33"/>
    <p:sldId id="289" r:id="rId34"/>
    <p:sldId id="290" r:id="rId35"/>
    <p:sldId id="291" r:id="rId36"/>
    <p:sldId id="293" r:id="rId37"/>
    <p:sldId id="292" r:id="rId38"/>
    <p:sldId id="294" r:id="rId39"/>
    <p:sldId id="295" r:id="rId40"/>
    <p:sldId id="296" r:id="rId41"/>
    <p:sldId id="298" r:id="rId42"/>
    <p:sldId id="297" r:id="rId43"/>
    <p:sldId id="299" r:id="rId44"/>
    <p:sldId id="300" r:id="rId45"/>
    <p:sldId id="302" r:id="rId46"/>
    <p:sldId id="301" r:id="rId47"/>
    <p:sldId id="303" r:id="rId48"/>
    <p:sldId id="304" r:id="rId49"/>
    <p:sldId id="306" r:id="rId50"/>
    <p:sldId id="307" r:id="rId51"/>
    <p:sldId id="30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23D5"/>
    <a:srgbClr val="9966FF"/>
    <a:srgbClr val="FF66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15" d="100"/>
          <a:sy n="115" d="100"/>
        </p:scale>
        <p:origin x="45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537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65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8A87A34-81AB-432B-8DAE-1953F412C126}" type="datetimeFigureOut">
              <a:rPr lang="en-US" smtClean="0"/>
              <a:t>1/12/21</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813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424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8A87A34-81AB-432B-8DAE-1953F412C126}" type="datetimeFigureOut">
              <a:rPr lang="en-US" smtClean="0"/>
              <a:t>1/12/21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123295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964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822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906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8090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64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579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8A87A34-81AB-432B-8DAE-1953F412C126}" type="datetimeFigureOut">
              <a:rPr lang="en-US" smtClean="0"/>
              <a:pPr/>
              <a:t>1/12/21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41839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Topic 5: Digestive System </a:t>
            </a:r>
          </a:p>
        </p:txBody>
      </p:sp>
      <p:sp>
        <p:nvSpPr>
          <p:cNvPr id="3" name="Subtitle 2"/>
          <p:cNvSpPr>
            <a:spLocks noGrp="1"/>
          </p:cNvSpPr>
          <p:nvPr>
            <p:ph type="subTitle" idx="1"/>
          </p:nvPr>
        </p:nvSpPr>
        <p:spPr/>
        <p:txBody>
          <a:bodyPr/>
          <a:lstStyle/>
          <a:p>
            <a:r>
              <a:rPr lang="en-AU" dirty="0"/>
              <a:t>R.Johansen 2021</a:t>
            </a:r>
          </a:p>
        </p:txBody>
      </p:sp>
    </p:spTree>
    <p:extLst>
      <p:ext uri="{BB962C8B-B14F-4D97-AF65-F5344CB8AC3E}">
        <p14:creationId xmlns:p14="http://schemas.microsoft.com/office/powerpoint/2010/main" val="268476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59" y="342365"/>
            <a:ext cx="9784080" cy="1508760"/>
          </a:xfrm>
        </p:spPr>
        <p:txBody>
          <a:bodyPr/>
          <a:lstStyle/>
          <a:p>
            <a:r>
              <a:rPr lang="en-AU" dirty="0"/>
              <a:t>Mechanical digestion in mouth</a:t>
            </a:r>
          </a:p>
        </p:txBody>
      </p:sp>
      <p:sp>
        <p:nvSpPr>
          <p:cNvPr id="3" name="Content Placeholder 2"/>
          <p:cNvSpPr>
            <a:spLocks noGrp="1"/>
          </p:cNvSpPr>
          <p:nvPr>
            <p:ph idx="1"/>
          </p:nvPr>
        </p:nvSpPr>
        <p:spPr>
          <a:xfrm>
            <a:off x="379959" y="2269375"/>
            <a:ext cx="9784080" cy="4206240"/>
          </a:xfrm>
        </p:spPr>
        <p:txBody>
          <a:bodyPr/>
          <a:lstStyle/>
          <a:p>
            <a:r>
              <a:rPr lang="en-AU" dirty="0">
                <a:solidFill>
                  <a:schemeClr val="bg1"/>
                </a:solidFill>
              </a:rPr>
              <a:t>Mechanical processes that occur in the mouth include:</a:t>
            </a:r>
          </a:p>
          <a:p>
            <a:pPr lvl="1">
              <a:lnSpc>
                <a:spcPct val="130000"/>
              </a:lnSpc>
              <a:buFont typeface="Wingdings" panose="05000000000000000000" pitchFamily="2" charset="2"/>
              <a:buChar char="Ø"/>
            </a:pPr>
            <a:r>
              <a:rPr lang="en-US" altLang="en-US" b="1" dirty="0">
                <a:solidFill>
                  <a:srgbClr val="5623D5"/>
                </a:solidFill>
              </a:rPr>
              <a:t>Chewing (mastication)</a:t>
            </a:r>
          </a:p>
          <a:p>
            <a:pPr lvl="1">
              <a:lnSpc>
                <a:spcPct val="130000"/>
              </a:lnSpc>
              <a:buFont typeface="Wingdings" panose="05000000000000000000" pitchFamily="2" charset="2"/>
              <a:buChar char="Ø"/>
            </a:pPr>
            <a:r>
              <a:rPr lang="en-US" altLang="en-US" b="1" dirty="0">
                <a:solidFill>
                  <a:srgbClr val="5623D5"/>
                </a:solidFill>
              </a:rPr>
              <a:t>Bolus formation</a:t>
            </a:r>
          </a:p>
          <a:p>
            <a:pPr lvl="1">
              <a:lnSpc>
                <a:spcPct val="130000"/>
              </a:lnSpc>
              <a:buFont typeface="Wingdings" panose="05000000000000000000" pitchFamily="2" charset="2"/>
              <a:buChar char="Ø"/>
            </a:pPr>
            <a:endParaRPr lang="en-US" altLang="en-US" b="1" dirty="0">
              <a:solidFill>
                <a:schemeClr val="bg1"/>
              </a:solidFill>
            </a:endParaRPr>
          </a:p>
          <a:p>
            <a:pPr lvl="1">
              <a:lnSpc>
                <a:spcPct val="130000"/>
              </a:lnSpc>
              <a:buFont typeface="Wingdings" panose="05000000000000000000" pitchFamily="2" charset="2"/>
              <a:buChar char="Ø"/>
            </a:pPr>
            <a:endParaRPr lang="en-US" altLang="en-US" b="1" dirty="0">
              <a:solidFill>
                <a:schemeClr val="bg1"/>
              </a:solidFill>
            </a:endParaRPr>
          </a:p>
          <a:p>
            <a:pPr lvl="1">
              <a:lnSpc>
                <a:spcPct val="130000"/>
              </a:lnSpc>
              <a:buFont typeface="Wingdings" panose="05000000000000000000" pitchFamily="2" charset="2"/>
              <a:buChar char="Ø"/>
            </a:pPr>
            <a:endParaRPr lang="en-US" altLang="en-US" b="1" dirty="0">
              <a:solidFill>
                <a:schemeClr val="bg1"/>
              </a:solidFill>
            </a:endParaRPr>
          </a:p>
          <a:p>
            <a:pPr marL="457200" lvl="1" indent="0">
              <a:lnSpc>
                <a:spcPct val="130000"/>
              </a:lnSpc>
              <a:buNone/>
            </a:pPr>
            <a:endParaRPr lang="en-US" altLang="en-US" b="1" dirty="0">
              <a:solidFill>
                <a:schemeClr val="bg1"/>
              </a:solidFill>
            </a:endParaRPr>
          </a:p>
          <a:p>
            <a:endParaRPr lang="en-AU" dirty="0">
              <a:solidFill>
                <a:schemeClr val="bg1"/>
              </a:solidFill>
            </a:endParaRPr>
          </a:p>
        </p:txBody>
      </p:sp>
      <p:pic>
        <p:nvPicPr>
          <p:cNvPr id="1026" name="Picture 2" descr="Image result for che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630" y="3933790"/>
            <a:ext cx="4699057" cy="227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42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523" y="364505"/>
            <a:ext cx="9784080" cy="1508760"/>
          </a:xfrm>
        </p:spPr>
        <p:txBody>
          <a:bodyPr>
            <a:normAutofit/>
          </a:bodyPr>
          <a:lstStyle/>
          <a:p>
            <a:r>
              <a:rPr lang="en-AU" dirty="0"/>
              <a:t>Structures assisting mechanical processes</a:t>
            </a:r>
          </a:p>
        </p:txBody>
      </p:sp>
      <p:sp>
        <p:nvSpPr>
          <p:cNvPr id="3" name="Content Placeholder 2"/>
          <p:cNvSpPr>
            <a:spLocks noGrp="1"/>
          </p:cNvSpPr>
          <p:nvPr>
            <p:ph idx="1"/>
          </p:nvPr>
        </p:nvSpPr>
        <p:spPr>
          <a:xfrm>
            <a:off x="421523" y="2088141"/>
            <a:ext cx="9784080" cy="4206240"/>
          </a:xfrm>
        </p:spPr>
        <p:txBody>
          <a:bodyPr/>
          <a:lstStyle/>
          <a:p>
            <a:r>
              <a:rPr lang="en-AU" dirty="0">
                <a:solidFill>
                  <a:schemeClr val="bg1"/>
                </a:solidFill>
              </a:rPr>
              <a:t>The </a:t>
            </a:r>
            <a:r>
              <a:rPr lang="en-AU" b="1" dirty="0">
                <a:solidFill>
                  <a:srgbClr val="5623D5"/>
                </a:solidFill>
              </a:rPr>
              <a:t>jaw, teeth and tongue </a:t>
            </a:r>
            <a:r>
              <a:rPr lang="en-AU" dirty="0">
                <a:solidFill>
                  <a:schemeClr val="bg1"/>
                </a:solidFill>
              </a:rPr>
              <a:t>facilitate the mastication and swallowing process in the mouth.  </a:t>
            </a:r>
          </a:p>
          <a:p>
            <a:r>
              <a:rPr lang="en-AU" dirty="0">
                <a:solidFill>
                  <a:schemeClr val="bg1"/>
                </a:solidFill>
              </a:rPr>
              <a:t>There are 4 types of teeth, each of which has a different function in mechanical digestion:</a:t>
            </a:r>
          </a:p>
          <a:p>
            <a:pPr marL="342900" indent="-342900">
              <a:buFont typeface="+mj-lt"/>
              <a:buAutoNum type="arabicPeriod"/>
            </a:pPr>
            <a:r>
              <a:rPr lang="en-AU" b="1" dirty="0">
                <a:solidFill>
                  <a:srgbClr val="5623D5"/>
                </a:solidFill>
              </a:rPr>
              <a:t>Incisors</a:t>
            </a:r>
            <a:r>
              <a:rPr lang="en-AU" dirty="0">
                <a:solidFill>
                  <a:schemeClr val="bg1"/>
                </a:solidFill>
              </a:rPr>
              <a:t> – Used for biting and cutting</a:t>
            </a:r>
          </a:p>
          <a:p>
            <a:pPr marL="342900" indent="-342900">
              <a:buFont typeface="+mj-lt"/>
              <a:buAutoNum type="arabicPeriod"/>
            </a:pPr>
            <a:r>
              <a:rPr lang="en-AU" b="1" dirty="0">
                <a:solidFill>
                  <a:srgbClr val="5623D5"/>
                </a:solidFill>
              </a:rPr>
              <a:t>Canines</a:t>
            </a:r>
            <a:r>
              <a:rPr lang="en-AU" dirty="0">
                <a:solidFill>
                  <a:schemeClr val="bg1"/>
                </a:solidFill>
              </a:rPr>
              <a:t> – Used for tearing </a:t>
            </a:r>
          </a:p>
          <a:p>
            <a:pPr marL="342900" indent="-342900">
              <a:buFont typeface="+mj-lt"/>
              <a:buAutoNum type="arabicPeriod"/>
            </a:pPr>
            <a:r>
              <a:rPr lang="en-AU" b="1" dirty="0">
                <a:solidFill>
                  <a:srgbClr val="5623D5"/>
                </a:solidFill>
              </a:rPr>
              <a:t>Premolars</a:t>
            </a:r>
            <a:r>
              <a:rPr lang="en-AU" dirty="0">
                <a:solidFill>
                  <a:schemeClr val="bg1"/>
                </a:solidFill>
              </a:rPr>
              <a:t> – Used for crushing and grinding</a:t>
            </a:r>
          </a:p>
          <a:p>
            <a:pPr marL="342900" indent="-342900">
              <a:buFont typeface="+mj-lt"/>
              <a:buAutoNum type="arabicPeriod"/>
            </a:pPr>
            <a:r>
              <a:rPr lang="en-AU" b="1" dirty="0">
                <a:solidFill>
                  <a:srgbClr val="5623D5"/>
                </a:solidFill>
              </a:rPr>
              <a:t>Molars</a:t>
            </a:r>
            <a:r>
              <a:rPr lang="en-AU" dirty="0">
                <a:solidFill>
                  <a:schemeClr val="bg1"/>
                </a:solidFill>
              </a:rPr>
              <a:t> – Used for crushing and grinding</a:t>
            </a:r>
          </a:p>
          <a:p>
            <a:pPr lvl="1"/>
            <a:endParaRPr lang="en-AU" dirty="0">
              <a:solidFill>
                <a:schemeClr val="bg1"/>
              </a:solidFill>
            </a:endParaRPr>
          </a:p>
        </p:txBody>
      </p:sp>
      <p:sp>
        <p:nvSpPr>
          <p:cNvPr id="4" name="Right Brace 3"/>
          <p:cNvSpPr/>
          <p:nvPr/>
        </p:nvSpPr>
        <p:spPr>
          <a:xfrm>
            <a:off x="6118167" y="3491345"/>
            <a:ext cx="914400" cy="231093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 name="TextBox 4"/>
          <p:cNvSpPr txBox="1"/>
          <p:nvPr/>
        </p:nvSpPr>
        <p:spPr>
          <a:xfrm>
            <a:off x="7071704" y="4046649"/>
            <a:ext cx="1047404" cy="1200329"/>
          </a:xfrm>
          <a:prstGeom prst="rect">
            <a:avLst/>
          </a:prstGeom>
          <a:noFill/>
        </p:spPr>
        <p:txBody>
          <a:bodyPr wrap="square" rtlCol="0">
            <a:spAutoFit/>
          </a:bodyPr>
          <a:lstStyle/>
          <a:p>
            <a:r>
              <a:rPr lang="en-AU" sz="1200" dirty="0"/>
              <a:t>Each type of tooth has a unique structure to account for it’s function</a:t>
            </a:r>
          </a:p>
        </p:txBody>
      </p:sp>
      <p:pic>
        <p:nvPicPr>
          <p:cNvPr id="3074" name="Picture 2" descr="Pin on Kapoors Dental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371" y="3491345"/>
            <a:ext cx="3826738" cy="217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84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Dentition</a:t>
            </a:r>
          </a:p>
        </p:txBody>
      </p:sp>
      <p:pic>
        <p:nvPicPr>
          <p:cNvPr id="4" name="Picture 3"/>
          <p:cNvPicPr>
            <a:picLocks noChangeAspect="1"/>
          </p:cNvPicPr>
          <p:nvPr/>
        </p:nvPicPr>
        <p:blipFill>
          <a:blip r:embed="rId2"/>
          <a:stretch>
            <a:fillRect/>
          </a:stretch>
        </p:blipFill>
        <p:spPr>
          <a:xfrm>
            <a:off x="574426" y="2759825"/>
            <a:ext cx="4579719" cy="261358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74585157"/>
              </p:ext>
            </p:extLst>
          </p:nvPr>
        </p:nvGraphicFramePr>
        <p:xfrm>
          <a:off x="5431905" y="2759825"/>
          <a:ext cx="6372167" cy="2613581"/>
        </p:xfrm>
        <a:graphic>
          <a:graphicData uri="http://schemas.openxmlformats.org/drawingml/2006/table">
            <a:tbl>
              <a:tblPr firstRow="1" bandRow="1">
                <a:tableStyleId>{5C22544A-7EE6-4342-B048-85BDC9FD1C3A}</a:tableStyleId>
              </a:tblPr>
              <a:tblGrid>
                <a:gridCol w="1443875">
                  <a:extLst>
                    <a:ext uri="{9D8B030D-6E8A-4147-A177-3AD203B41FA5}">
                      <a16:colId xmlns:a16="http://schemas.microsoft.com/office/drawing/2014/main" val="2685515852"/>
                    </a:ext>
                  </a:extLst>
                </a:gridCol>
                <a:gridCol w="4928292">
                  <a:extLst>
                    <a:ext uri="{9D8B030D-6E8A-4147-A177-3AD203B41FA5}">
                      <a16:colId xmlns:a16="http://schemas.microsoft.com/office/drawing/2014/main" val="1658090582"/>
                    </a:ext>
                  </a:extLst>
                </a:gridCol>
              </a:tblGrid>
              <a:tr h="699175">
                <a:tc>
                  <a:txBody>
                    <a:bodyPr/>
                    <a:lstStyle/>
                    <a:p>
                      <a:r>
                        <a:rPr lang="en-AU" dirty="0"/>
                        <a:t>Type of tooth </a:t>
                      </a:r>
                    </a:p>
                  </a:txBody>
                  <a:tcPr/>
                </a:tc>
                <a:tc>
                  <a:txBody>
                    <a:bodyPr/>
                    <a:lstStyle/>
                    <a:p>
                      <a:r>
                        <a:rPr lang="en-AU" dirty="0"/>
                        <a:t>Structure</a:t>
                      </a:r>
                    </a:p>
                  </a:txBody>
                  <a:tcPr/>
                </a:tc>
                <a:extLst>
                  <a:ext uri="{0D108BD9-81ED-4DB2-BD59-A6C34878D82A}">
                    <a16:rowId xmlns:a16="http://schemas.microsoft.com/office/drawing/2014/main" val="702140729"/>
                  </a:ext>
                </a:extLst>
              </a:tr>
              <a:tr h="405077">
                <a:tc>
                  <a:txBody>
                    <a:bodyPr/>
                    <a:lstStyle/>
                    <a:p>
                      <a:r>
                        <a:rPr lang="en-AU" dirty="0"/>
                        <a:t>Incisor</a:t>
                      </a:r>
                    </a:p>
                  </a:txBody>
                  <a:tcPr/>
                </a:tc>
                <a:tc>
                  <a:txBody>
                    <a:bodyPr/>
                    <a:lstStyle/>
                    <a:p>
                      <a:r>
                        <a:rPr lang="en-AU" dirty="0"/>
                        <a:t>Chisel-shaped teeth</a:t>
                      </a:r>
                    </a:p>
                  </a:txBody>
                  <a:tcPr/>
                </a:tc>
                <a:extLst>
                  <a:ext uri="{0D108BD9-81ED-4DB2-BD59-A6C34878D82A}">
                    <a16:rowId xmlns:a16="http://schemas.microsoft.com/office/drawing/2014/main" val="2664868043"/>
                  </a:ext>
                </a:extLst>
              </a:tr>
              <a:tr h="699175">
                <a:tc>
                  <a:txBody>
                    <a:bodyPr/>
                    <a:lstStyle/>
                    <a:p>
                      <a:r>
                        <a:rPr lang="en-AU" dirty="0"/>
                        <a:t>Canine</a:t>
                      </a:r>
                    </a:p>
                  </a:txBody>
                  <a:tcPr/>
                </a:tc>
                <a:tc>
                  <a:txBody>
                    <a:bodyPr/>
                    <a:lstStyle/>
                    <a:p>
                      <a:r>
                        <a:rPr lang="en-AU" dirty="0"/>
                        <a:t>In humans</a:t>
                      </a:r>
                      <a:r>
                        <a:rPr lang="en-AU" baseline="0" dirty="0"/>
                        <a:t> canines are the same length and other teeth. Pointed ends (not sharp like other animals)</a:t>
                      </a:r>
                      <a:endParaRPr lang="en-AU" dirty="0"/>
                    </a:p>
                  </a:txBody>
                  <a:tcPr/>
                </a:tc>
                <a:extLst>
                  <a:ext uri="{0D108BD9-81ED-4DB2-BD59-A6C34878D82A}">
                    <a16:rowId xmlns:a16="http://schemas.microsoft.com/office/drawing/2014/main" val="4245280337"/>
                  </a:ext>
                </a:extLst>
              </a:tr>
              <a:tr h="405077">
                <a:tc>
                  <a:txBody>
                    <a:bodyPr/>
                    <a:lstStyle/>
                    <a:p>
                      <a:r>
                        <a:rPr lang="en-AU" dirty="0"/>
                        <a:t>Pre Molar</a:t>
                      </a:r>
                    </a:p>
                  </a:txBody>
                  <a:tcPr/>
                </a:tc>
                <a:tc>
                  <a:txBody>
                    <a:bodyPr/>
                    <a:lstStyle/>
                    <a:p>
                      <a:r>
                        <a:rPr lang="en-AU" dirty="0"/>
                        <a:t>Broad crowns</a:t>
                      </a:r>
                      <a:r>
                        <a:rPr lang="en-AU" baseline="0" dirty="0"/>
                        <a:t> with 2 rounded cusps </a:t>
                      </a:r>
                      <a:endParaRPr lang="en-AU" dirty="0"/>
                    </a:p>
                  </a:txBody>
                  <a:tcPr/>
                </a:tc>
                <a:extLst>
                  <a:ext uri="{0D108BD9-81ED-4DB2-BD59-A6C34878D82A}">
                    <a16:rowId xmlns:a16="http://schemas.microsoft.com/office/drawing/2014/main" val="2285822405"/>
                  </a:ext>
                </a:extLst>
              </a:tr>
              <a:tr h="405077">
                <a:tc>
                  <a:txBody>
                    <a:bodyPr/>
                    <a:lstStyle/>
                    <a:p>
                      <a:r>
                        <a:rPr lang="en-AU" dirty="0"/>
                        <a:t>Molar</a:t>
                      </a:r>
                    </a:p>
                  </a:txBody>
                  <a:tcPr/>
                </a:tc>
                <a:tc>
                  <a:txBody>
                    <a:bodyPr/>
                    <a:lstStyle/>
                    <a:p>
                      <a:r>
                        <a:rPr lang="en-AU" dirty="0"/>
                        <a:t>Broad crowns with 4 rounded cusps</a:t>
                      </a:r>
                    </a:p>
                  </a:txBody>
                  <a:tcPr/>
                </a:tc>
                <a:extLst>
                  <a:ext uri="{0D108BD9-81ED-4DB2-BD59-A6C34878D82A}">
                    <a16:rowId xmlns:a16="http://schemas.microsoft.com/office/drawing/2014/main" val="1735425771"/>
                  </a:ext>
                </a:extLst>
              </a:tr>
            </a:tbl>
          </a:graphicData>
        </a:graphic>
      </p:graphicFrame>
    </p:spTree>
    <p:extLst>
      <p:ext uri="{BB962C8B-B14F-4D97-AF65-F5344CB8AC3E}">
        <p14:creationId xmlns:p14="http://schemas.microsoft.com/office/powerpoint/2010/main" val="38178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 y="234299"/>
            <a:ext cx="9784080" cy="1508760"/>
          </a:xfrm>
        </p:spPr>
        <p:txBody>
          <a:bodyPr/>
          <a:lstStyle/>
          <a:p>
            <a:r>
              <a:rPr lang="en-AU" dirty="0"/>
              <a:t>Dentition</a:t>
            </a:r>
          </a:p>
        </p:txBody>
      </p:sp>
      <p:pic>
        <p:nvPicPr>
          <p:cNvPr id="4" name="Picture 3"/>
          <p:cNvPicPr>
            <a:picLocks noChangeAspect="1"/>
          </p:cNvPicPr>
          <p:nvPr/>
        </p:nvPicPr>
        <p:blipFill>
          <a:blip r:embed="rId2"/>
          <a:stretch>
            <a:fillRect/>
          </a:stretch>
        </p:blipFill>
        <p:spPr>
          <a:xfrm>
            <a:off x="415636" y="2240750"/>
            <a:ext cx="5757949" cy="4184209"/>
          </a:xfrm>
          <a:prstGeom prst="rect">
            <a:avLst/>
          </a:prstGeom>
        </p:spPr>
      </p:pic>
    </p:spTree>
    <p:extLst>
      <p:ext uri="{BB962C8B-B14F-4D97-AF65-F5344CB8AC3E}">
        <p14:creationId xmlns:p14="http://schemas.microsoft.com/office/powerpoint/2010/main" val="362282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61" y="342366"/>
            <a:ext cx="9784080" cy="1508760"/>
          </a:xfrm>
        </p:spPr>
        <p:txBody>
          <a:bodyPr/>
          <a:lstStyle/>
          <a:p>
            <a:r>
              <a:rPr lang="en-AU" dirty="0"/>
              <a:t>Swallowing</a:t>
            </a:r>
          </a:p>
        </p:txBody>
      </p:sp>
      <p:sp>
        <p:nvSpPr>
          <p:cNvPr id="3" name="Content Placeholder 2"/>
          <p:cNvSpPr>
            <a:spLocks noGrp="1"/>
          </p:cNvSpPr>
          <p:nvPr>
            <p:ph idx="1"/>
          </p:nvPr>
        </p:nvSpPr>
        <p:spPr>
          <a:xfrm>
            <a:off x="330083" y="2261061"/>
            <a:ext cx="6652608" cy="4206240"/>
          </a:xfrm>
        </p:spPr>
        <p:txBody>
          <a:bodyPr/>
          <a:lstStyle/>
          <a:p>
            <a:r>
              <a:rPr lang="en-AU" dirty="0">
                <a:solidFill>
                  <a:schemeClr val="bg1"/>
                </a:solidFill>
              </a:rPr>
              <a:t>After chewing the food is formed by the tongue into a rounded lump called the </a:t>
            </a:r>
            <a:r>
              <a:rPr lang="en-AU" b="1" dirty="0">
                <a:solidFill>
                  <a:srgbClr val="5623D5"/>
                </a:solidFill>
              </a:rPr>
              <a:t>bolus</a:t>
            </a:r>
            <a:r>
              <a:rPr lang="en-AU" dirty="0">
                <a:solidFill>
                  <a:schemeClr val="bg1"/>
                </a:solidFill>
              </a:rPr>
              <a:t>. </a:t>
            </a:r>
          </a:p>
          <a:p>
            <a:r>
              <a:rPr lang="en-AU" dirty="0">
                <a:solidFill>
                  <a:schemeClr val="bg1"/>
                </a:solidFill>
              </a:rPr>
              <a:t>To swallow the </a:t>
            </a:r>
            <a:r>
              <a:rPr lang="en-AU" b="1" dirty="0">
                <a:solidFill>
                  <a:srgbClr val="5623D5"/>
                </a:solidFill>
              </a:rPr>
              <a:t>tongue</a:t>
            </a:r>
            <a:r>
              <a:rPr lang="en-AU" dirty="0">
                <a:solidFill>
                  <a:schemeClr val="bg1"/>
                </a:solidFill>
              </a:rPr>
              <a:t> moves upwards and backwards, pushing the bolus into the back of the mouth, the </a:t>
            </a:r>
            <a:r>
              <a:rPr lang="en-AU" b="1" dirty="0">
                <a:solidFill>
                  <a:srgbClr val="5623D5"/>
                </a:solidFill>
              </a:rPr>
              <a:t>pharynx</a:t>
            </a:r>
            <a:r>
              <a:rPr lang="en-AU" dirty="0">
                <a:solidFill>
                  <a:schemeClr val="bg1"/>
                </a:solidFill>
              </a:rPr>
              <a:t>. </a:t>
            </a:r>
          </a:p>
          <a:p>
            <a:r>
              <a:rPr lang="en-AU" dirty="0">
                <a:solidFill>
                  <a:schemeClr val="bg1"/>
                </a:solidFill>
              </a:rPr>
              <a:t>The pharynx leads into the </a:t>
            </a:r>
            <a:r>
              <a:rPr lang="en-AU" b="1" dirty="0">
                <a:solidFill>
                  <a:srgbClr val="5623D5"/>
                </a:solidFill>
              </a:rPr>
              <a:t>oesophagus</a:t>
            </a:r>
            <a:r>
              <a:rPr lang="en-AU" dirty="0">
                <a:solidFill>
                  <a:schemeClr val="bg1"/>
                </a:solidFill>
              </a:rPr>
              <a:t>. </a:t>
            </a:r>
          </a:p>
        </p:txBody>
      </p:sp>
      <p:pic>
        <p:nvPicPr>
          <p:cNvPr id="4098" name="Picture 2" descr="Swal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587" y="1960737"/>
            <a:ext cx="3269268" cy="422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5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Oesophagus</a:t>
            </a:r>
          </a:p>
        </p:txBody>
      </p:sp>
    </p:spTree>
    <p:extLst>
      <p:ext uri="{BB962C8B-B14F-4D97-AF65-F5344CB8AC3E}">
        <p14:creationId xmlns:p14="http://schemas.microsoft.com/office/powerpoint/2010/main" val="398229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50" y="292489"/>
            <a:ext cx="9784080" cy="1508760"/>
          </a:xfrm>
        </p:spPr>
        <p:txBody>
          <a:bodyPr>
            <a:normAutofit/>
          </a:bodyPr>
          <a:lstStyle/>
          <a:p>
            <a:r>
              <a:rPr lang="en-AU" dirty="0"/>
              <a:t>Structure of the lining of the alimentary canal</a:t>
            </a:r>
          </a:p>
        </p:txBody>
      </p:sp>
      <p:pic>
        <p:nvPicPr>
          <p:cNvPr id="4" name="Picture 3"/>
          <p:cNvPicPr>
            <a:picLocks noChangeAspect="1"/>
          </p:cNvPicPr>
          <p:nvPr/>
        </p:nvPicPr>
        <p:blipFill>
          <a:blip r:embed="rId2"/>
          <a:stretch>
            <a:fillRect/>
          </a:stretch>
        </p:blipFill>
        <p:spPr>
          <a:xfrm>
            <a:off x="504650" y="2277687"/>
            <a:ext cx="6421199" cy="3962573"/>
          </a:xfrm>
          <a:prstGeom prst="rect">
            <a:avLst/>
          </a:prstGeom>
        </p:spPr>
      </p:pic>
    </p:spTree>
    <p:extLst>
      <p:ext uri="{BB962C8B-B14F-4D97-AF65-F5344CB8AC3E}">
        <p14:creationId xmlns:p14="http://schemas.microsoft.com/office/powerpoint/2010/main" val="149454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83" y="367303"/>
            <a:ext cx="9784080" cy="1508760"/>
          </a:xfrm>
        </p:spPr>
        <p:txBody>
          <a:bodyPr/>
          <a:lstStyle/>
          <a:p>
            <a:r>
              <a:rPr lang="en-AU" dirty="0"/>
              <a:t>Structure of the oesophagus</a:t>
            </a:r>
          </a:p>
        </p:txBody>
      </p:sp>
      <p:sp>
        <p:nvSpPr>
          <p:cNvPr id="3" name="Content Placeholder 2"/>
          <p:cNvSpPr>
            <a:spLocks noGrp="1"/>
          </p:cNvSpPr>
          <p:nvPr>
            <p:ph idx="1"/>
          </p:nvPr>
        </p:nvSpPr>
        <p:spPr>
          <a:xfrm>
            <a:off x="330083" y="2443941"/>
            <a:ext cx="5904462" cy="4206240"/>
          </a:xfrm>
        </p:spPr>
        <p:txBody>
          <a:bodyPr/>
          <a:lstStyle/>
          <a:p>
            <a:r>
              <a:rPr lang="en-AU" dirty="0">
                <a:solidFill>
                  <a:schemeClr val="bg1"/>
                </a:solidFill>
              </a:rPr>
              <a:t>The wall of the oesophagus, like the rest of the alimentary canal has a double layer of muscle:</a:t>
            </a:r>
          </a:p>
          <a:p>
            <a:pPr marL="0" indent="0">
              <a:buNone/>
            </a:pPr>
            <a:endParaRPr lang="en-AU" dirty="0">
              <a:solidFill>
                <a:schemeClr val="bg1"/>
              </a:solidFill>
            </a:endParaRPr>
          </a:p>
          <a:p>
            <a:pPr lvl="1"/>
            <a:r>
              <a:rPr lang="en-AU" b="1" dirty="0">
                <a:solidFill>
                  <a:srgbClr val="5623D5"/>
                </a:solidFill>
              </a:rPr>
              <a:t>Circular Muscle </a:t>
            </a:r>
            <a:r>
              <a:rPr lang="en-AU" dirty="0">
                <a:solidFill>
                  <a:srgbClr val="5623D5"/>
                </a:solidFill>
              </a:rPr>
              <a:t> </a:t>
            </a:r>
            <a:r>
              <a:rPr lang="en-AU" dirty="0">
                <a:solidFill>
                  <a:schemeClr val="bg1"/>
                </a:solidFill>
              </a:rPr>
              <a:t>- Muscle fibres arranged in a circle around the alimentary canal</a:t>
            </a:r>
          </a:p>
          <a:p>
            <a:pPr lvl="1"/>
            <a:r>
              <a:rPr lang="en-AU" b="1" dirty="0">
                <a:solidFill>
                  <a:srgbClr val="5623D5"/>
                </a:solidFill>
              </a:rPr>
              <a:t>Longitudinal Muscle</a:t>
            </a:r>
            <a:r>
              <a:rPr lang="en-AU" dirty="0">
                <a:solidFill>
                  <a:srgbClr val="5623D5"/>
                </a:solidFill>
              </a:rPr>
              <a:t> </a:t>
            </a:r>
            <a:r>
              <a:rPr lang="en-AU" dirty="0">
                <a:solidFill>
                  <a:schemeClr val="bg1"/>
                </a:solidFill>
              </a:rPr>
              <a:t>– Muscle fibres arranged along the length of the canal</a:t>
            </a:r>
          </a:p>
          <a:p>
            <a:pPr lvl="1"/>
            <a:endParaRPr lang="en-AU" b="1" dirty="0">
              <a:solidFill>
                <a:schemeClr val="bg1"/>
              </a:solidFill>
            </a:endParaRPr>
          </a:p>
          <a:p>
            <a:pPr lvl="1"/>
            <a:endParaRPr lang="en-AU" b="1" dirty="0">
              <a:solidFill>
                <a:schemeClr val="bg1"/>
              </a:solidFill>
            </a:endParaRPr>
          </a:p>
          <a:p>
            <a:pPr lvl="1"/>
            <a:endParaRPr lang="en-AU" b="1" dirty="0">
              <a:solidFill>
                <a:schemeClr val="bg1"/>
              </a:solidFill>
            </a:endParaRPr>
          </a:p>
          <a:p>
            <a:pPr lvl="1"/>
            <a:endParaRPr lang="en-AU" b="1" dirty="0">
              <a:solidFill>
                <a:schemeClr val="bg1"/>
              </a:solidFill>
            </a:endParaRPr>
          </a:p>
          <a:p>
            <a:pPr marL="457200" lvl="1" indent="0">
              <a:buNone/>
            </a:pPr>
            <a:endParaRPr lang="en-AU" b="1" dirty="0">
              <a:solidFill>
                <a:schemeClr val="bg1"/>
              </a:solidFill>
            </a:endParaRPr>
          </a:p>
        </p:txBody>
      </p:sp>
      <p:pic>
        <p:nvPicPr>
          <p:cNvPr id="5122" name="Picture 2" descr="start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699" y="2035868"/>
            <a:ext cx="3929192" cy="434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Peristalsis</a:t>
            </a:r>
          </a:p>
        </p:txBody>
      </p:sp>
      <p:sp>
        <p:nvSpPr>
          <p:cNvPr id="3" name="Content Placeholder 2"/>
          <p:cNvSpPr>
            <a:spLocks noGrp="1"/>
          </p:cNvSpPr>
          <p:nvPr>
            <p:ph idx="1"/>
          </p:nvPr>
        </p:nvSpPr>
        <p:spPr>
          <a:xfrm>
            <a:off x="230563" y="2000220"/>
            <a:ext cx="11390630" cy="2097956"/>
          </a:xfrm>
        </p:spPr>
        <p:txBody>
          <a:bodyPr>
            <a:normAutofit fontScale="85000" lnSpcReduction="20000"/>
          </a:bodyPr>
          <a:lstStyle/>
          <a:p>
            <a:r>
              <a:rPr lang="en-AU" b="1" dirty="0">
                <a:solidFill>
                  <a:srgbClr val="5623D5"/>
                </a:solidFill>
              </a:rPr>
              <a:t>Peristalsis</a:t>
            </a:r>
            <a:r>
              <a:rPr lang="en-AU" b="1" dirty="0">
                <a:solidFill>
                  <a:schemeClr val="bg1"/>
                </a:solidFill>
              </a:rPr>
              <a:t> </a:t>
            </a:r>
            <a:r>
              <a:rPr lang="en-AU" dirty="0">
                <a:solidFill>
                  <a:schemeClr val="bg1"/>
                </a:solidFill>
              </a:rPr>
              <a:t>is a process which occurs to move food (bolus) along the alimentary canal. </a:t>
            </a:r>
          </a:p>
          <a:p>
            <a:pPr marL="342900" indent="-342900">
              <a:buFont typeface="+mj-lt"/>
              <a:buAutoNum type="arabicPeriod"/>
            </a:pPr>
            <a:r>
              <a:rPr lang="en-AU" dirty="0">
                <a:solidFill>
                  <a:schemeClr val="bg1"/>
                </a:solidFill>
              </a:rPr>
              <a:t>Behind the bolus the circular muscle contracts to form a constriction.</a:t>
            </a:r>
          </a:p>
          <a:p>
            <a:pPr marL="342900" indent="-342900">
              <a:buFont typeface="+mj-lt"/>
              <a:buAutoNum type="arabicPeriod"/>
            </a:pPr>
            <a:r>
              <a:rPr lang="en-AU" dirty="0">
                <a:solidFill>
                  <a:schemeClr val="bg1"/>
                </a:solidFill>
              </a:rPr>
              <a:t>Circular muscle around and in front of the bolus relaxes.</a:t>
            </a:r>
          </a:p>
          <a:p>
            <a:pPr marL="342900" indent="-342900">
              <a:buFont typeface="+mj-lt"/>
              <a:buAutoNum type="arabicPeriod"/>
            </a:pPr>
            <a:r>
              <a:rPr lang="en-AU" dirty="0">
                <a:solidFill>
                  <a:schemeClr val="bg1"/>
                </a:solidFill>
              </a:rPr>
              <a:t>By contraction of successive bands of circular muscle the constriction moves in a wave along the oesophagus, pushing the bolus in front of it. </a:t>
            </a:r>
          </a:p>
          <a:p>
            <a:pPr marL="342900" indent="-342900">
              <a:buFont typeface="+mj-lt"/>
              <a:buAutoNum type="arabicPeriod"/>
            </a:pPr>
            <a:r>
              <a:rPr lang="en-AU" dirty="0">
                <a:solidFill>
                  <a:schemeClr val="bg1"/>
                </a:solidFill>
              </a:rPr>
              <a:t>Movement of the bolus is lubricated by mucus secreted by the lining of the oesophagus.</a:t>
            </a:r>
          </a:p>
          <a:p>
            <a:pPr marL="0" indent="0">
              <a:buNone/>
            </a:pPr>
            <a:endParaRPr lang="en-AU" dirty="0">
              <a:solidFill>
                <a:schemeClr val="bg1"/>
              </a:solidFill>
            </a:endParaRPr>
          </a:p>
        </p:txBody>
      </p:sp>
      <p:pic>
        <p:nvPicPr>
          <p:cNvPr id="4" name="Picture 3"/>
          <p:cNvPicPr>
            <a:picLocks noChangeAspect="1"/>
          </p:cNvPicPr>
          <p:nvPr/>
        </p:nvPicPr>
        <p:blipFill>
          <a:blip r:embed="rId2"/>
          <a:stretch>
            <a:fillRect/>
          </a:stretch>
        </p:blipFill>
        <p:spPr>
          <a:xfrm>
            <a:off x="615142" y="4458108"/>
            <a:ext cx="4738253" cy="1866584"/>
          </a:xfrm>
          <a:prstGeom prst="rect">
            <a:avLst/>
          </a:prstGeom>
        </p:spPr>
      </p:pic>
      <p:pic>
        <p:nvPicPr>
          <p:cNvPr id="6146" name="Picture 2" descr="Digestive System Processes and Regulation | Anatomy and Physiology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878" y="4305460"/>
            <a:ext cx="3059083" cy="228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62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Stomach </a:t>
            </a:r>
          </a:p>
        </p:txBody>
      </p:sp>
    </p:spTree>
    <p:extLst>
      <p:ext uri="{BB962C8B-B14F-4D97-AF65-F5344CB8AC3E}">
        <p14:creationId xmlns:p14="http://schemas.microsoft.com/office/powerpoint/2010/main" val="314136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48" y="267550"/>
            <a:ext cx="9784080" cy="1508760"/>
          </a:xfrm>
        </p:spPr>
        <p:txBody>
          <a:bodyPr/>
          <a:lstStyle/>
          <a:p>
            <a:r>
              <a:rPr lang="en-AU" dirty="0"/>
              <a:t>What is digestion?</a:t>
            </a:r>
          </a:p>
        </p:txBody>
      </p:sp>
      <p:sp>
        <p:nvSpPr>
          <p:cNvPr id="3" name="Content Placeholder 2"/>
          <p:cNvSpPr>
            <a:spLocks noGrp="1"/>
          </p:cNvSpPr>
          <p:nvPr>
            <p:ph idx="1"/>
          </p:nvPr>
        </p:nvSpPr>
        <p:spPr>
          <a:xfrm>
            <a:off x="554525" y="2219498"/>
            <a:ext cx="10432473" cy="4206240"/>
          </a:xfrm>
        </p:spPr>
        <p:txBody>
          <a:bodyPr/>
          <a:lstStyle/>
          <a:p>
            <a:r>
              <a:rPr lang="en-US" altLang="en-US" dirty="0">
                <a:solidFill>
                  <a:schemeClr val="bg1"/>
                </a:solidFill>
              </a:rPr>
              <a:t>Is the breaking down of the nutrients we eat into smaller simpler organic compounds that can be absorbed by the body and into the cells.</a:t>
            </a:r>
          </a:p>
          <a:p>
            <a:pPr lvl="1">
              <a:buFont typeface="Wingdings" panose="05000000000000000000" pitchFamily="2" charset="2"/>
              <a:buChar char="Ø"/>
            </a:pPr>
            <a:r>
              <a:rPr lang="en-US" altLang="en-US" dirty="0">
                <a:solidFill>
                  <a:schemeClr val="bg1"/>
                </a:solidFill>
              </a:rPr>
              <a:t>Proteins </a:t>
            </a:r>
            <a:r>
              <a:rPr lang="en-US" altLang="en-US" dirty="0">
                <a:solidFill>
                  <a:schemeClr val="bg1"/>
                </a:solidFill>
                <a:sym typeface="Wingdings" panose="05000000000000000000" pitchFamily="2" charset="2"/>
              </a:rPr>
              <a:t> amino acids </a:t>
            </a:r>
          </a:p>
          <a:p>
            <a:pPr lvl="1">
              <a:buFont typeface="Wingdings" panose="05000000000000000000" pitchFamily="2" charset="2"/>
              <a:buChar char="Ø"/>
            </a:pPr>
            <a:r>
              <a:rPr lang="en-US" altLang="en-US" dirty="0">
                <a:solidFill>
                  <a:schemeClr val="bg1"/>
                </a:solidFill>
                <a:sym typeface="Wingdings" panose="05000000000000000000" pitchFamily="2" charset="2"/>
              </a:rPr>
              <a:t>Carbohydrates  simple sugars (glucose)</a:t>
            </a:r>
          </a:p>
          <a:p>
            <a:pPr lvl="1">
              <a:buFont typeface="Wingdings" panose="05000000000000000000" pitchFamily="2" charset="2"/>
              <a:buChar char="Ø"/>
            </a:pPr>
            <a:r>
              <a:rPr lang="en-US" altLang="en-US" dirty="0">
                <a:solidFill>
                  <a:schemeClr val="bg1"/>
                </a:solidFill>
                <a:sym typeface="Wingdings" panose="05000000000000000000" pitchFamily="2" charset="2"/>
              </a:rPr>
              <a:t>Fats  fatty acid and glycerol </a:t>
            </a:r>
            <a:endParaRPr lang="en-US" altLang="en-US" dirty="0">
              <a:solidFill>
                <a:schemeClr val="bg1"/>
              </a:solidFill>
            </a:endParaRPr>
          </a:p>
          <a:p>
            <a:pPr>
              <a:buFont typeface="Wingdings" panose="05000000000000000000" pitchFamily="2" charset="2"/>
              <a:buChar char="Ø"/>
            </a:pPr>
            <a:endParaRPr lang="en-US" altLang="en-US" dirty="0">
              <a:solidFill>
                <a:schemeClr val="bg1"/>
              </a:solidFill>
            </a:endParaRPr>
          </a:p>
          <a:p>
            <a:r>
              <a:rPr lang="en-US" altLang="en-US" dirty="0">
                <a:solidFill>
                  <a:schemeClr val="bg1"/>
                </a:solidFill>
              </a:rPr>
              <a:t>Digestive processes can be chemical (involving digestive enzymes), or mechanical </a:t>
            </a:r>
          </a:p>
          <a:p>
            <a:pPr>
              <a:buFont typeface="Wingdings" panose="05000000000000000000" pitchFamily="2" charset="2"/>
              <a:buChar char="Ø"/>
            </a:pPr>
            <a:endParaRPr lang="en-US" altLang="en-US" b="1" dirty="0">
              <a:solidFill>
                <a:schemeClr val="bg1"/>
              </a:solidFill>
              <a:latin typeface="Trebuchet MS" panose="020B0603020202020204" pitchFamily="34" charset="0"/>
            </a:endParaRPr>
          </a:p>
          <a:p>
            <a:endParaRPr lang="en-AU" dirty="0">
              <a:solidFill>
                <a:schemeClr val="bg1"/>
              </a:solidFill>
            </a:endParaRPr>
          </a:p>
        </p:txBody>
      </p:sp>
    </p:spTree>
    <p:extLst>
      <p:ext uri="{BB962C8B-B14F-4D97-AF65-F5344CB8AC3E}">
        <p14:creationId xmlns:p14="http://schemas.microsoft.com/office/powerpoint/2010/main" val="2444744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79" y="325740"/>
            <a:ext cx="9784080" cy="1508760"/>
          </a:xfrm>
        </p:spPr>
        <p:txBody>
          <a:bodyPr/>
          <a:lstStyle/>
          <a:p>
            <a:r>
              <a:rPr lang="en-AU" dirty="0"/>
              <a:t>Structure of the stomach </a:t>
            </a:r>
          </a:p>
        </p:txBody>
      </p:sp>
      <p:pic>
        <p:nvPicPr>
          <p:cNvPr id="4" name="Picture 3"/>
          <p:cNvPicPr>
            <a:picLocks noChangeAspect="1"/>
          </p:cNvPicPr>
          <p:nvPr/>
        </p:nvPicPr>
        <p:blipFill>
          <a:blip r:embed="rId2"/>
          <a:stretch>
            <a:fillRect/>
          </a:stretch>
        </p:blipFill>
        <p:spPr>
          <a:xfrm>
            <a:off x="175779" y="1961804"/>
            <a:ext cx="7895878" cy="4665431"/>
          </a:xfrm>
          <a:prstGeom prst="rect">
            <a:avLst/>
          </a:prstGeom>
        </p:spPr>
      </p:pic>
      <p:sp>
        <p:nvSpPr>
          <p:cNvPr id="5" name="TextBox 4"/>
          <p:cNvSpPr txBox="1"/>
          <p:nvPr/>
        </p:nvSpPr>
        <p:spPr>
          <a:xfrm>
            <a:off x="4538749" y="2701636"/>
            <a:ext cx="1911927" cy="400110"/>
          </a:xfrm>
          <a:prstGeom prst="rect">
            <a:avLst/>
          </a:prstGeom>
          <a:solidFill>
            <a:schemeClr val="tx2"/>
          </a:solidFill>
        </p:spPr>
        <p:txBody>
          <a:bodyPr wrap="square" rtlCol="0">
            <a:spAutoFit/>
          </a:bodyPr>
          <a:lstStyle/>
          <a:p>
            <a:r>
              <a:rPr lang="en-AU" sz="2000" b="1" dirty="0">
                <a:solidFill>
                  <a:schemeClr val="accent4"/>
                </a:solidFill>
                <a:latin typeface="Arial" panose="020B0604020202020204" pitchFamily="34" charset="0"/>
                <a:cs typeface="Arial" panose="020B0604020202020204" pitchFamily="34" charset="0"/>
              </a:rPr>
              <a:t>Oesophagus</a:t>
            </a:r>
          </a:p>
        </p:txBody>
      </p:sp>
    </p:spTree>
    <p:extLst>
      <p:ext uri="{BB962C8B-B14F-4D97-AF65-F5344CB8AC3E}">
        <p14:creationId xmlns:p14="http://schemas.microsoft.com/office/powerpoint/2010/main" val="1073737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06" y="325740"/>
            <a:ext cx="9784080" cy="1508760"/>
          </a:xfrm>
        </p:spPr>
        <p:txBody>
          <a:bodyPr/>
          <a:lstStyle/>
          <a:p>
            <a:r>
              <a:rPr lang="en-AU" dirty="0"/>
              <a:t>Structure of the stomach </a:t>
            </a:r>
          </a:p>
        </p:txBody>
      </p:sp>
      <p:pic>
        <p:nvPicPr>
          <p:cNvPr id="4" name="Picture 3"/>
          <p:cNvPicPr>
            <a:picLocks noChangeAspect="1"/>
          </p:cNvPicPr>
          <p:nvPr/>
        </p:nvPicPr>
        <p:blipFill>
          <a:blip r:embed="rId2"/>
          <a:stretch>
            <a:fillRect/>
          </a:stretch>
        </p:blipFill>
        <p:spPr>
          <a:xfrm>
            <a:off x="6525491" y="2493817"/>
            <a:ext cx="5460551" cy="3316779"/>
          </a:xfrm>
          <a:prstGeom prst="rect">
            <a:avLst/>
          </a:prstGeom>
        </p:spPr>
      </p:pic>
      <p:sp>
        <p:nvSpPr>
          <p:cNvPr id="3" name="TextBox 2"/>
          <p:cNvSpPr txBox="1"/>
          <p:nvPr/>
        </p:nvSpPr>
        <p:spPr>
          <a:xfrm>
            <a:off x="191193" y="2493817"/>
            <a:ext cx="6334298" cy="3816429"/>
          </a:xfrm>
          <a:prstGeom prst="rect">
            <a:avLst/>
          </a:prstGeom>
          <a:noFill/>
        </p:spPr>
        <p:txBody>
          <a:bodyPr wrap="square" rtlCol="0">
            <a:spAutoFit/>
          </a:bodyPr>
          <a:lstStyle/>
          <a:p>
            <a:pPr marL="285750" indent="-285750">
              <a:buFont typeface="Wingdings" panose="05000000000000000000" pitchFamily="2" charset="2"/>
              <a:buChar char="§"/>
            </a:pPr>
            <a:r>
              <a:rPr lang="en-AU" sz="2200" dirty="0">
                <a:solidFill>
                  <a:schemeClr val="bg1"/>
                </a:solidFill>
              </a:rPr>
              <a:t>The stomach is a roughly J-shaped enlarged section of the alimentary canal. </a:t>
            </a:r>
          </a:p>
          <a:p>
            <a:pPr marL="285750" indent="-285750">
              <a:buFont typeface="Wingdings" panose="05000000000000000000" pitchFamily="2" charset="2"/>
              <a:buChar char="§"/>
            </a:pPr>
            <a:endParaRPr lang="en-AU" sz="2200" dirty="0">
              <a:solidFill>
                <a:schemeClr val="bg1"/>
              </a:solidFill>
            </a:endParaRPr>
          </a:p>
          <a:p>
            <a:pPr marL="285750" indent="-285750">
              <a:buFont typeface="Wingdings" panose="05000000000000000000" pitchFamily="2" charset="2"/>
              <a:buChar char="§"/>
            </a:pPr>
            <a:r>
              <a:rPr lang="en-AU" sz="2200" dirty="0">
                <a:solidFill>
                  <a:schemeClr val="bg1"/>
                </a:solidFill>
              </a:rPr>
              <a:t>The </a:t>
            </a:r>
            <a:r>
              <a:rPr lang="en-AU" sz="2200" b="1" dirty="0">
                <a:solidFill>
                  <a:srgbClr val="5623D5"/>
                </a:solidFill>
              </a:rPr>
              <a:t>gastric rugae </a:t>
            </a:r>
            <a:r>
              <a:rPr lang="en-AU" sz="2200" dirty="0">
                <a:solidFill>
                  <a:schemeClr val="bg1"/>
                </a:solidFill>
              </a:rPr>
              <a:t>are a series of folds in the stomach wall. </a:t>
            </a:r>
          </a:p>
          <a:p>
            <a:pPr marL="285750" indent="-285750">
              <a:buFont typeface="Wingdings" panose="05000000000000000000" pitchFamily="2" charset="2"/>
              <a:buChar char="§"/>
            </a:pPr>
            <a:endParaRPr lang="en-AU" sz="2200" dirty="0">
              <a:solidFill>
                <a:schemeClr val="bg1"/>
              </a:solidFill>
            </a:endParaRPr>
          </a:p>
          <a:p>
            <a:pPr marL="285750" indent="-285750">
              <a:buFont typeface="Wingdings" panose="05000000000000000000" pitchFamily="2" charset="2"/>
              <a:buChar char="§"/>
            </a:pPr>
            <a:r>
              <a:rPr lang="en-AU" sz="2200" dirty="0">
                <a:solidFill>
                  <a:schemeClr val="bg1"/>
                </a:solidFill>
              </a:rPr>
              <a:t>Unlike the rest of the alimentary canal, the stomach has an additional muscle layer known as the </a:t>
            </a:r>
            <a:r>
              <a:rPr lang="en-AU" sz="2200" b="1" dirty="0">
                <a:solidFill>
                  <a:srgbClr val="5623D5"/>
                </a:solidFill>
              </a:rPr>
              <a:t>oblique layer</a:t>
            </a:r>
            <a:r>
              <a:rPr lang="en-AU" sz="2200" dirty="0">
                <a:solidFill>
                  <a:srgbClr val="5623D5"/>
                </a:solidFill>
              </a:rPr>
              <a:t>. </a:t>
            </a:r>
          </a:p>
          <a:p>
            <a:endParaRPr lang="en-AU" sz="2200" dirty="0">
              <a:solidFill>
                <a:schemeClr val="bg1"/>
              </a:solidFill>
            </a:endParaRPr>
          </a:p>
          <a:p>
            <a:pPr marL="285750" indent="-285750">
              <a:buFont typeface="Wingdings" panose="05000000000000000000" pitchFamily="2" charset="2"/>
              <a:buChar char="§"/>
            </a:pPr>
            <a:endParaRPr lang="en-AU" sz="2200" dirty="0">
              <a:solidFill>
                <a:schemeClr val="bg1"/>
              </a:solidFill>
            </a:endParaRPr>
          </a:p>
        </p:txBody>
      </p:sp>
    </p:spTree>
    <p:extLst>
      <p:ext uri="{BB962C8B-B14F-4D97-AF65-F5344CB8AC3E}">
        <p14:creationId xmlns:p14="http://schemas.microsoft.com/office/powerpoint/2010/main" val="2901796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35" y="334052"/>
            <a:ext cx="9784080" cy="1508760"/>
          </a:xfrm>
        </p:spPr>
        <p:txBody>
          <a:bodyPr>
            <a:normAutofit/>
          </a:bodyPr>
          <a:lstStyle/>
          <a:p>
            <a:r>
              <a:rPr lang="en-AU" dirty="0"/>
              <a:t>Structure of the stomach – Mechanical Digestion </a:t>
            </a:r>
          </a:p>
        </p:txBody>
      </p:sp>
      <p:sp>
        <p:nvSpPr>
          <p:cNvPr id="3" name="Content Placeholder 2"/>
          <p:cNvSpPr>
            <a:spLocks noGrp="1"/>
          </p:cNvSpPr>
          <p:nvPr>
            <p:ph idx="1"/>
          </p:nvPr>
        </p:nvSpPr>
        <p:spPr>
          <a:xfrm>
            <a:off x="305378" y="2232976"/>
            <a:ext cx="6281873" cy="5248622"/>
          </a:xfrm>
        </p:spPr>
        <p:txBody>
          <a:bodyPr>
            <a:normAutofit/>
          </a:bodyPr>
          <a:lstStyle/>
          <a:p>
            <a:r>
              <a:rPr lang="en-AU" b="1" dirty="0">
                <a:solidFill>
                  <a:srgbClr val="5623D5"/>
                </a:solidFill>
              </a:rPr>
              <a:t>Waves of muscular contractions </a:t>
            </a:r>
            <a:r>
              <a:rPr lang="en-AU" dirty="0">
                <a:solidFill>
                  <a:schemeClr val="bg1"/>
                </a:solidFill>
              </a:rPr>
              <a:t>move along the stomach walls causing a form </a:t>
            </a:r>
            <a:r>
              <a:rPr lang="en-AU" dirty="0">
                <a:solidFill>
                  <a:srgbClr val="5623D5"/>
                </a:solidFill>
              </a:rPr>
              <a:t>of </a:t>
            </a:r>
            <a:r>
              <a:rPr lang="en-AU" b="1" dirty="0">
                <a:solidFill>
                  <a:srgbClr val="5623D5"/>
                </a:solidFill>
              </a:rPr>
              <a:t>mechanical digestion</a:t>
            </a:r>
            <a:r>
              <a:rPr lang="en-AU" dirty="0">
                <a:solidFill>
                  <a:schemeClr val="bg1"/>
                </a:solidFill>
              </a:rPr>
              <a:t> known as </a:t>
            </a:r>
            <a:r>
              <a:rPr lang="en-AU" b="1" dirty="0">
                <a:solidFill>
                  <a:srgbClr val="5623D5"/>
                </a:solidFill>
              </a:rPr>
              <a:t>churning</a:t>
            </a:r>
            <a:r>
              <a:rPr lang="en-AU" dirty="0">
                <a:solidFill>
                  <a:srgbClr val="5623D5"/>
                </a:solidFill>
              </a:rPr>
              <a:t>.</a:t>
            </a:r>
            <a:r>
              <a:rPr lang="en-AU" dirty="0">
                <a:solidFill>
                  <a:schemeClr val="bg1"/>
                </a:solidFill>
              </a:rPr>
              <a:t> </a:t>
            </a:r>
          </a:p>
          <a:p>
            <a:r>
              <a:rPr lang="en-AU" dirty="0">
                <a:solidFill>
                  <a:schemeClr val="bg1"/>
                </a:solidFill>
              </a:rPr>
              <a:t>Unlike the rest of the alimentary canal, the stomach has an additional muscle layer known as the </a:t>
            </a:r>
            <a:r>
              <a:rPr lang="en-AU" b="1" dirty="0">
                <a:solidFill>
                  <a:srgbClr val="5623D5"/>
                </a:solidFill>
              </a:rPr>
              <a:t>oblique layer</a:t>
            </a:r>
            <a:r>
              <a:rPr lang="en-AU" dirty="0">
                <a:solidFill>
                  <a:schemeClr val="bg1"/>
                </a:solidFill>
              </a:rPr>
              <a:t>. </a:t>
            </a:r>
          </a:p>
          <a:p>
            <a:r>
              <a:rPr lang="en-AU" dirty="0">
                <a:solidFill>
                  <a:schemeClr val="bg1"/>
                </a:solidFill>
              </a:rPr>
              <a:t>This oblique layer allows the stomach to contract in a variety of different ways to churn the food and mix it with stomach juices until the food is converted to a thick soupy liquid called </a:t>
            </a:r>
            <a:r>
              <a:rPr lang="en-AU" b="1" dirty="0" err="1">
                <a:solidFill>
                  <a:srgbClr val="5623D5"/>
                </a:solidFill>
              </a:rPr>
              <a:t>chyme</a:t>
            </a:r>
            <a:r>
              <a:rPr lang="en-AU" dirty="0">
                <a:solidFill>
                  <a:schemeClr val="bg1"/>
                </a:solidFill>
              </a:rPr>
              <a:t>. </a:t>
            </a:r>
          </a:p>
          <a:p>
            <a:r>
              <a:rPr lang="en-US" altLang="en-US" b="1" dirty="0">
                <a:solidFill>
                  <a:srgbClr val="5623D5"/>
                </a:solidFill>
              </a:rPr>
              <a:t>Rennin</a:t>
            </a:r>
            <a:r>
              <a:rPr lang="en-US" altLang="en-US" dirty="0">
                <a:solidFill>
                  <a:schemeClr val="bg1"/>
                </a:solidFill>
              </a:rPr>
              <a:t> (in infants only) curdles milk</a:t>
            </a:r>
          </a:p>
          <a:p>
            <a:pPr marL="0" indent="0">
              <a:buNone/>
            </a:pPr>
            <a:endParaRPr lang="en-AU" dirty="0">
              <a:solidFill>
                <a:schemeClr val="bg1"/>
              </a:solidFill>
            </a:endParaRPr>
          </a:p>
          <a:p>
            <a:endParaRPr lang="en-AU" dirty="0">
              <a:solidFill>
                <a:schemeClr val="bg1"/>
              </a:solidFill>
            </a:endParaRPr>
          </a:p>
        </p:txBody>
      </p:sp>
      <p:pic>
        <p:nvPicPr>
          <p:cNvPr id="7170" name="Picture 2" descr="Butterflies in stomach Me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080" y="2575502"/>
            <a:ext cx="45148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29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72" y="342365"/>
            <a:ext cx="9784080" cy="1508760"/>
          </a:xfrm>
        </p:spPr>
        <p:txBody>
          <a:bodyPr>
            <a:normAutofit/>
          </a:bodyPr>
          <a:lstStyle/>
          <a:p>
            <a:r>
              <a:rPr lang="en-AU" dirty="0"/>
              <a:t>Structure of the stomach – Chemical</a:t>
            </a:r>
            <a:br>
              <a:rPr lang="en-AU" dirty="0"/>
            </a:br>
            <a:r>
              <a:rPr lang="en-AU" dirty="0"/>
              <a:t>Digestion </a:t>
            </a:r>
          </a:p>
        </p:txBody>
      </p:sp>
      <p:sp>
        <p:nvSpPr>
          <p:cNvPr id="3" name="Content Placeholder 2"/>
          <p:cNvSpPr>
            <a:spLocks noGrp="1"/>
          </p:cNvSpPr>
          <p:nvPr>
            <p:ph idx="1"/>
          </p:nvPr>
        </p:nvSpPr>
        <p:spPr>
          <a:xfrm>
            <a:off x="271894" y="1955030"/>
            <a:ext cx="11291110" cy="4206240"/>
          </a:xfrm>
        </p:spPr>
        <p:txBody>
          <a:bodyPr/>
          <a:lstStyle/>
          <a:p>
            <a:r>
              <a:rPr lang="en-AU" dirty="0">
                <a:solidFill>
                  <a:schemeClr val="bg1"/>
                </a:solidFill>
              </a:rPr>
              <a:t>Chemical digestion occurs through </a:t>
            </a:r>
            <a:r>
              <a:rPr lang="en-AU" b="1" dirty="0">
                <a:solidFill>
                  <a:srgbClr val="5623D5"/>
                </a:solidFill>
              </a:rPr>
              <a:t>enzymes found in the gastric juices </a:t>
            </a:r>
            <a:r>
              <a:rPr lang="en-AU" dirty="0">
                <a:solidFill>
                  <a:schemeClr val="bg1"/>
                </a:solidFill>
              </a:rPr>
              <a:t>which are secreted by the mucosa (lining of the stomach). </a:t>
            </a:r>
          </a:p>
          <a:p>
            <a:r>
              <a:rPr lang="en-AU" dirty="0">
                <a:solidFill>
                  <a:schemeClr val="bg1"/>
                </a:solidFill>
              </a:rPr>
              <a:t>Gastric juice is secreted by gastric glands which are located in the narrow tube like structures called gastric pits.</a:t>
            </a:r>
          </a:p>
          <a:p>
            <a:r>
              <a:rPr lang="en-AU" dirty="0">
                <a:solidFill>
                  <a:schemeClr val="bg1"/>
                </a:solidFill>
              </a:rPr>
              <a:t>Gastric juices contain hydrochloric acid, digestive enzymes and mucus (all secreted by specialised cells).</a:t>
            </a:r>
          </a:p>
          <a:p>
            <a:r>
              <a:rPr lang="en-AU" b="1" dirty="0">
                <a:solidFill>
                  <a:srgbClr val="5623D5"/>
                </a:solidFill>
              </a:rPr>
              <a:t>Hydrochloric acid </a:t>
            </a:r>
            <a:r>
              <a:rPr lang="en-AU" dirty="0">
                <a:solidFill>
                  <a:schemeClr val="bg1"/>
                </a:solidFill>
              </a:rPr>
              <a:t>in the stomach is essential in activating the enzyme </a:t>
            </a:r>
            <a:r>
              <a:rPr lang="en-AU" b="1" dirty="0">
                <a:solidFill>
                  <a:srgbClr val="5623D5"/>
                </a:solidFill>
              </a:rPr>
              <a:t>gastric protease/pepsin</a:t>
            </a:r>
            <a:r>
              <a:rPr lang="en-AU" dirty="0">
                <a:solidFill>
                  <a:srgbClr val="5623D5"/>
                </a:solidFill>
              </a:rPr>
              <a:t>,</a:t>
            </a:r>
            <a:r>
              <a:rPr lang="en-AU" dirty="0">
                <a:solidFill>
                  <a:schemeClr val="bg1"/>
                </a:solidFill>
              </a:rPr>
              <a:t> as it requires acidic conditions to function. </a:t>
            </a: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40534752"/>
              </p:ext>
            </p:extLst>
          </p:nvPr>
        </p:nvGraphicFramePr>
        <p:xfrm>
          <a:off x="383020" y="5457921"/>
          <a:ext cx="11068858" cy="1010920"/>
        </p:xfrm>
        <a:graphic>
          <a:graphicData uri="http://schemas.openxmlformats.org/drawingml/2006/table">
            <a:tbl>
              <a:tblPr firstRow="1" bandRow="1">
                <a:tableStyleId>{5C22544A-7EE6-4342-B048-85BDC9FD1C3A}</a:tableStyleId>
              </a:tblPr>
              <a:tblGrid>
                <a:gridCol w="1957773">
                  <a:extLst>
                    <a:ext uri="{9D8B030D-6E8A-4147-A177-3AD203B41FA5}">
                      <a16:colId xmlns:a16="http://schemas.microsoft.com/office/drawing/2014/main" val="3347638327"/>
                    </a:ext>
                  </a:extLst>
                </a:gridCol>
                <a:gridCol w="2419959">
                  <a:extLst>
                    <a:ext uri="{9D8B030D-6E8A-4147-A177-3AD203B41FA5}">
                      <a16:colId xmlns:a16="http://schemas.microsoft.com/office/drawing/2014/main" val="2530348290"/>
                    </a:ext>
                  </a:extLst>
                </a:gridCol>
                <a:gridCol w="3011008">
                  <a:extLst>
                    <a:ext uri="{9D8B030D-6E8A-4147-A177-3AD203B41FA5}">
                      <a16:colId xmlns:a16="http://schemas.microsoft.com/office/drawing/2014/main" val="1521838205"/>
                    </a:ext>
                  </a:extLst>
                </a:gridCol>
                <a:gridCol w="3680118">
                  <a:extLst>
                    <a:ext uri="{9D8B030D-6E8A-4147-A177-3AD203B41FA5}">
                      <a16:colId xmlns:a16="http://schemas.microsoft.com/office/drawing/2014/main" val="555388933"/>
                    </a:ext>
                  </a:extLst>
                </a:gridCol>
              </a:tblGrid>
              <a:tr h="370840">
                <a:tc>
                  <a:txBody>
                    <a:bodyPr/>
                    <a:lstStyle/>
                    <a:p>
                      <a:r>
                        <a:rPr lang="en-AU" dirty="0"/>
                        <a:t>Location</a:t>
                      </a:r>
                    </a:p>
                  </a:txBody>
                  <a:tcPr/>
                </a:tc>
                <a:tc>
                  <a:txBody>
                    <a:bodyPr/>
                    <a:lstStyle/>
                    <a:p>
                      <a:r>
                        <a:rPr lang="en-AU" dirty="0"/>
                        <a:t>Enzyme</a:t>
                      </a:r>
                    </a:p>
                  </a:txBody>
                  <a:tcPr/>
                </a:tc>
                <a:tc>
                  <a:txBody>
                    <a:bodyPr/>
                    <a:lstStyle/>
                    <a:p>
                      <a:r>
                        <a:rPr lang="en-AU" dirty="0"/>
                        <a:t>Substrate</a:t>
                      </a:r>
                    </a:p>
                  </a:txBody>
                  <a:tcPr/>
                </a:tc>
                <a:tc>
                  <a:txBody>
                    <a:bodyPr/>
                    <a:lstStyle/>
                    <a:p>
                      <a:r>
                        <a:rPr lang="en-AU" dirty="0"/>
                        <a:t>Product</a:t>
                      </a:r>
                    </a:p>
                  </a:txBody>
                  <a:tcPr/>
                </a:tc>
                <a:extLst>
                  <a:ext uri="{0D108BD9-81ED-4DB2-BD59-A6C34878D82A}">
                    <a16:rowId xmlns:a16="http://schemas.microsoft.com/office/drawing/2014/main" val="1076836357"/>
                  </a:ext>
                </a:extLst>
              </a:tr>
              <a:tr h="370840">
                <a:tc>
                  <a:txBody>
                    <a:bodyPr/>
                    <a:lstStyle/>
                    <a:p>
                      <a:r>
                        <a:rPr lang="en-AU" dirty="0"/>
                        <a:t>Stomach </a:t>
                      </a:r>
                    </a:p>
                  </a:txBody>
                  <a:tcPr/>
                </a:tc>
                <a:tc>
                  <a:txBody>
                    <a:bodyPr/>
                    <a:lstStyle/>
                    <a:p>
                      <a:r>
                        <a:rPr lang="en-AU" b="1" dirty="0"/>
                        <a:t>Gastric</a:t>
                      </a:r>
                      <a:r>
                        <a:rPr lang="en-AU" b="1" baseline="0" dirty="0"/>
                        <a:t> protease (Pepsin)</a:t>
                      </a:r>
                      <a:endParaRPr lang="en-AU" b="1" dirty="0"/>
                    </a:p>
                  </a:txBody>
                  <a:tcPr/>
                </a:tc>
                <a:tc>
                  <a:txBody>
                    <a:bodyPr/>
                    <a:lstStyle/>
                    <a:p>
                      <a:r>
                        <a:rPr lang="en-AU" dirty="0"/>
                        <a:t>Proteins (long polypeptide chains)</a:t>
                      </a:r>
                    </a:p>
                  </a:txBody>
                  <a:tcPr/>
                </a:tc>
                <a:tc>
                  <a:txBody>
                    <a:bodyPr/>
                    <a:lstStyle/>
                    <a:p>
                      <a:r>
                        <a:rPr lang="en-AU" dirty="0"/>
                        <a:t>Peptones/Polypeptides (shorter)</a:t>
                      </a:r>
                    </a:p>
                  </a:txBody>
                  <a:tcPr/>
                </a:tc>
                <a:extLst>
                  <a:ext uri="{0D108BD9-81ED-4DB2-BD59-A6C34878D82A}">
                    <a16:rowId xmlns:a16="http://schemas.microsoft.com/office/drawing/2014/main" val="4105958078"/>
                  </a:ext>
                </a:extLst>
              </a:tr>
            </a:tbl>
          </a:graphicData>
        </a:graphic>
      </p:graphicFrame>
    </p:spTree>
    <p:extLst>
      <p:ext uri="{BB962C8B-B14F-4D97-AF65-F5344CB8AC3E}">
        <p14:creationId xmlns:p14="http://schemas.microsoft.com/office/powerpoint/2010/main" val="600101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14" y="350678"/>
            <a:ext cx="9784080" cy="1508760"/>
          </a:xfrm>
        </p:spPr>
        <p:txBody>
          <a:bodyPr/>
          <a:lstStyle/>
          <a:p>
            <a:r>
              <a:rPr lang="en-AU" dirty="0"/>
              <a:t>Mucosa of the stomach</a:t>
            </a:r>
          </a:p>
        </p:txBody>
      </p:sp>
      <p:pic>
        <p:nvPicPr>
          <p:cNvPr id="4" name="Picture 3"/>
          <p:cNvPicPr>
            <a:picLocks noChangeAspect="1"/>
          </p:cNvPicPr>
          <p:nvPr/>
        </p:nvPicPr>
        <p:blipFill>
          <a:blip r:embed="rId2"/>
          <a:stretch>
            <a:fillRect/>
          </a:stretch>
        </p:blipFill>
        <p:spPr>
          <a:xfrm>
            <a:off x="388014" y="2191788"/>
            <a:ext cx="6045370" cy="4184073"/>
          </a:xfrm>
          <a:prstGeom prst="rect">
            <a:avLst/>
          </a:prstGeom>
        </p:spPr>
      </p:pic>
    </p:spTree>
    <p:extLst>
      <p:ext uri="{BB962C8B-B14F-4D97-AF65-F5344CB8AC3E}">
        <p14:creationId xmlns:p14="http://schemas.microsoft.com/office/powerpoint/2010/main" val="146120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45" y="309114"/>
            <a:ext cx="9784080" cy="1508760"/>
          </a:xfrm>
        </p:spPr>
        <p:txBody>
          <a:bodyPr/>
          <a:lstStyle/>
          <a:p>
            <a:r>
              <a:rPr lang="en-AU" dirty="0"/>
              <a:t>Absorption in the stomach </a:t>
            </a:r>
          </a:p>
        </p:txBody>
      </p:sp>
      <p:sp>
        <p:nvSpPr>
          <p:cNvPr id="3" name="Content Placeholder 2"/>
          <p:cNvSpPr>
            <a:spLocks noGrp="1"/>
          </p:cNvSpPr>
          <p:nvPr>
            <p:ph idx="1"/>
          </p:nvPr>
        </p:nvSpPr>
        <p:spPr>
          <a:xfrm>
            <a:off x="205390" y="1986742"/>
            <a:ext cx="11731685" cy="4206240"/>
          </a:xfrm>
        </p:spPr>
        <p:txBody>
          <a:bodyPr/>
          <a:lstStyle/>
          <a:p>
            <a:r>
              <a:rPr lang="en-AU" dirty="0">
                <a:solidFill>
                  <a:schemeClr val="bg1"/>
                </a:solidFill>
              </a:rPr>
              <a:t>Nutrients are not absorbed into the blood through the stomach, because the internal surface is covered by a think layer of mucus. </a:t>
            </a:r>
          </a:p>
          <a:p>
            <a:r>
              <a:rPr lang="en-US" altLang="en-US" dirty="0">
                <a:solidFill>
                  <a:schemeClr val="bg1"/>
                </a:solidFill>
              </a:rPr>
              <a:t>However, limited absorption of </a:t>
            </a:r>
            <a:r>
              <a:rPr lang="en-US" altLang="en-US" b="1" dirty="0">
                <a:solidFill>
                  <a:srgbClr val="5623D5"/>
                </a:solidFill>
              </a:rPr>
              <a:t>water, glucose, alcohol </a:t>
            </a:r>
            <a:r>
              <a:rPr lang="en-US" altLang="en-US" dirty="0">
                <a:solidFill>
                  <a:schemeClr val="bg1"/>
                </a:solidFill>
              </a:rPr>
              <a:t>and </a:t>
            </a:r>
            <a:r>
              <a:rPr lang="en-US" altLang="en-US" b="1" dirty="0">
                <a:solidFill>
                  <a:srgbClr val="5623D5"/>
                </a:solidFill>
              </a:rPr>
              <a:t>some drugs </a:t>
            </a:r>
            <a:r>
              <a:rPr lang="en-US" altLang="en-US" dirty="0">
                <a:solidFill>
                  <a:schemeClr val="bg1"/>
                </a:solidFill>
              </a:rPr>
              <a:t>takes place in the stomach</a:t>
            </a:r>
          </a:p>
          <a:p>
            <a:endParaRPr lang="en-AU" dirty="0">
              <a:solidFill>
                <a:schemeClr val="bg1"/>
              </a:solidFill>
            </a:endParaRPr>
          </a:p>
        </p:txBody>
      </p:sp>
      <p:pic>
        <p:nvPicPr>
          <p:cNvPr id="8194" name="Picture 2" descr="Nutrient Absorption in the Digestiv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375" y="3433896"/>
            <a:ext cx="4547060" cy="304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80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43" y="300802"/>
            <a:ext cx="9784080" cy="1508760"/>
          </a:xfrm>
        </p:spPr>
        <p:txBody>
          <a:bodyPr>
            <a:normAutofit/>
          </a:bodyPr>
          <a:lstStyle/>
          <a:p>
            <a:r>
              <a:rPr lang="en-AU" dirty="0"/>
              <a:t>Regulating movement – Pyloric Sphincter</a:t>
            </a:r>
          </a:p>
        </p:txBody>
      </p:sp>
      <p:sp>
        <p:nvSpPr>
          <p:cNvPr id="3" name="Content Placeholder 2"/>
          <p:cNvSpPr>
            <a:spLocks noGrp="1"/>
          </p:cNvSpPr>
          <p:nvPr>
            <p:ph idx="1"/>
          </p:nvPr>
        </p:nvSpPr>
        <p:spPr>
          <a:xfrm>
            <a:off x="238643" y="2759826"/>
            <a:ext cx="7309314" cy="4206240"/>
          </a:xfrm>
        </p:spPr>
        <p:txBody>
          <a:bodyPr/>
          <a:lstStyle/>
          <a:p>
            <a:r>
              <a:rPr lang="en-AU" dirty="0">
                <a:solidFill>
                  <a:schemeClr val="bg1"/>
                </a:solidFill>
              </a:rPr>
              <a:t>At the lower end of the stomach there is a thickening of the circular muscle, which results in a constriction called the </a:t>
            </a:r>
            <a:r>
              <a:rPr lang="en-AU" b="1" dirty="0">
                <a:solidFill>
                  <a:srgbClr val="5623D5"/>
                </a:solidFill>
              </a:rPr>
              <a:t>pyloric sphincter</a:t>
            </a:r>
            <a:r>
              <a:rPr lang="en-AU" dirty="0">
                <a:solidFill>
                  <a:schemeClr val="bg1"/>
                </a:solidFill>
              </a:rPr>
              <a:t>. </a:t>
            </a:r>
          </a:p>
          <a:p>
            <a:r>
              <a:rPr lang="en-AU" dirty="0">
                <a:solidFill>
                  <a:schemeClr val="bg1"/>
                </a:solidFill>
              </a:rPr>
              <a:t>This constriction is sufficient to prevent the stomach contents moving through unless pushed along by </a:t>
            </a:r>
            <a:r>
              <a:rPr lang="en-AU" b="1" dirty="0">
                <a:solidFill>
                  <a:srgbClr val="5623D5"/>
                </a:solidFill>
              </a:rPr>
              <a:t>peristalsis</a:t>
            </a:r>
            <a:r>
              <a:rPr lang="en-AU" dirty="0">
                <a:solidFill>
                  <a:schemeClr val="bg1"/>
                </a:solidFill>
              </a:rPr>
              <a:t>. </a:t>
            </a:r>
          </a:p>
          <a:p>
            <a:r>
              <a:rPr lang="en-AU" dirty="0">
                <a:solidFill>
                  <a:schemeClr val="bg1"/>
                </a:solidFill>
              </a:rPr>
              <a:t>Stomach contents will remain in the stomach for between </a:t>
            </a:r>
            <a:r>
              <a:rPr lang="en-AU" b="1" dirty="0">
                <a:solidFill>
                  <a:srgbClr val="5623D5"/>
                </a:solidFill>
              </a:rPr>
              <a:t>2-8 hours</a:t>
            </a:r>
            <a:r>
              <a:rPr lang="en-AU" dirty="0">
                <a:solidFill>
                  <a:schemeClr val="bg1"/>
                </a:solidFill>
              </a:rPr>
              <a:t>. </a:t>
            </a:r>
          </a:p>
        </p:txBody>
      </p:sp>
      <p:pic>
        <p:nvPicPr>
          <p:cNvPr id="9218" name="Picture 2" descr="Getting to Know the Pyloric Sphinc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095" y="2859578"/>
            <a:ext cx="41529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33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Duodenum </a:t>
            </a:r>
          </a:p>
        </p:txBody>
      </p:sp>
      <p:sp>
        <p:nvSpPr>
          <p:cNvPr id="3" name="Text Placeholder 2"/>
          <p:cNvSpPr>
            <a:spLocks noGrp="1"/>
          </p:cNvSpPr>
          <p:nvPr>
            <p:ph type="body" idx="1"/>
          </p:nvPr>
        </p:nvSpPr>
        <p:spPr/>
        <p:txBody>
          <a:bodyPr/>
          <a:lstStyle/>
          <a:p>
            <a:r>
              <a:rPr lang="en-AU" dirty="0"/>
              <a:t>The first part of the small intestine </a:t>
            </a:r>
          </a:p>
        </p:txBody>
      </p:sp>
    </p:spTree>
    <p:extLst>
      <p:ext uri="{BB962C8B-B14F-4D97-AF65-F5344CB8AC3E}">
        <p14:creationId xmlns:p14="http://schemas.microsoft.com/office/powerpoint/2010/main" val="152559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30" y="300801"/>
            <a:ext cx="9784080" cy="1508760"/>
          </a:xfrm>
        </p:spPr>
        <p:txBody>
          <a:bodyPr/>
          <a:lstStyle/>
          <a:p>
            <a:r>
              <a:rPr lang="en-AU" dirty="0"/>
              <a:t>Duodenum structure</a:t>
            </a:r>
          </a:p>
        </p:txBody>
      </p:sp>
      <p:sp>
        <p:nvSpPr>
          <p:cNvPr id="3" name="Content Placeholder 2"/>
          <p:cNvSpPr>
            <a:spLocks noGrp="1"/>
          </p:cNvSpPr>
          <p:nvPr>
            <p:ph idx="1"/>
          </p:nvPr>
        </p:nvSpPr>
        <p:spPr>
          <a:xfrm>
            <a:off x="230330" y="2169622"/>
            <a:ext cx="5513766" cy="4206240"/>
          </a:xfrm>
        </p:spPr>
        <p:txBody>
          <a:bodyPr/>
          <a:lstStyle/>
          <a:p>
            <a:r>
              <a:rPr lang="en-AU" dirty="0">
                <a:solidFill>
                  <a:schemeClr val="bg1"/>
                </a:solidFill>
              </a:rPr>
              <a:t>The duodenum is approx. 25cm long and extends from the bottom end of the stomach in a curve around the pancreas. </a:t>
            </a:r>
          </a:p>
          <a:p>
            <a:r>
              <a:rPr lang="en-AU" dirty="0">
                <a:solidFill>
                  <a:schemeClr val="bg1"/>
                </a:solidFill>
              </a:rPr>
              <a:t>It receives material that has been pushed through the pyloric sphincter from the stomach.</a:t>
            </a:r>
          </a:p>
          <a:p>
            <a:r>
              <a:rPr lang="en-AU" dirty="0">
                <a:solidFill>
                  <a:schemeClr val="bg1"/>
                </a:solidFill>
              </a:rPr>
              <a:t>The </a:t>
            </a:r>
            <a:r>
              <a:rPr lang="en-AU" b="1" dirty="0">
                <a:solidFill>
                  <a:srgbClr val="5623D5"/>
                </a:solidFill>
              </a:rPr>
              <a:t>common bile duct </a:t>
            </a:r>
            <a:r>
              <a:rPr lang="en-AU" dirty="0">
                <a:solidFill>
                  <a:schemeClr val="bg1"/>
                </a:solidFill>
              </a:rPr>
              <a:t>allows the gall bladder and the pancreas to deliver useful digestive substances into the duodenum. </a:t>
            </a:r>
          </a:p>
          <a:p>
            <a:pPr lvl="1"/>
            <a:r>
              <a:rPr lang="en-AU" dirty="0">
                <a:solidFill>
                  <a:schemeClr val="bg1"/>
                </a:solidFill>
              </a:rPr>
              <a:t>The pancreas and the gall bladder are not part of the alimentary canal, yet still play an important role in digestion. </a:t>
            </a:r>
          </a:p>
        </p:txBody>
      </p:sp>
      <p:pic>
        <p:nvPicPr>
          <p:cNvPr id="10242" name="Picture 2" descr="1. Duoden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356" y="2073679"/>
            <a:ext cx="5441257" cy="40176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6356" y="6139975"/>
            <a:ext cx="5735782" cy="430887"/>
          </a:xfrm>
          <a:prstGeom prst="rect">
            <a:avLst/>
          </a:prstGeom>
          <a:noFill/>
        </p:spPr>
        <p:txBody>
          <a:bodyPr wrap="square" rtlCol="0">
            <a:spAutoFit/>
          </a:bodyPr>
          <a:lstStyle/>
          <a:p>
            <a:r>
              <a:rPr lang="en-AU" sz="1050" dirty="0"/>
              <a:t>https://sites.google.com/a/mtlstudents.net/the-digestive-system/home/the-small-intestine/duodenum?tmpl=%2Fsystem%2Fapp%2Ftemplates%2Fprint%2F&amp;showPrintDialog=1</a:t>
            </a:r>
          </a:p>
        </p:txBody>
      </p:sp>
    </p:spTree>
    <p:extLst>
      <p:ext uri="{BB962C8B-B14F-4D97-AF65-F5344CB8AC3E}">
        <p14:creationId xmlns:p14="http://schemas.microsoft.com/office/powerpoint/2010/main" val="412858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31" y="267550"/>
            <a:ext cx="9784080" cy="1508760"/>
          </a:xfrm>
        </p:spPr>
        <p:txBody>
          <a:bodyPr/>
          <a:lstStyle/>
          <a:p>
            <a:r>
              <a:rPr lang="en-AU" dirty="0"/>
              <a:t>Pancreas, gall bladder and duodenum</a:t>
            </a:r>
          </a:p>
        </p:txBody>
      </p:sp>
      <p:pic>
        <p:nvPicPr>
          <p:cNvPr id="4" name="Picture 5" descr="39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490" y="1972973"/>
            <a:ext cx="394335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88766" y="1972973"/>
            <a:ext cx="6768987" cy="4206240"/>
          </a:xfrm>
        </p:spPr>
        <p:txBody>
          <a:bodyPr/>
          <a:lstStyle/>
          <a:p>
            <a:r>
              <a:rPr lang="en-AU" b="1" dirty="0">
                <a:solidFill>
                  <a:srgbClr val="5623D5"/>
                </a:solidFill>
              </a:rPr>
              <a:t>Pancreatic juices containing enzymes (produced in the pancreas) </a:t>
            </a:r>
            <a:r>
              <a:rPr lang="en-AU" dirty="0">
                <a:solidFill>
                  <a:schemeClr val="bg1"/>
                </a:solidFill>
              </a:rPr>
              <a:t>are secreted into the duodenum via the common bile duct. </a:t>
            </a:r>
          </a:p>
          <a:p>
            <a:r>
              <a:rPr lang="en-AU" dirty="0">
                <a:solidFill>
                  <a:schemeClr val="bg1"/>
                </a:solidFill>
              </a:rPr>
              <a:t>The pancreatic juices help to </a:t>
            </a:r>
            <a:r>
              <a:rPr lang="en-AU" b="1" dirty="0">
                <a:solidFill>
                  <a:srgbClr val="5623D5"/>
                </a:solidFill>
              </a:rPr>
              <a:t>neutralise</a:t>
            </a:r>
            <a:r>
              <a:rPr lang="en-AU" dirty="0">
                <a:solidFill>
                  <a:schemeClr val="bg1"/>
                </a:solidFill>
              </a:rPr>
              <a:t> the acid that has come into the duodenum with the contents of the stomach. </a:t>
            </a:r>
          </a:p>
          <a:p>
            <a:r>
              <a:rPr lang="en-AU" dirty="0">
                <a:solidFill>
                  <a:schemeClr val="bg1"/>
                </a:solidFill>
              </a:rPr>
              <a:t>Enzymes contained in the pancreatic juices include:</a:t>
            </a:r>
          </a:p>
          <a:p>
            <a:pPr lvl="1"/>
            <a:r>
              <a:rPr lang="en-AU" dirty="0">
                <a:solidFill>
                  <a:srgbClr val="9966FF"/>
                </a:solidFill>
              </a:rPr>
              <a:t>Pancreatic amylase</a:t>
            </a:r>
          </a:p>
          <a:p>
            <a:pPr lvl="1"/>
            <a:r>
              <a:rPr lang="en-AU" dirty="0">
                <a:solidFill>
                  <a:srgbClr val="9966FF"/>
                </a:solidFill>
              </a:rPr>
              <a:t>Pancreatic protease (Trypsin)</a:t>
            </a:r>
          </a:p>
          <a:p>
            <a:pPr lvl="1"/>
            <a:r>
              <a:rPr lang="en-AU" dirty="0">
                <a:solidFill>
                  <a:srgbClr val="9966FF"/>
                </a:solidFill>
              </a:rPr>
              <a:t>Pancreatic lipase</a:t>
            </a:r>
          </a:p>
          <a:p>
            <a:pPr lvl="1"/>
            <a:r>
              <a:rPr lang="en-AU" dirty="0">
                <a:solidFill>
                  <a:srgbClr val="9966FF"/>
                </a:solidFill>
              </a:rPr>
              <a:t>Ribonuclease and Deoxyribonuclease </a:t>
            </a:r>
          </a:p>
          <a:p>
            <a:pPr marL="457200" lvl="1" indent="0">
              <a:buNone/>
            </a:pPr>
            <a:endParaRPr lang="en-AU" dirty="0">
              <a:solidFill>
                <a:schemeClr val="bg1"/>
              </a:solidFill>
            </a:endParaRPr>
          </a:p>
        </p:txBody>
      </p:sp>
    </p:spTree>
    <p:extLst>
      <p:ext uri="{BB962C8B-B14F-4D97-AF65-F5344CB8AC3E}">
        <p14:creationId xmlns:p14="http://schemas.microsoft.com/office/powerpoint/2010/main" val="80035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10" y="350678"/>
            <a:ext cx="9784080" cy="1508760"/>
          </a:xfrm>
        </p:spPr>
        <p:txBody>
          <a:bodyPr/>
          <a:lstStyle/>
          <a:p>
            <a:r>
              <a:rPr lang="en-AU" dirty="0"/>
              <a:t>Organs of the digestive system </a:t>
            </a:r>
          </a:p>
        </p:txBody>
      </p:sp>
      <p:sp>
        <p:nvSpPr>
          <p:cNvPr id="3" name="Content Placeholder 2"/>
          <p:cNvSpPr>
            <a:spLocks noGrp="1"/>
          </p:cNvSpPr>
          <p:nvPr>
            <p:ph idx="1"/>
          </p:nvPr>
        </p:nvSpPr>
        <p:spPr>
          <a:xfrm>
            <a:off x="413209" y="2244436"/>
            <a:ext cx="5538704" cy="4206240"/>
          </a:xfrm>
        </p:spPr>
        <p:txBody>
          <a:bodyPr/>
          <a:lstStyle/>
          <a:p>
            <a:r>
              <a:rPr lang="en-AU" dirty="0">
                <a:solidFill>
                  <a:schemeClr val="bg1"/>
                </a:solidFill>
              </a:rPr>
              <a:t>The </a:t>
            </a:r>
            <a:r>
              <a:rPr lang="en-AU" b="1" dirty="0">
                <a:solidFill>
                  <a:srgbClr val="5623D5"/>
                </a:solidFill>
              </a:rPr>
              <a:t>alimentary canal</a:t>
            </a:r>
            <a:r>
              <a:rPr lang="en-AU" dirty="0">
                <a:solidFill>
                  <a:srgbClr val="5623D5"/>
                </a:solidFill>
              </a:rPr>
              <a:t> </a:t>
            </a:r>
            <a:r>
              <a:rPr lang="en-AU" dirty="0">
                <a:solidFill>
                  <a:schemeClr val="bg1"/>
                </a:solidFill>
              </a:rPr>
              <a:t>is the continuous tube that runs from the mouth to the anus. Together with associated organs like the pancreas and gall bladder, the alimentary canal makes up the digestive system. </a:t>
            </a:r>
          </a:p>
          <a:p>
            <a:r>
              <a:rPr lang="en-AU" dirty="0">
                <a:solidFill>
                  <a:schemeClr val="bg1"/>
                </a:solidFill>
              </a:rPr>
              <a:t>The lining of the alimentary canal is the surface through which the nutrients are absorbed. </a:t>
            </a:r>
          </a:p>
        </p:txBody>
      </p:sp>
      <p:pic>
        <p:nvPicPr>
          <p:cNvPr id="1026" name="Picture 2" descr="Summary of the parts of the alimentary canal and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028" y="2244436"/>
            <a:ext cx="4304203" cy="430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245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9893547"/>
              </p:ext>
            </p:extLst>
          </p:nvPr>
        </p:nvGraphicFramePr>
        <p:xfrm>
          <a:off x="523703" y="1097281"/>
          <a:ext cx="11114115" cy="4401233"/>
        </p:xfrm>
        <a:graphic>
          <a:graphicData uri="http://schemas.openxmlformats.org/drawingml/2006/table">
            <a:tbl>
              <a:tblPr firstRow="1" bandRow="1">
                <a:tableStyleId>{5C22544A-7EE6-4342-B048-85BDC9FD1C3A}</a:tableStyleId>
              </a:tblPr>
              <a:tblGrid>
                <a:gridCol w="2222823">
                  <a:extLst>
                    <a:ext uri="{9D8B030D-6E8A-4147-A177-3AD203B41FA5}">
                      <a16:colId xmlns:a16="http://schemas.microsoft.com/office/drawing/2014/main" val="3590762291"/>
                    </a:ext>
                  </a:extLst>
                </a:gridCol>
                <a:gridCol w="2024979">
                  <a:extLst>
                    <a:ext uri="{9D8B030D-6E8A-4147-A177-3AD203B41FA5}">
                      <a16:colId xmlns:a16="http://schemas.microsoft.com/office/drawing/2014/main" val="19833036"/>
                    </a:ext>
                  </a:extLst>
                </a:gridCol>
                <a:gridCol w="2420667">
                  <a:extLst>
                    <a:ext uri="{9D8B030D-6E8A-4147-A177-3AD203B41FA5}">
                      <a16:colId xmlns:a16="http://schemas.microsoft.com/office/drawing/2014/main" val="2872797289"/>
                    </a:ext>
                  </a:extLst>
                </a:gridCol>
                <a:gridCol w="2222823">
                  <a:extLst>
                    <a:ext uri="{9D8B030D-6E8A-4147-A177-3AD203B41FA5}">
                      <a16:colId xmlns:a16="http://schemas.microsoft.com/office/drawing/2014/main" val="1954759176"/>
                    </a:ext>
                  </a:extLst>
                </a:gridCol>
                <a:gridCol w="2222823">
                  <a:extLst>
                    <a:ext uri="{9D8B030D-6E8A-4147-A177-3AD203B41FA5}">
                      <a16:colId xmlns:a16="http://schemas.microsoft.com/office/drawing/2014/main" val="2661901332"/>
                    </a:ext>
                  </a:extLst>
                </a:gridCol>
              </a:tblGrid>
              <a:tr h="1130529">
                <a:tc>
                  <a:txBody>
                    <a:bodyPr/>
                    <a:lstStyle/>
                    <a:p>
                      <a:r>
                        <a:rPr lang="en-AU" dirty="0"/>
                        <a:t>Location Produced</a:t>
                      </a:r>
                    </a:p>
                  </a:txBody>
                  <a:tcPr/>
                </a:tc>
                <a:tc>
                  <a:txBody>
                    <a:bodyPr/>
                    <a:lstStyle/>
                    <a:p>
                      <a:r>
                        <a:rPr lang="en-AU" dirty="0"/>
                        <a:t>Location</a:t>
                      </a:r>
                      <a:r>
                        <a:rPr lang="en-AU" baseline="0" dirty="0"/>
                        <a:t> performs activity</a:t>
                      </a:r>
                      <a:endParaRPr lang="en-AU" dirty="0"/>
                    </a:p>
                  </a:txBody>
                  <a:tcPr/>
                </a:tc>
                <a:tc>
                  <a:txBody>
                    <a:bodyPr/>
                    <a:lstStyle/>
                    <a:p>
                      <a:r>
                        <a:rPr lang="en-AU" dirty="0"/>
                        <a:t>Enzyme</a:t>
                      </a:r>
                    </a:p>
                  </a:txBody>
                  <a:tcPr/>
                </a:tc>
                <a:tc>
                  <a:txBody>
                    <a:bodyPr/>
                    <a:lstStyle/>
                    <a:p>
                      <a:r>
                        <a:rPr lang="en-AU" dirty="0"/>
                        <a:t>Substrate </a:t>
                      </a:r>
                    </a:p>
                  </a:txBody>
                  <a:tcPr/>
                </a:tc>
                <a:tc>
                  <a:txBody>
                    <a:bodyPr/>
                    <a:lstStyle/>
                    <a:p>
                      <a:r>
                        <a:rPr lang="en-AU" dirty="0"/>
                        <a:t>Product</a:t>
                      </a:r>
                    </a:p>
                  </a:txBody>
                  <a:tcPr/>
                </a:tc>
                <a:extLst>
                  <a:ext uri="{0D108BD9-81ED-4DB2-BD59-A6C34878D82A}">
                    <a16:rowId xmlns:a16="http://schemas.microsoft.com/office/drawing/2014/main" val="2877932316"/>
                  </a:ext>
                </a:extLst>
              </a:tr>
              <a:tr h="817676">
                <a:tc>
                  <a:txBody>
                    <a:bodyPr/>
                    <a:lstStyle/>
                    <a:p>
                      <a:r>
                        <a:rPr lang="en-AU" dirty="0"/>
                        <a:t>Pancreas</a:t>
                      </a:r>
                    </a:p>
                  </a:txBody>
                  <a:tcPr/>
                </a:tc>
                <a:tc>
                  <a:txBody>
                    <a:bodyPr/>
                    <a:lstStyle/>
                    <a:p>
                      <a:r>
                        <a:rPr lang="en-AU" dirty="0"/>
                        <a:t>Duodenum</a:t>
                      </a:r>
                    </a:p>
                  </a:txBody>
                  <a:tcPr/>
                </a:tc>
                <a:tc>
                  <a:txBody>
                    <a:bodyPr/>
                    <a:lstStyle/>
                    <a:p>
                      <a:r>
                        <a:rPr lang="en-AU" b="1" dirty="0"/>
                        <a:t>Pancreatic Amylase</a:t>
                      </a:r>
                      <a:r>
                        <a:rPr lang="en-AU" b="1" baseline="0" dirty="0"/>
                        <a:t> </a:t>
                      </a:r>
                      <a:endParaRPr lang="en-AU" b="1" dirty="0"/>
                    </a:p>
                  </a:txBody>
                  <a:tcPr/>
                </a:tc>
                <a:tc>
                  <a:txBody>
                    <a:bodyPr/>
                    <a:lstStyle/>
                    <a:p>
                      <a:r>
                        <a:rPr lang="en-AU" dirty="0"/>
                        <a:t>Shortened</a:t>
                      </a:r>
                      <a:r>
                        <a:rPr lang="en-AU" baseline="0" dirty="0"/>
                        <a:t> polysaccharides </a:t>
                      </a:r>
                      <a:endParaRPr lang="en-AU" dirty="0"/>
                    </a:p>
                  </a:txBody>
                  <a:tcPr/>
                </a:tc>
                <a:tc>
                  <a:txBody>
                    <a:bodyPr/>
                    <a:lstStyle/>
                    <a:p>
                      <a:r>
                        <a:rPr lang="en-AU" dirty="0"/>
                        <a:t>Disaccharides</a:t>
                      </a:r>
                    </a:p>
                  </a:txBody>
                  <a:tcPr/>
                </a:tc>
                <a:extLst>
                  <a:ext uri="{0D108BD9-81ED-4DB2-BD59-A6C34878D82A}">
                    <a16:rowId xmlns:a16="http://schemas.microsoft.com/office/drawing/2014/main" val="2221372329"/>
                  </a:ext>
                </a:extLst>
              </a:tr>
              <a:tr h="817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Pancreas</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Duodenum</a:t>
                      </a:r>
                    </a:p>
                    <a:p>
                      <a:endParaRPr lang="en-AU" dirty="0"/>
                    </a:p>
                  </a:txBody>
                  <a:tcPr/>
                </a:tc>
                <a:tc>
                  <a:txBody>
                    <a:bodyPr/>
                    <a:lstStyle/>
                    <a:p>
                      <a:r>
                        <a:rPr lang="en-AU" b="1" dirty="0"/>
                        <a:t>Pancreatic Protease (Trypsin)</a:t>
                      </a:r>
                    </a:p>
                  </a:txBody>
                  <a:tcPr/>
                </a:tc>
                <a:tc>
                  <a:txBody>
                    <a:bodyPr/>
                    <a:lstStyle/>
                    <a:p>
                      <a:r>
                        <a:rPr lang="en-AU" dirty="0"/>
                        <a:t>Previously Shortened</a:t>
                      </a:r>
                      <a:r>
                        <a:rPr lang="en-AU" baseline="0" dirty="0"/>
                        <a:t> polypeptides </a:t>
                      </a:r>
                      <a:endParaRPr lang="en-AU" dirty="0"/>
                    </a:p>
                  </a:txBody>
                  <a:tcPr/>
                </a:tc>
                <a:tc>
                  <a:txBody>
                    <a:bodyPr/>
                    <a:lstStyle/>
                    <a:p>
                      <a:r>
                        <a:rPr lang="en-AU" dirty="0"/>
                        <a:t>Peptides</a:t>
                      </a:r>
                    </a:p>
                  </a:txBody>
                  <a:tcPr/>
                </a:tc>
                <a:extLst>
                  <a:ext uri="{0D108BD9-81ED-4DB2-BD59-A6C34878D82A}">
                    <a16:rowId xmlns:a16="http://schemas.microsoft.com/office/drawing/2014/main" val="3709435675"/>
                  </a:ext>
                </a:extLst>
              </a:tr>
              <a:tr h="817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Pancreas</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Duodenum</a:t>
                      </a:r>
                    </a:p>
                    <a:p>
                      <a:endParaRPr lang="en-AU" dirty="0"/>
                    </a:p>
                  </a:txBody>
                  <a:tcPr/>
                </a:tc>
                <a:tc>
                  <a:txBody>
                    <a:bodyPr/>
                    <a:lstStyle/>
                    <a:p>
                      <a:r>
                        <a:rPr lang="en-AU" b="1" dirty="0"/>
                        <a:t>Pancreatic Lipase</a:t>
                      </a:r>
                    </a:p>
                  </a:txBody>
                  <a:tcPr/>
                </a:tc>
                <a:tc>
                  <a:txBody>
                    <a:bodyPr/>
                    <a:lstStyle/>
                    <a:p>
                      <a:r>
                        <a:rPr lang="en-AU" dirty="0"/>
                        <a:t>Fats and Oils</a:t>
                      </a:r>
                    </a:p>
                  </a:txBody>
                  <a:tcPr/>
                </a:tc>
                <a:tc>
                  <a:txBody>
                    <a:bodyPr/>
                    <a:lstStyle/>
                    <a:p>
                      <a:r>
                        <a:rPr lang="en-AU" dirty="0"/>
                        <a:t>Fatty acids and Glycerol</a:t>
                      </a:r>
                    </a:p>
                  </a:txBody>
                  <a:tcPr/>
                </a:tc>
                <a:extLst>
                  <a:ext uri="{0D108BD9-81ED-4DB2-BD59-A6C34878D82A}">
                    <a16:rowId xmlns:a16="http://schemas.microsoft.com/office/drawing/2014/main" val="261855940"/>
                  </a:ext>
                </a:extLst>
              </a:tr>
              <a:tr h="817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Pancreas</a:t>
                      </a:r>
                    </a:p>
                    <a:p>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Duodenum</a:t>
                      </a:r>
                    </a:p>
                    <a:p>
                      <a:endParaRPr lang="en-AU" dirty="0"/>
                    </a:p>
                  </a:txBody>
                  <a:tcPr/>
                </a:tc>
                <a:tc>
                  <a:txBody>
                    <a:bodyPr/>
                    <a:lstStyle/>
                    <a:p>
                      <a:r>
                        <a:rPr lang="en-AU" b="1" dirty="0"/>
                        <a:t>Ribonuclease and Deoxyribonuclease</a:t>
                      </a:r>
                    </a:p>
                  </a:txBody>
                  <a:tcPr/>
                </a:tc>
                <a:tc>
                  <a:txBody>
                    <a:bodyPr/>
                    <a:lstStyle/>
                    <a:p>
                      <a:r>
                        <a:rPr lang="en-AU" dirty="0"/>
                        <a:t>RNA</a:t>
                      </a:r>
                      <a:r>
                        <a:rPr lang="en-AU" baseline="0" dirty="0"/>
                        <a:t> and DNA </a:t>
                      </a:r>
                      <a:endParaRPr lang="en-AU" dirty="0"/>
                    </a:p>
                  </a:txBody>
                  <a:tcPr/>
                </a:tc>
                <a:tc>
                  <a:txBody>
                    <a:bodyPr/>
                    <a:lstStyle/>
                    <a:p>
                      <a:r>
                        <a:rPr lang="en-AU" dirty="0"/>
                        <a:t>Smaller components of RNA and DNA </a:t>
                      </a:r>
                    </a:p>
                  </a:txBody>
                  <a:tcPr/>
                </a:tc>
                <a:extLst>
                  <a:ext uri="{0D108BD9-81ED-4DB2-BD59-A6C34878D82A}">
                    <a16:rowId xmlns:a16="http://schemas.microsoft.com/office/drawing/2014/main" val="3121361345"/>
                  </a:ext>
                </a:extLst>
              </a:tr>
            </a:tbl>
          </a:graphicData>
        </a:graphic>
      </p:graphicFrame>
    </p:spTree>
    <p:extLst>
      <p:ext uri="{BB962C8B-B14F-4D97-AF65-F5344CB8AC3E}">
        <p14:creationId xmlns:p14="http://schemas.microsoft.com/office/powerpoint/2010/main" val="2502429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58" y="366583"/>
            <a:ext cx="9784080" cy="1508760"/>
          </a:xfrm>
        </p:spPr>
        <p:txBody>
          <a:bodyPr/>
          <a:lstStyle/>
          <a:p>
            <a:r>
              <a:rPr lang="en-AU" dirty="0"/>
              <a:t>Mechanical digestion in the duodenum </a:t>
            </a:r>
          </a:p>
        </p:txBody>
      </p:sp>
      <p:sp>
        <p:nvSpPr>
          <p:cNvPr id="3" name="Content Placeholder 2"/>
          <p:cNvSpPr>
            <a:spLocks noGrp="1"/>
          </p:cNvSpPr>
          <p:nvPr>
            <p:ph idx="1"/>
          </p:nvPr>
        </p:nvSpPr>
        <p:spPr>
          <a:xfrm>
            <a:off x="238642" y="2011680"/>
            <a:ext cx="11465677" cy="4206240"/>
          </a:xfrm>
        </p:spPr>
        <p:txBody>
          <a:bodyPr/>
          <a:lstStyle/>
          <a:p>
            <a:r>
              <a:rPr lang="en-AU" dirty="0">
                <a:solidFill>
                  <a:schemeClr val="bg1"/>
                </a:solidFill>
              </a:rPr>
              <a:t>Bile is produced in the</a:t>
            </a:r>
            <a:r>
              <a:rPr lang="en-AU" dirty="0">
                <a:solidFill>
                  <a:srgbClr val="5623D5"/>
                </a:solidFill>
              </a:rPr>
              <a:t> </a:t>
            </a:r>
            <a:r>
              <a:rPr lang="en-AU" b="1" dirty="0">
                <a:solidFill>
                  <a:srgbClr val="5623D5"/>
                </a:solidFill>
              </a:rPr>
              <a:t>liver</a:t>
            </a:r>
            <a:r>
              <a:rPr lang="en-AU" dirty="0">
                <a:solidFill>
                  <a:srgbClr val="5623D5"/>
                </a:solidFill>
              </a:rPr>
              <a:t> </a:t>
            </a:r>
            <a:r>
              <a:rPr lang="en-AU" dirty="0">
                <a:solidFill>
                  <a:schemeClr val="bg1"/>
                </a:solidFill>
              </a:rPr>
              <a:t>and secreted into the pancreas from the </a:t>
            </a:r>
            <a:r>
              <a:rPr lang="en-AU" b="1" dirty="0">
                <a:solidFill>
                  <a:srgbClr val="5623D5"/>
                </a:solidFill>
              </a:rPr>
              <a:t>gall bladder (where it is stored) </a:t>
            </a:r>
            <a:r>
              <a:rPr lang="en-AU" dirty="0">
                <a:solidFill>
                  <a:schemeClr val="bg1"/>
                </a:solidFill>
              </a:rPr>
              <a:t>via the </a:t>
            </a:r>
            <a:r>
              <a:rPr lang="en-AU" b="1" dirty="0">
                <a:solidFill>
                  <a:srgbClr val="5623D5"/>
                </a:solidFill>
              </a:rPr>
              <a:t>common bile duct</a:t>
            </a:r>
            <a:r>
              <a:rPr lang="en-AU" dirty="0">
                <a:solidFill>
                  <a:srgbClr val="5623D5"/>
                </a:solidFill>
              </a:rPr>
              <a:t>. </a:t>
            </a:r>
          </a:p>
          <a:p>
            <a:r>
              <a:rPr lang="en-AU" dirty="0">
                <a:solidFill>
                  <a:schemeClr val="bg1"/>
                </a:solidFill>
              </a:rPr>
              <a:t>Bile contains bile salts which </a:t>
            </a:r>
            <a:r>
              <a:rPr lang="en-AU" b="1" u="sng" dirty="0">
                <a:solidFill>
                  <a:srgbClr val="5623D5"/>
                </a:solidFill>
              </a:rPr>
              <a:t>emulsify</a:t>
            </a:r>
            <a:r>
              <a:rPr lang="en-AU" dirty="0">
                <a:solidFill>
                  <a:schemeClr val="bg1"/>
                </a:solidFill>
              </a:rPr>
              <a:t> fats. This is a mechanical process. </a:t>
            </a:r>
          </a:p>
          <a:p>
            <a:r>
              <a:rPr lang="en-AU" dirty="0">
                <a:solidFill>
                  <a:schemeClr val="bg1"/>
                </a:solidFill>
              </a:rPr>
              <a:t>Bile breaks the fat into tiny droplets which </a:t>
            </a:r>
            <a:r>
              <a:rPr lang="en-AU" b="1" dirty="0">
                <a:solidFill>
                  <a:srgbClr val="5623D5"/>
                </a:solidFill>
              </a:rPr>
              <a:t>increases their surface area </a:t>
            </a:r>
            <a:r>
              <a:rPr lang="en-AU" dirty="0">
                <a:solidFill>
                  <a:schemeClr val="bg1"/>
                </a:solidFill>
              </a:rPr>
              <a:t>to improve digestion by chemical means. </a:t>
            </a: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p:txBody>
      </p:sp>
      <p:pic>
        <p:nvPicPr>
          <p:cNvPr id="1026" name="Picture 2" descr="Image result for bile sa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069" y="3851303"/>
            <a:ext cx="6135317" cy="271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5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Small Intestine </a:t>
            </a:r>
          </a:p>
        </p:txBody>
      </p:sp>
    </p:spTree>
    <p:extLst>
      <p:ext uri="{BB962C8B-B14F-4D97-AF65-F5344CB8AC3E}">
        <p14:creationId xmlns:p14="http://schemas.microsoft.com/office/powerpoint/2010/main" val="277437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2" y="309114"/>
            <a:ext cx="9784080" cy="1508760"/>
          </a:xfrm>
        </p:spPr>
        <p:txBody>
          <a:bodyPr/>
          <a:lstStyle/>
          <a:p>
            <a:r>
              <a:rPr lang="en-AU" dirty="0"/>
              <a:t>Structure of the small intestine </a:t>
            </a:r>
          </a:p>
        </p:txBody>
      </p:sp>
      <p:sp>
        <p:nvSpPr>
          <p:cNvPr id="3" name="Content Placeholder 2"/>
          <p:cNvSpPr>
            <a:spLocks noGrp="1"/>
          </p:cNvSpPr>
          <p:nvPr>
            <p:ph idx="1"/>
          </p:nvPr>
        </p:nvSpPr>
        <p:spPr>
          <a:xfrm>
            <a:off x="288752" y="2091659"/>
            <a:ext cx="6281873" cy="5248622"/>
          </a:xfrm>
        </p:spPr>
        <p:txBody>
          <a:bodyPr/>
          <a:lstStyle/>
          <a:p>
            <a:r>
              <a:rPr lang="en-AU" dirty="0">
                <a:solidFill>
                  <a:schemeClr val="bg1"/>
                </a:solidFill>
              </a:rPr>
              <a:t>The duodenum is the first section of the small intestine (already discussed)</a:t>
            </a:r>
          </a:p>
          <a:p>
            <a:r>
              <a:rPr lang="en-AU" dirty="0">
                <a:solidFill>
                  <a:schemeClr val="bg1"/>
                </a:solidFill>
              </a:rPr>
              <a:t>The small intestine is very long  - about </a:t>
            </a:r>
            <a:r>
              <a:rPr lang="en-AU" b="1" dirty="0">
                <a:solidFill>
                  <a:srgbClr val="5623D5"/>
                </a:solidFill>
              </a:rPr>
              <a:t>6 metres in length</a:t>
            </a:r>
            <a:r>
              <a:rPr lang="en-AU" dirty="0">
                <a:solidFill>
                  <a:srgbClr val="5623D5"/>
                </a:solidFill>
              </a:rPr>
              <a:t> </a:t>
            </a:r>
            <a:r>
              <a:rPr lang="en-AU" dirty="0">
                <a:solidFill>
                  <a:schemeClr val="bg1"/>
                </a:solidFill>
              </a:rPr>
              <a:t>(if stretched out).</a:t>
            </a:r>
          </a:p>
          <a:p>
            <a:r>
              <a:rPr lang="en-AU" dirty="0">
                <a:solidFill>
                  <a:schemeClr val="bg1"/>
                </a:solidFill>
              </a:rPr>
              <a:t>The </a:t>
            </a:r>
            <a:r>
              <a:rPr lang="en-AU" b="1" dirty="0">
                <a:solidFill>
                  <a:srgbClr val="5623D5"/>
                </a:solidFill>
              </a:rPr>
              <a:t>mucosa</a:t>
            </a:r>
            <a:r>
              <a:rPr lang="en-AU" dirty="0">
                <a:solidFill>
                  <a:schemeClr val="bg1"/>
                </a:solidFill>
              </a:rPr>
              <a:t> of the small intestine is </a:t>
            </a:r>
            <a:r>
              <a:rPr lang="en-AU" b="1" dirty="0">
                <a:solidFill>
                  <a:srgbClr val="5623D5"/>
                </a:solidFill>
              </a:rPr>
              <a:t>folded</a:t>
            </a:r>
            <a:r>
              <a:rPr lang="en-AU" dirty="0">
                <a:solidFill>
                  <a:schemeClr val="bg1"/>
                </a:solidFill>
              </a:rPr>
              <a:t> and contain finger-like projections called </a:t>
            </a:r>
            <a:r>
              <a:rPr lang="en-AU" b="1" dirty="0">
                <a:solidFill>
                  <a:srgbClr val="5623D5"/>
                </a:solidFill>
              </a:rPr>
              <a:t>villi</a:t>
            </a:r>
            <a:r>
              <a:rPr lang="en-AU" dirty="0">
                <a:solidFill>
                  <a:srgbClr val="5623D5"/>
                </a:solidFill>
              </a:rPr>
              <a:t>.</a:t>
            </a:r>
            <a:r>
              <a:rPr lang="en-AU" dirty="0">
                <a:solidFill>
                  <a:schemeClr val="bg1"/>
                </a:solidFill>
              </a:rPr>
              <a:t> The villi also contain microscopic projections on their surfaces called </a:t>
            </a:r>
            <a:r>
              <a:rPr lang="en-AU" b="1" dirty="0">
                <a:solidFill>
                  <a:srgbClr val="5623D5"/>
                </a:solidFill>
              </a:rPr>
              <a:t>microvilli</a:t>
            </a:r>
            <a:r>
              <a:rPr lang="en-AU" dirty="0">
                <a:solidFill>
                  <a:srgbClr val="5623D5"/>
                </a:solidFill>
              </a:rPr>
              <a:t>.</a:t>
            </a:r>
            <a:r>
              <a:rPr lang="en-AU" dirty="0">
                <a:solidFill>
                  <a:schemeClr val="bg1"/>
                </a:solidFill>
              </a:rPr>
              <a:t> </a:t>
            </a: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p:txBody>
      </p:sp>
      <p:pic>
        <p:nvPicPr>
          <p:cNvPr id="3074" name="Picture 2" descr="Image result for small intestine vi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138" y="3062936"/>
            <a:ext cx="4563687" cy="342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71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mall intestine vi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53" y="637272"/>
            <a:ext cx="11053195" cy="57136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8763" y="5511338"/>
            <a:ext cx="11504814" cy="126353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54374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83" y="263949"/>
            <a:ext cx="9784080" cy="1508760"/>
          </a:xfrm>
        </p:spPr>
        <p:txBody>
          <a:bodyPr/>
          <a:lstStyle/>
          <a:p>
            <a:r>
              <a:rPr lang="en-AU" dirty="0"/>
              <a:t>Segmentation</a:t>
            </a:r>
          </a:p>
        </p:txBody>
      </p:sp>
      <p:sp>
        <p:nvSpPr>
          <p:cNvPr id="3" name="Content Placeholder 2"/>
          <p:cNvSpPr>
            <a:spLocks noGrp="1"/>
          </p:cNvSpPr>
          <p:nvPr>
            <p:ph idx="1"/>
          </p:nvPr>
        </p:nvSpPr>
        <p:spPr>
          <a:xfrm>
            <a:off x="263580" y="1995054"/>
            <a:ext cx="9784080" cy="4206240"/>
          </a:xfrm>
        </p:spPr>
        <p:txBody>
          <a:bodyPr/>
          <a:lstStyle/>
          <a:p>
            <a:r>
              <a:rPr lang="en-AU" altLang="en-US" dirty="0">
                <a:solidFill>
                  <a:schemeClr val="bg1"/>
                </a:solidFill>
              </a:rPr>
              <a:t>Main mixing movement in the small intestine. </a:t>
            </a:r>
          </a:p>
          <a:p>
            <a:r>
              <a:rPr lang="en-AU" altLang="en-US" dirty="0">
                <a:solidFill>
                  <a:schemeClr val="bg1"/>
                </a:solidFill>
              </a:rPr>
              <a:t>Contents must be continually moved so they can mix in with digestive juices (containing intestinal enzymes).</a:t>
            </a:r>
          </a:p>
          <a:p>
            <a:r>
              <a:rPr lang="en-AU" altLang="en-US" b="1" dirty="0">
                <a:solidFill>
                  <a:srgbClr val="5623D5"/>
                </a:solidFill>
              </a:rPr>
              <a:t>Circular muscle fibres in the intestinal wall contract, dividing the intestines into segments</a:t>
            </a:r>
            <a:r>
              <a:rPr lang="en-AU" altLang="en-US" dirty="0">
                <a:solidFill>
                  <a:srgbClr val="5623D5"/>
                </a:solidFill>
              </a:rPr>
              <a:t>.</a:t>
            </a:r>
          </a:p>
          <a:p>
            <a:r>
              <a:rPr lang="en-AU" altLang="en-US" dirty="0">
                <a:solidFill>
                  <a:schemeClr val="bg1"/>
                </a:solidFill>
              </a:rPr>
              <a:t>The rhythmic effect is to ‘slosh’ the contents back and forth – mixing contents together.</a:t>
            </a: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p:txBody>
      </p:sp>
      <p:pic>
        <p:nvPicPr>
          <p:cNvPr id="5122" name="Picture 2" descr="Image result for segmentation intes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7901" y="4569864"/>
            <a:ext cx="6852708" cy="197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15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ure_20_28_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31" y="929438"/>
            <a:ext cx="11638587" cy="501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095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 y="268086"/>
            <a:ext cx="11263745" cy="1508760"/>
          </a:xfrm>
        </p:spPr>
        <p:txBody>
          <a:bodyPr/>
          <a:lstStyle/>
          <a:p>
            <a:r>
              <a:rPr lang="en-AU" dirty="0"/>
              <a:t>Chemical digestion in the small intestine</a:t>
            </a:r>
          </a:p>
        </p:txBody>
      </p:sp>
      <p:sp>
        <p:nvSpPr>
          <p:cNvPr id="3" name="Content Placeholder 2"/>
          <p:cNvSpPr>
            <a:spLocks noGrp="1"/>
          </p:cNvSpPr>
          <p:nvPr>
            <p:ph idx="1"/>
          </p:nvPr>
        </p:nvSpPr>
        <p:spPr>
          <a:xfrm>
            <a:off x="172141" y="2053244"/>
            <a:ext cx="11748310" cy="4206240"/>
          </a:xfrm>
        </p:spPr>
        <p:txBody>
          <a:bodyPr>
            <a:normAutofit fontScale="92500"/>
          </a:bodyPr>
          <a:lstStyle/>
          <a:p>
            <a:r>
              <a:rPr lang="en-AU" dirty="0">
                <a:solidFill>
                  <a:schemeClr val="bg1"/>
                </a:solidFill>
              </a:rPr>
              <a:t>The cells in the mucosa of the small intestine secrete intestinal juices. These contain the following enzymes:</a:t>
            </a:r>
          </a:p>
          <a:p>
            <a:pPr lvl="1"/>
            <a:r>
              <a:rPr lang="en-AU" b="1" dirty="0">
                <a:solidFill>
                  <a:srgbClr val="5623D5"/>
                </a:solidFill>
              </a:rPr>
              <a:t>Intestinal amylase</a:t>
            </a:r>
          </a:p>
          <a:p>
            <a:pPr lvl="1"/>
            <a:r>
              <a:rPr lang="en-AU" b="1" dirty="0">
                <a:solidFill>
                  <a:srgbClr val="5623D5"/>
                </a:solidFill>
              </a:rPr>
              <a:t>Intestinal protease</a:t>
            </a:r>
          </a:p>
          <a:p>
            <a:pPr lvl="1"/>
            <a:r>
              <a:rPr lang="en-AU" b="1" dirty="0">
                <a:solidFill>
                  <a:srgbClr val="5623D5"/>
                </a:solidFill>
              </a:rPr>
              <a:t>Intestinal lipase</a:t>
            </a:r>
          </a:p>
          <a:p>
            <a:r>
              <a:rPr lang="en-AU" dirty="0">
                <a:solidFill>
                  <a:schemeClr val="bg1"/>
                </a:solidFill>
              </a:rPr>
              <a:t>This is the last place where chemical digestion occurs.</a:t>
            </a: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a:p>
            <a:pPr marL="0" indent="0">
              <a:buNone/>
            </a:pPr>
            <a:endParaRPr lang="en-AU" dirty="0">
              <a:solidFill>
                <a:schemeClr val="bg1"/>
              </a:solidFill>
            </a:endParaRPr>
          </a:p>
          <a:p>
            <a:pPr marL="0" indent="0">
              <a:buNone/>
            </a:pPr>
            <a:r>
              <a:rPr lang="en-AU" dirty="0">
                <a:solidFill>
                  <a:schemeClr val="bg1"/>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674877743"/>
              </p:ext>
            </p:extLst>
          </p:nvPr>
        </p:nvGraphicFramePr>
        <p:xfrm>
          <a:off x="299259" y="4114801"/>
          <a:ext cx="10058400" cy="2560320"/>
        </p:xfrm>
        <a:graphic>
          <a:graphicData uri="http://schemas.openxmlformats.org/drawingml/2006/table">
            <a:tbl>
              <a:tblPr firstRow="1" bandRow="1">
                <a:tableStyleId>{5C22544A-7EE6-4342-B048-85BDC9FD1C3A}</a:tableStyleId>
              </a:tblPr>
              <a:tblGrid>
                <a:gridCol w="2290786">
                  <a:extLst>
                    <a:ext uri="{9D8B030D-6E8A-4147-A177-3AD203B41FA5}">
                      <a16:colId xmlns:a16="http://schemas.microsoft.com/office/drawing/2014/main" val="19833036"/>
                    </a:ext>
                  </a:extLst>
                </a:gridCol>
                <a:gridCol w="2249150">
                  <a:extLst>
                    <a:ext uri="{9D8B030D-6E8A-4147-A177-3AD203B41FA5}">
                      <a16:colId xmlns:a16="http://schemas.microsoft.com/office/drawing/2014/main" val="2872797289"/>
                    </a:ext>
                  </a:extLst>
                </a:gridCol>
                <a:gridCol w="2503221">
                  <a:extLst>
                    <a:ext uri="{9D8B030D-6E8A-4147-A177-3AD203B41FA5}">
                      <a16:colId xmlns:a16="http://schemas.microsoft.com/office/drawing/2014/main" val="1954759176"/>
                    </a:ext>
                  </a:extLst>
                </a:gridCol>
                <a:gridCol w="3015243">
                  <a:extLst>
                    <a:ext uri="{9D8B030D-6E8A-4147-A177-3AD203B41FA5}">
                      <a16:colId xmlns:a16="http://schemas.microsoft.com/office/drawing/2014/main" val="2661901332"/>
                    </a:ext>
                  </a:extLst>
                </a:gridCol>
              </a:tblGrid>
              <a:tr h="260470">
                <a:tc>
                  <a:txBody>
                    <a:bodyPr/>
                    <a:lstStyle/>
                    <a:p>
                      <a:r>
                        <a:rPr lang="en-AU" dirty="0"/>
                        <a:t>Location</a:t>
                      </a:r>
                    </a:p>
                  </a:txBody>
                  <a:tcPr/>
                </a:tc>
                <a:tc>
                  <a:txBody>
                    <a:bodyPr/>
                    <a:lstStyle/>
                    <a:p>
                      <a:r>
                        <a:rPr lang="en-AU" dirty="0"/>
                        <a:t>Enzyme</a:t>
                      </a:r>
                    </a:p>
                  </a:txBody>
                  <a:tcPr/>
                </a:tc>
                <a:tc>
                  <a:txBody>
                    <a:bodyPr/>
                    <a:lstStyle/>
                    <a:p>
                      <a:r>
                        <a:rPr lang="en-AU" dirty="0"/>
                        <a:t>Substrate </a:t>
                      </a:r>
                    </a:p>
                  </a:txBody>
                  <a:tcPr/>
                </a:tc>
                <a:tc>
                  <a:txBody>
                    <a:bodyPr/>
                    <a:lstStyle/>
                    <a:p>
                      <a:r>
                        <a:rPr lang="en-AU" dirty="0"/>
                        <a:t>Product</a:t>
                      </a:r>
                    </a:p>
                  </a:txBody>
                  <a:tcPr/>
                </a:tc>
                <a:extLst>
                  <a:ext uri="{0D108BD9-81ED-4DB2-BD59-A6C34878D82A}">
                    <a16:rowId xmlns:a16="http://schemas.microsoft.com/office/drawing/2014/main" val="2877932316"/>
                  </a:ext>
                </a:extLst>
              </a:tr>
              <a:tr h="558378">
                <a:tc>
                  <a:txBody>
                    <a:bodyPr/>
                    <a:lstStyle/>
                    <a:p>
                      <a:r>
                        <a:rPr lang="en-AU" dirty="0"/>
                        <a:t>Small</a:t>
                      </a:r>
                      <a:r>
                        <a:rPr lang="en-AU" baseline="0" dirty="0"/>
                        <a:t> Intestine</a:t>
                      </a:r>
                      <a:endParaRPr lang="en-AU" dirty="0"/>
                    </a:p>
                  </a:txBody>
                  <a:tcPr/>
                </a:tc>
                <a:tc>
                  <a:txBody>
                    <a:bodyPr/>
                    <a:lstStyle/>
                    <a:p>
                      <a:r>
                        <a:rPr lang="en-AU" b="1" dirty="0"/>
                        <a:t>Intestinal</a:t>
                      </a:r>
                      <a:r>
                        <a:rPr lang="en-AU" b="1" baseline="0" dirty="0"/>
                        <a:t> </a:t>
                      </a:r>
                      <a:r>
                        <a:rPr lang="en-AU" b="1" dirty="0"/>
                        <a:t>Amylase</a:t>
                      </a:r>
                      <a:r>
                        <a:rPr lang="en-AU" b="1" baseline="0" dirty="0"/>
                        <a:t> </a:t>
                      </a:r>
                      <a:endParaRPr lang="en-AU" b="1" dirty="0"/>
                    </a:p>
                  </a:txBody>
                  <a:tcPr/>
                </a:tc>
                <a:tc>
                  <a:txBody>
                    <a:bodyPr/>
                    <a:lstStyle/>
                    <a:p>
                      <a:r>
                        <a:rPr lang="en-AU" dirty="0"/>
                        <a:t>Disaccharides</a:t>
                      </a:r>
                    </a:p>
                  </a:txBody>
                  <a:tcPr/>
                </a:tc>
                <a:tc>
                  <a:txBody>
                    <a:bodyPr/>
                    <a:lstStyle/>
                    <a:p>
                      <a:r>
                        <a:rPr lang="en-AU" dirty="0"/>
                        <a:t>Glucose/simple</a:t>
                      </a:r>
                      <a:r>
                        <a:rPr lang="en-AU" baseline="0" dirty="0"/>
                        <a:t> sugar </a:t>
                      </a:r>
                      <a:r>
                        <a:rPr lang="en-AU" dirty="0"/>
                        <a:t>(monosaccharide)</a:t>
                      </a:r>
                    </a:p>
                  </a:txBody>
                  <a:tcPr/>
                </a:tc>
                <a:extLst>
                  <a:ext uri="{0D108BD9-81ED-4DB2-BD59-A6C34878D82A}">
                    <a16:rowId xmlns:a16="http://schemas.microsoft.com/office/drawing/2014/main" val="2221372329"/>
                  </a:ext>
                </a:extLst>
              </a:tr>
              <a:tr h="558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Small</a:t>
                      </a:r>
                      <a:r>
                        <a:rPr lang="en-AU" baseline="0" dirty="0"/>
                        <a:t> Intestine</a:t>
                      </a:r>
                      <a:endParaRPr lang="en-AU" dirty="0"/>
                    </a:p>
                    <a:p>
                      <a:endParaRPr lang="en-AU" dirty="0"/>
                    </a:p>
                  </a:txBody>
                  <a:tcPr/>
                </a:tc>
                <a:tc>
                  <a:txBody>
                    <a:bodyPr/>
                    <a:lstStyle/>
                    <a:p>
                      <a:r>
                        <a:rPr lang="en-AU" b="1" dirty="0"/>
                        <a:t>Intestinal Protease</a:t>
                      </a:r>
                    </a:p>
                  </a:txBody>
                  <a:tcPr/>
                </a:tc>
                <a:tc>
                  <a:txBody>
                    <a:bodyPr/>
                    <a:lstStyle/>
                    <a:p>
                      <a:r>
                        <a:rPr lang="en-AU" dirty="0"/>
                        <a:t>Peptides</a:t>
                      </a:r>
                    </a:p>
                  </a:txBody>
                  <a:tcPr/>
                </a:tc>
                <a:tc>
                  <a:txBody>
                    <a:bodyPr/>
                    <a:lstStyle/>
                    <a:p>
                      <a:r>
                        <a:rPr lang="en-AU" dirty="0"/>
                        <a:t>Amino Acids</a:t>
                      </a:r>
                    </a:p>
                  </a:txBody>
                  <a:tcPr/>
                </a:tc>
                <a:extLst>
                  <a:ext uri="{0D108BD9-81ED-4DB2-BD59-A6C34878D82A}">
                    <a16:rowId xmlns:a16="http://schemas.microsoft.com/office/drawing/2014/main" val="3709435675"/>
                  </a:ext>
                </a:extLst>
              </a:tr>
              <a:tr h="725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Small</a:t>
                      </a:r>
                      <a:r>
                        <a:rPr lang="en-AU" baseline="0" dirty="0"/>
                        <a:t> Intestine</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a:txBody>
                  <a:tcPr/>
                </a:tc>
                <a:tc>
                  <a:txBody>
                    <a:bodyPr/>
                    <a:lstStyle/>
                    <a:p>
                      <a:r>
                        <a:rPr lang="en-AU" b="1" dirty="0"/>
                        <a:t>Intestinal Lipase</a:t>
                      </a:r>
                    </a:p>
                  </a:txBody>
                  <a:tcPr/>
                </a:tc>
                <a:tc>
                  <a:txBody>
                    <a:bodyPr/>
                    <a:lstStyle/>
                    <a:p>
                      <a:r>
                        <a:rPr lang="en-AU" dirty="0"/>
                        <a:t>Fats and Oils</a:t>
                      </a:r>
                    </a:p>
                  </a:txBody>
                  <a:tcPr/>
                </a:tc>
                <a:tc>
                  <a:txBody>
                    <a:bodyPr/>
                    <a:lstStyle/>
                    <a:p>
                      <a:r>
                        <a:rPr lang="en-AU" dirty="0"/>
                        <a:t>Fatty acids and Glycerol</a:t>
                      </a:r>
                    </a:p>
                  </a:txBody>
                  <a:tcPr/>
                </a:tc>
                <a:extLst>
                  <a:ext uri="{0D108BD9-81ED-4DB2-BD59-A6C34878D82A}">
                    <a16:rowId xmlns:a16="http://schemas.microsoft.com/office/drawing/2014/main" val="261855940"/>
                  </a:ext>
                </a:extLst>
              </a:tr>
            </a:tbl>
          </a:graphicData>
        </a:graphic>
      </p:graphicFrame>
    </p:spTree>
    <p:extLst>
      <p:ext uri="{BB962C8B-B14F-4D97-AF65-F5344CB8AC3E}">
        <p14:creationId xmlns:p14="http://schemas.microsoft.com/office/powerpoint/2010/main" val="3372857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85" y="309114"/>
            <a:ext cx="9784080" cy="1508760"/>
          </a:xfrm>
        </p:spPr>
        <p:txBody>
          <a:bodyPr/>
          <a:lstStyle/>
          <a:p>
            <a:r>
              <a:rPr lang="en-AU" dirty="0"/>
              <a:t>Absorption</a:t>
            </a:r>
          </a:p>
        </p:txBody>
      </p:sp>
      <p:sp>
        <p:nvSpPr>
          <p:cNvPr id="3" name="Content Placeholder 2"/>
          <p:cNvSpPr>
            <a:spLocks noGrp="1"/>
          </p:cNvSpPr>
          <p:nvPr>
            <p:ph idx="1"/>
          </p:nvPr>
        </p:nvSpPr>
        <p:spPr>
          <a:xfrm>
            <a:off x="246954" y="2352502"/>
            <a:ext cx="11440739" cy="4206240"/>
          </a:xfrm>
        </p:spPr>
        <p:txBody>
          <a:bodyPr>
            <a:normAutofit/>
          </a:bodyPr>
          <a:lstStyle/>
          <a:p>
            <a:r>
              <a:rPr lang="en-AU" dirty="0">
                <a:solidFill>
                  <a:schemeClr val="bg1"/>
                </a:solidFill>
              </a:rPr>
              <a:t>Now that all of the nutrients have been broken down into their most simple forms they must be </a:t>
            </a:r>
            <a:r>
              <a:rPr lang="en-AU" b="1" dirty="0">
                <a:solidFill>
                  <a:srgbClr val="5623D5"/>
                </a:solidFill>
              </a:rPr>
              <a:t>absorbed into the bloodstream and lymph</a:t>
            </a:r>
            <a:r>
              <a:rPr lang="en-AU" dirty="0">
                <a:solidFill>
                  <a:srgbClr val="5623D5"/>
                </a:solidFill>
              </a:rPr>
              <a:t> </a:t>
            </a:r>
            <a:r>
              <a:rPr lang="en-AU" dirty="0">
                <a:solidFill>
                  <a:schemeClr val="bg1"/>
                </a:solidFill>
              </a:rPr>
              <a:t>so they can be used by the body. </a:t>
            </a:r>
          </a:p>
          <a:p>
            <a:r>
              <a:rPr lang="en-US" altLang="en-US" b="1" dirty="0">
                <a:solidFill>
                  <a:schemeClr val="bg2">
                    <a:lumMod val="25000"/>
                  </a:schemeClr>
                </a:solidFill>
              </a:rPr>
              <a:t>Glucose and amino acids are absorbed into the </a:t>
            </a:r>
            <a:r>
              <a:rPr lang="en-US" altLang="en-US" b="1" u="sng" dirty="0">
                <a:solidFill>
                  <a:schemeClr val="bg2">
                    <a:lumMod val="25000"/>
                  </a:schemeClr>
                </a:solidFill>
              </a:rPr>
              <a:t>blood capillaries </a:t>
            </a:r>
            <a:r>
              <a:rPr lang="en-US" altLang="en-US" b="1" dirty="0">
                <a:solidFill>
                  <a:schemeClr val="bg2">
                    <a:lumMod val="25000"/>
                  </a:schemeClr>
                </a:solidFill>
              </a:rPr>
              <a:t>via </a:t>
            </a:r>
            <a:r>
              <a:rPr lang="en-US" altLang="en-US" b="1" u="sng" dirty="0">
                <a:solidFill>
                  <a:schemeClr val="bg2">
                    <a:lumMod val="25000"/>
                  </a:schemeClr>
                </a:solidFill>
              </a:rPr>
              <a:t>active transport.</a:t>
            </a:r>
          </a:p>
          <a:p>
            <a:r>
              <a:rPr lang="en-US" altLang="en-US" b="1" dirty="0">
                <a:solidFill>
                  <a:schemeClr val="bg2">
                    <a:lumMod val="50000"/>
                  </a:schemeClr>
                </a:solidFill>
              </a:rPr>
              <a:t>Water and water-soluble vitamins are absorbed into the </a:t>
            </a:r>
            <a:r>
              <a:rPr lang="en-US" altLang="en-US" b="1" u="sng" dirty="0">
                <a:solidFill>
                  <a:schemeClr val="bg2">
                    <a:lumMod val="50000"/>
                  </a:schemeClr>
                </a:solidFill>
              </a:rPr>
              <a:t>blood capillaries </a:t>
            </a:r>
            <a:r>
              <a:rPr lang="en-US" altLang="en-US" b="1" dirty="0">
                <a:solidFill>
                  <a:schemeClr val="bg2">
                    <a:lumMod val="50000"/>
                  </a:schemeClr>
                </a:solidFill>
              </a:rPr>
              <a:t>by </a:t>
            </a:r>
            <a:r>
              <a:rPr lang="en-US" altLang="en-US" b="1" u="sng" dirty="0">
                <a:solidFill>
                  <a:schemeClr val="bg2">
                    <a:lumMod val="50000"/>
                  </a:schemeClr>
                </a:solidFill>
              </a:rPr>
              <a:t>diffusion</a:t>
            </a:r>
          </a:p>
          <a:p>
            <a:r>
              <a:rPr lang="en-US" altLang="en-US" b="1" dirty="0">
                <a:solidFill>
                  <a:schemeClr val="bg2">
                    <a:lumMod val="75000"/>
                  </a:schemeClr>
                </a:solidFill>
              </a:rPr>
              <a:t>Fatty acids and glycerol and fat-soluble vitamins are absorbed into the </a:t>
            </a:r>
            <a:r>
              <a:rPr lang="en-US" altLang="en-US" b="1" u="sng" dirty="0">
                <a:solidFill>
                  <a:schemeClr val="bg2">
                    <a:lumMod val="75000"/>
                  </a:schemeClr>
                </a:solidFill>
              </a:rPr>
              <a:t>lacteals</a:t>
            </a:r>
            <a:r>
              <a:rPr lang="en-US" altLang="en-US" b="1" dirty="0">
                <a:solidFill>
                  <a:schemeClr val="bg2">
                    <a:lumMod val="75000"/>
                  </a:schemeClr>
                </a:solidFill>
              </a:rPr>
              <a:t> (forming chyle) by </a:t>
            </a:r>
            <a:r>
              <a:rPr lang="en-US" altLang="en-US" b="1" u="sng" dirty="0">
                <a:solidFill>
                  <a:schemeClr val="bg2">
                    <a:lumMod val="75000"/>
                  </a:schemeClr>
                </a:solidFill>
              </a:rPr>
              <a:t>simple diffusion</a:t>
            </a:r>
            <a:r>
              <a:rPr lang="en-US" altLang="en-US" b="1" dirty="0">
                <a:solidFill>
                  <a:schemeClr val="bg2">
                    <a:lumMod val="75000"/>
                  </a:schemeClr>
                </a:solidFill>
              </a:rPr>
              <a:t>. </a:t>
            </a:r>
            <a:endParaRPr lang="en-AU" dirty="0">
              <a:solidFill>
                <a:schemeClr val="bg2">
                  <a:lumMod val="75000"/>
                </a:schemeClr>
              </a:solidFill>
            </a:endParaRPr>
          </a:p>
          <a:p>
            <a:r>
              <a:rPr lang="en-AU" dirty="0">
                <a:solidFill>
                  <a:schemeClr val="bg1"/>
                </a:solidFill>
              </a:rPr>
              <a:t>The structure of the small intestine makes it especially suited to this process. </a:t>
            </a:r>
          </a:p>
          <a:p>
            <a:r>
              <a:rPr lang="en-AU" dirty="0">
                <a:solidFill>
                  <a:schemeClr val="bg1"/>
                </a:solidFill>
              </a:rPr>
              <a:t>The </a:t>
            </a:r>
            <a:r>
              <a:rPr lang="en-AU" b="1" dirty="0">
                <a:solidFill>
                  <a:srgbClr val="5623D5"/>
                </a:solidFill>
              </a:rPr>
              <a:t>surface area </a:t>
            </a:r>
            <a:r>
              <a:rPr lang="en-AU" dirty="0">
                <a:solidFill>
                  <a:schemeClr val="bg1"/>
                </a:solidFill>
              </a:rPr>
              <a:t>of the small intestine </a:t>
            </a:r>
            <a:r>
              <a:rPr lang="en-AU" b="1" dirty="0">
                <a:solidFill>
                  <a:srgbClr val="5623D5"/>
                </a:solidFill>
              </a:rPr>
              <a:t>maximised</a:t>
            </a:r>
            <a:r>
              <a:rPr lang="en-AU" dirty="0">
                <a:solidFill>
                  <a:schemeClr val="bg1"/>
                </a:solidFill>
              </a:rPr>
              <a:t> to allow for this process. </a:t>
            </a:r>
          </a:p>
          <a:p>
            <a:endParaRPr lang="en-AU" dirty="0">
              <a:solidFill>
                <a:schemeClr val="bg1"/>
              </a:solidFill>
            </a:endParaRPr>
          </a:p>
        </p:txBody>
      </p:sp>
    </p:spTree>
    <p:extLst>
      <p:ext uri="{BB962C8B-B14F-4D97-AF65-F5344CB8AC3E}">
        <p14:creationId xmlns:p14="http://schemas.microsoft.com/office/powerpoint/2010/main" val="4070716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30" y="284176"/>
            <a:ext cx="9784080" cy="1508760"/>
          </a:xfrm>
        </p:spPr>
        <p:txBody>
          <a:bodyPr>
            <a:normAutofit fontScale="90000"/>
          </a:bodyPr>
          <a:lstStyle/>
          <a:p>
            <a:r>
              <a:rPr lang="en-AU" dirty="0"/>
              <a:t>Structure of the small intestine to increase surface area for absorption</a:t>
            </a:r>
          </a:p>
        </p:txBody>
      </p:sp>
      <p:sp>
        <p:nvSpPr>
          <p:cNvPr id="3" name="Content Placeholder 2"/>
          <p:cNvSpPr>
            <a:spLocks noGrp="1"/>
          </p:cNvSpPr>
          <p:nvPr>
            <p:ph idx="1"/>
          </p:nvPr>
        </p:nvSpPr>
        <p:spPr>
          <a:xfrm>
            <a:off x="105639" y="2069869"/>
            <a:ext cx="6020841" cy="4206240"/>
          </a:xfrm>
        </p:spPr>
        <p:txBody>
          <a:bodyPr/>
          <a:lstStyle/>
          <a:p>
            <a:r>
              <a:rPr lang="en-AU" dirty="0">
                <a:solidFill>
                  <a:schemeClr val="bg1"/>
                </a:solidFill>
              </a:rPr>
              <a:t>The surface area of the small intestine is maximised to increase absorption in the following ways:</a:t>
            </a:r>
          </a:p>
          <a:p>
            <a:pPr lvl="1"/>
            <a:r>
              <a:rPr lang="en-AU" b="1" dirty="0">
                <a:solidFill>
                  <a:srgbClr val="5623D5"/>
                </a:solidFill>
              </a:rPr>
              <a:t>The small intestine is 6 metres long</a:t>
            </a:r>
          </a:p>
          <a:p>
            <a:pPr lvl="1"/>
            <a:r>
              <a:rPr lang="en-AU" b="1" dirty="0">
                <a:solidFill>
                  <a:srgbClr val="5623D5"/>
                </a:solidFill>
              </a:rPr>
              <a:t>The mucosa of the small intestine is folded</a:t>
            </a:r>
          </a:p>
          <a:p>
            <a:pPr lvl="1"/>
            <a:r>
              <a:rPr lang="en-AU" b="1" dirty="0">
                <a:solidFill>
                  <a:srgbClr val="5623D5"/>
                </a:solidFill>
              </a:rPr>
              <a:t>The mucosa contains villi (small finger-like projections)</a:t>
            </a:r>
          </a:p>
          <a:p>
            <a:pPr lvl="1"/>
            <a:r>
              <a:rPr lang="en-AU" b="1" dirty="0">
                <a:solidFill>
                  <a:srgbClr val="5623D5"/>
                </a:solidFill>
              </a:rPr>
              <a:t>The villi contain microvilli (microscopic finger-like projections)</a:t>
            </a:r>
          </a:p>
          <a:p>
            <a:pPr lvl="1"/>
            <a:r>
              <a:rPr lang="en-AU" b="1" dirty="0">
                <a:solidFill>
                  <a:srgbClr val="5623D5"/>
                </a:solidFill>
              </a:rPr>
              <a:t>The small intestine is well supplied with blood </a:t>
            </a:r>
          </a:p>
          <a:p>
            <a:pPr lvl="1"/>
            <a:r>
              <a:rPr lang="en-AU" b="1" dirty="0">
                <a:solidFill>
                  <a:srgbClr val="5623D5"/>
                </a:solidFill>
              </a:rPr>
              <a:t>The epithelium is thin (one cell thick) to allow for easy diffusion</a:t>
            </a:r>
          </a:p>
        </p:txBody>
      </p:sp>
      <p:pic>
        <p:nvPicPr>
          <p:cNvPr id="4" name="Picture 3"/>
          <p:cNvPicPr>
            <a:picLocks noChangeAspect="1"/>
          </p:cNvPicPr>
          <p:nvPr/>
        </p:nvPicPr>
        <p:blipFill>
          <a:blip r:embed="rId2"/>
          <a:stretch>
            <a:fillRect/>
          </a:stretch>
        </p:blipFill>
        <p:spPr>
          <a:xfrm>
            <a:off x="6575271" y="2507312"/>
            <a:ext cx="5131052" cy="3331354"/>
          </a:xfrm>
          <a:prstGeom prst="rect">
            <a:avLst/>
          </a:prstGeom>
        </p:spPr>
      </p:pic>
    </p:spTree>
    <p:extLst>
      <p:ext uri="{BB962C8B-B14F-4D97-AF65-F5344CB8AC3E}">
        <p14:creationId xmlns:p14="http://schemas.microsoft.com/office/powerpoint/2010/main" val="359961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95" y="325740"/>
            <a:ext cx="9784080" cy="1508760"/>
          </a:xfrm>
        </p:spPr>
        <p:txBody>
          <a:bodyPr>
            <a:normAutofit/>
          </a:bodyPr>
          <a:lstStyle/>
          <a:p>
            <a:r>
              <a:rPr lang="en-AU" dirty="0"/>
              <a:t>Organs of the digestive system</a:t>
            </a:r>
            <a:br>
              <a:rPr lang="en-AU" dirty="0"/>
            </a:br>
            <a:r>
              <a:rPr lang="en-AU" dirty="0"/>
              <a:t>(Structure and Function) </a:t>
            </a:r>
          </a:p>
        </p:txBody>
      </p:sp>
      <p:pic>
        <p:nvPicPr>
          <p:cNvPr id="4" name="Picture 3"/>
          <p:cNvPicPr>
            <a:picLocks noChangeAspect="1"/>
          </p:cNvPicPr>
          <p:nvPr/>
        </p:nvPicPr>
        <p:blipFill>
          <a:blip r:embed="rId2"/>
          <a:stretch>
            <a:fillRect/>
          </a:stretch>
        </p:blipFill>
        <p:spPr>
          <a:xfrm>
            <a:off x="540327" y="2130876"/>
            <a:ext cx="3721330" cy="4351752"/>
          </a:xfrm>
          <a:prstGeom prst="rect">
            <a:avLst/>
          </a:prstGeom>
        </p:spPr>
      </p:pic>
    </p:spTree>
    <p:extLst>
      <p:ext uri="{BB962C8B-B14F-4D97-AF65-F5344CB8AC3E}">
        <p14:creationId xmlns:p14="http://schemas.microsoft.com/office/powerpoint/2010/main" val="2114596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97" y="342365"/>
            <a:ext cx="9784080" cy="1508760"/>
          </a:xfrm>
        </p:spPr>
        <p:txBody>
          <a:bodyPr/>
          <a:lstStyle/>
          <a:p>
            <a:r>
              <a:rPr lang="en-AU" dirty="0"/>
              <a:t>Structure of the villi </a:t>
            </a:r>
          </a:p>
        </p:txBody>
      </p:sp>
      <p:pic>
        <p:nvPicPr>
          <p:cNvPr id="4" name="Picture 3"/>
          <p:cNvPicPr>
            <a:picLocks noChangeAspect="1"/>
          </p:cNvPicPr>
          <p:nvPr/>
        </p:nvPicPr>
        <p:blipFill>
          <a:blip r:embed="rId2"/>
          <a:stretch>
            <a:fillRect/>
          </a:stretch>
        </p:blipFill>
        <p:spPr>
          <a:xfrm>
            <a:off x="470535" y="2036618"/>
            <a:ext cx="7436852" cy="4377776"/>
          </a:xfrm>
          <a:prstGeom prst="rect">
            <a:avLst/>
          </a:prstGeom>
        </p:spPr>
      </p:pic>
    </p:spTree>
    <p:extLst>
      <p:ext uri="{BB962C8B-B14F-4D97-AF65-F5344CB8AC3E}">
        <p14:creationId xmlns:p14="http://schemas.microsoft.com/office/powerpoint/2010/main" val="3931237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70" y="342365"/>
            <a:ext cx="9784080" cy="1508760"/>
          </a:xfrm>
        </p:spPr>
        <p:txBody>
          <a:bodyPr/>
          <a:lstStyle/>
          <a:p>
            <a:r>
              <a:rPr lang="en-AU" dirty="0"/>
              <a:t>Structure of the villi </a:t>
            </a:r>
          </a:p>
        </p:txBody>
      </p:sp>
      <p:sp>
        <p:nvSpPr>
          <p:cNvPr id="3" name="Content Placeholder 2"/>
          <p:cNvSpPr>
            <a:spLocks noGrp="1"/>
          </p:cNvSpPr>
          <p:nvPr>
            <p:ph idx="1"/>
          </p:nvPr>
        </p:nvSpPr>
        <p:spPr>
          <a:xfrm>
            <a:off x="321770" y="2144683"/>
            <a:ext cx="11407488" cy="4206240"/>
          </a:xfrm>
        </p:spPr>
        <p:txBody>
          <a:bodyPr>
            <a:normAutofit fontScale="92500" lnSpcReduction="10000"/>
          </a:bodyPr>
          <a:lstStyle/>
          <a:p>
            <a:r>
              <a:rPr lang="en-AU" dirty="0">
                <a:solidFill>
                  <a:schemeClr val="bg1"/>
                </a:solidFill>
              </a:rPr>
              <a:t>The villi is well suited to it’s function of absorption.</a:t>
            </a:r>
          </a:p>
          <a:p>
            <a:r>
              <a:rPr lang="en-AU" dirty="0">
                <a:solidFill>
                  <a:schemeClr val="bg1"/>
                </a:solidFill>
              </a:rPr>
              <a:t>Each villi is about </a:t>
            </a:r>
            <a:r>
              <a:rPr lang="en-AU" b="1" dirty="0">
                <a:solidFill>
                  <a:srgbClr val="5623D5"/>
                </a:solidFill>
              </a:rPr>
              <a:t>1mm long </a:t>
            </a:r>
            <a:r>
              <a:rPr lang="en-AU" dirty="0">
                <a:solidFill>
                  <a:schemeClr val="bg1"/>
                </a:solidFill>
              </a:rPr>
              <a:t>and is covered by a </a:t>
            </a:r>
            <a:r>
              <a:rPr lang="en-AU" b="1" dirty="0">
                <a:solidFill>
                  <a:srgbClr val="5623D5"/>
                </a:solidFill>
              </a:rPr>
              <a:t>single layer of cells</a:t>
            </a:r>
            <a:r>
              <a:rPr lang="en-AU" dirty="0">
                <a:solidFill>
                  <a:schemeClr val="bg1"/>
                </a:solidFill>
              </a:rPr>
              <a:t>. </a:t>
            </a:r>
          </a:p>
          <a:p>
            <a:r>
              <a:rPr lang="en-AU" dirty="0">
                <a:solidFill>
                  <a:schemeClr val="bg1"/>
                </a:solidFill>
              </a:rPr>
              <a:t>Inside the villi is </a:t>
            </a:r>
            <a:r>
              <a:rPr lang="en-AU" dirty="0">
                <a:solidFill>
                  <a:srgbClr val="5623D5"/>
                </a:solidFill>
              </a:rPr>
              <a:t>a </a:t>
            </a:r>
            <a:r>
              <a:rPr lang="en-AU" b="1" dirty="0">
                <a:solidFill>
                  <a:srgbClr val="5623D5"/>
                </a:solidFill>
              </a:rPr>
              <a:t>lymph capillary </a:t>
            </a:r>
            <a:r>
              <a:rPr lang="en-AU" dirty="0">
                <a:solidFill>
                  <a:schemeClr val="bg1"/>
                </a:solidFill>
              </a:rPr>
              <a:t>called the </a:t>
            </a:r>
            <a:r>
              <a:rPr lang="en-AU" b="1" dirty="0">
                <a:solidFill>
                  <a:srgbClr val="5623D5"/>
                </a:solidFill>
              </a:rPr>
              <a:t>lacteal</a:t>
            </a:r>
            <a:r>
              <a:rPr lang="en-AU" dirty="0">
                <a:solidFill>
                  <a:schemeClr val="bg1"/>
                </a:solidFill>
              </a:rPr>
              <a:t> which is surrounded by a </a:t>
            </a:r>
            <a:r>
              <a:rPr lang="en-AU" b="1" dirty="0">
                <a:solidFill>
                  <a:srgbClr val="5623D5"/>
                </a:solidFill>
              </a:rPr>
              <a:t>network of blood capillaries</a:t>
            </a:r>
            <a:r>
              <a:rPr lang="en-AU" dirty="0">
                <a:solidFill>
                  <a:srgbClr val="5623D5"/>
                </a:solidFill>
              </a:rPr>
              <a:t>. </a:t>
            </a:r>
          </a:p>
          <a:p>
            <a:r>
              <a:rPr lang="en-AU" dirty="0">
                <a:solidFill>
                  <a:schemeClr val="bg1"/>
                </a:solidFill>
              </a:rPr>
              <a:t>Absorption is further enhanced by </a:t>
            </a:r>
            <a:r>
              <a:rPr lang="en-AU" b="1" dirty="0">
                <a:solidFill>
                  <a:srgbClr val="5623D5"/>
                </a:solidFill>
              </a:rPr>
              <a:t>continual movement </a:t>
            </a:r>
            <a:r>
              <a:rPr lang="en-AU" dirty="0">
                <a:solidFill>
                  <a:schemeClr val="bg1"/>
                </a:solidFill>
              </a:rPr>
              <a:t>of the villi bought about by muscular movements of the intestinal walls, which brings the villi into contact with different parts of the intestinal contents. </a:t>
            </a:r>
          </a:p>
          <a:p>
            <a:r>
              <a:rPr lang="en-AU" b="1" dirty="0">
                <a:solidFill>
                  <a:srgbClr val="5623D5"/>
                </a:solidFill>
              </a:rPr>
              <a:t>The substances that are absorbed into the blood capillaries are carried to the hepatic portal vein to the liver. Here they may be removed for further processing, or they may remain in the blood to be carried to other body cells. </a:t>
            </a:r>
          </a:p>
          <a:p>
            <a:r>
              <a:rPr lang="en-AU" b="1" dirty="0">
                <a:solidFill>
                  <a:srgbClr val="5623D5"/>
                </a:solidFill>
              </a:rPr>
              <a:t>The substances that are absorbed into the lacteals are transported to the lymph system which eventually empties into the blood through the veins in the upper part of the chest. </a:t>
            </a:r>
          </a:p>
          <a:p>
            <a:endParaRPr lang="en-AU" dirty="0">
              <a:solidFill>
                <a:schemeClr val="bg1"/>
              </a:solidFill>
            </a:endParaRPr>
          </a:p>
        </p:txBody>
      </p:sp>
    </p:spTree>
    <p:extLst>
      <p:ext uri="{BB962C8B-B14F-4D97-AF65-F5344CB8AC3E}">
        <p14:creationId xmlns:p14="http://schemas.microsoft.com/office/powerpoint/2010/main" val="3549244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33" y="334052"/>
            <a:ext cx="9784080" cy="1508760"/>
          </a:xfrm>
        </p:spPr>
        <p:txBody>
          <a:bodyPr/>
          <a:lstStyle/>
          <a:p>
            <a:r>
              <a:rPr lang="en-AU" dirty="0"/>
              <a:t>Structure of the villi  - Lacteal </a:t>
            </a:r>
          </a:p>
        </p:txBody>
      </p:sp>
      <p:pic>
        <p:nvPicPr>
          <p:cNvPr id="4" name="Picture 3"/>
          <p:cNvPicPr>
            <a:picLocks noChangeAspect="1"/>
          </p:cNvPicPr>
          <p:nvPr/>
        </p:nvPicPr>
        <p:blipFill>
          <a:blip r:embed="rId2"/>
          <a:stretch>
            <a:fillRect/>
          </a:stretch>
        </p:blipFill>
        <p:spPr>
          <a:xfrm>
            <a:off x="240933" y="1936864"/>
            <a:ext cx="7004041" cy="4754881"/>
          </a:xfrm>
          <a:prstGeom prst="rect">
            <a:avLst/>
          </a:prstGeom>
        </p:spPr>
      </p:pic>
    </p:spTree>
    <p:extLst>
      <p:ext uri="{BB962C8B-B14F-4D97-AF65-F5344CB8AC3E}">
        <p14:creationId xmlns:p14="http://schemas.microsoft.com/office/powerpoint/2010/main" val="1808789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Large Intestine</a:t>
            </a:r>
          </a:p>
        </p:txBody>
      </p:sp>
    </p:spTree>
    <p:extLst>
      <p:ext uri="{BB962C8B-B14F-4D97-AF65-F5344CB8AC3E}">
        <p14:creationId xmlns:p14="http://schemas.microsoft.com/office/powerpoint/2010/main" val="531498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36" y="292488"/>
            <a:ext cx="9784080" cy="1508760"/>
          </a:xfrm>
        </p:spPr>
        <p:txBody>
          <a:bodyPr/>
          <a:lstStyle/>
          <a:p>
            <a:r>
              <a:rPr lang="en-AU" dirty="0"/>
              <a:t>Structure of the large intestine</a:t>
            </a:r>
          </a:p>
        </p:txBody>
      </p:sp>
      <p:sp>
        <p:nvSpPr>
          <p:cNvPr id="3" name="Content Placeholder 2"/>
          <p:cNvSpPr>
            <a:spLocks noGrp="1"/>
          </p:cNvSpPr>
          <p:nvPr>
            <p:ph idx="1"/>
          </p:nvPr>
        </p:nvSpPr>
        <p:spPr>
          <a:xfrm>
            <a:off x="255269" y="2144684"/>
            <a:ext cx="11432426" cy="4206240"/>
          </a:xfrm>
        </p:spPr>
        <p:txBody>
          <a:bodyPr>
            <a:normAutofit/>
          </a:bodyPr>
          <a:lstStyle/>
          <a:p>
            <a:r>
              <a:rPr lang="en-AU" dirty="0">
                <a:solidFill>
                  <a:schemeClr val="bg1"/>
                </a:solidFill>
              </a:rPr>
              <a:t>The large intestine is about </a:t>
            </a:r>
            <a:r>
              <a:rPr lang="en-AU" b="1" dirty="0">
                <a:solidFill>
                  <a:srgbClr val="5623D5"/>
                </a:solidFill>
              </a:rPr>
              <a:t>1.5m long </a:t>
            </a:r>
            <a:r>
              <a:rPr lang="en-AU" dirty="0">
                <a:solidFill>
                  <a:schemeClr val="bg1"/>
                </a:solidFill>
              </a:rPr>
              <a:t>(shorter than the small intestine). The large intestine receives its name due to it’s </a:t>
            </a:r>
            <a:r>
              <a:rPr lang="en-AU" b="1" dirty="0">
                <a:solidFill>
                  <a:srgbClr val="5623D5"/>
                </a:solidFill>
              </a:rPr>
              <a:t>large diameter</a:t>
            </a:r>
            <a:r>
              <a:rPr lang="en-AU" dirty="0">
                <a:solidFill>
                  <a:schemeClr val="bg1"/>
                </a:solidFill>
              </a:rPr>
              <a:t>. </a:t>
            </a:r>
          </a:p>
          <a:p>
            <a:r>
              <a:rPr lang="en-AU" dirty="0">
                <a:solidFill>
                  <a:schemeClr val="bg1"/>
                </a:solidFill>
              </a:rPr>
              <a:t>There are </a:t>
            </a:r>
            <a:r>
              <a:rPr lang="en-AU" b="1" dirty="0">
                <a:solidFill>
                  <a:srgbClr val="5623D5"/>
                </a:solidFill>
              </a:rPr>
              <a:t>no villi </a:t>
            </a:r>
            <a:r>
              <a:rPr lang="en-AU" dirty="0">
                <a:solidFill>
                  <a:schemeClr val="bg1"/>
                </a:solidFill>
              </a:rPr>
              <a:t>in the large intestine and </a:t>
            </a:r>
            <a:r>
              <a:rPr lang="en-AU" b="1" dirty="0">
                <a:solidFill>
                  <a:srgbClr val="5623D5"/>
                </a:solidFill>
              </a:rPr>
              <a:t>no digestive juices (enzymes)</a:t>
            </a:r>
            <a:r>
              <a:rPr lang="en-AU" dirty="0">
                <a:solidFill>
                  <a:srgbClr val="5623D5"/>
                </a:solidFill>
              </a:rPr>
              <a:t> </a:t>
            </a:r>
            <a:r>
              <a:rPr lang="en-AU" dirty="0">
                <a:solidFill>
                  <a:schemeClr val="bg1"/>
                </a:solidFill>
              </a:rPr>
              <a:t>are secreted here = no chemical digestion. </a:t>
            </a:r>
          </a:p>
          <a:p>
            <a:r>
              <a:rPr lang="en-AU" dirty="0">
                <a:solidFill>
                  <a:schemeClr val="bg1"/>
                </a:solidFill>
              </a:rPr>
              <a:t>The </a:t>
            </a:r>
            <a:r>
              <a:rPr lang="en-AU" b="1" dirty="0">
                <a:solidFill>
                  <a:srgbClr val="5623D5"/>
                </a:solidFill>
              </a:rPr>
              <a:t>lining</a:t>
            </a:r>
            <a:r>
              <a:rPr lang="en-AU" dirty="0">
                <a:solidFill>
                  <a:srgbClr val="5623D5"/>
                </a:solidFill>
              </a:rPr>
              <a:t> </a:t>
            </a:r>
            <a:r>
              <a:rPr lang="en-AU" dirty="0">
                <a:solidFill>
                  <a:schemeClr val="bg1"/>
                </a:solidFill>
              </a:rPr>
              <a:t>of the large intestine does however secrete </a:t>
            </a:r>
            <a:r>
              <a:rPr lang="en-AU" b="1" dirty="0">
                <a:solidFill>
                  <a:srgbClr val="5623D5"/>
                </a:solidFill>
              </a:rPr>
              <a:t>large amount of mucus</a:t>
            </a:r>
            <a:r>
              <a:rPr lang="en-AU" dirty="0">
                <a:solidFill>
                  <a:schemeClr val="bg1"/>
                </a:solidFill>
              </a:rPr>
              <a:t>. </a:t>
            </a:r>
          </a:p>
          <a:p>
            <a:r>
              <a:rPr lang="en-AU" dirty="0">
                <a:solidFill>
                  <a:schemeClr val="bg1"/>
                </a:solidFill>
              </a:rPr>
              <a:t>The large intestine contains </a:t>
            </a:r>
            <a:r>
              <a:rPr lang="en-AU" b="1" dirty="0">
                <a:solidFill>
                  <a:srgbClr val="5623D5"/>
                </a:solidFill>
              </a:rPr>
              <a:t>bacteria</a:t>
            </a:r>
            <a:r>
              <a:rPr lang="en-AU" dirty="0">
                <a:solidFill>
                  <a:schemeClr val="bg1"/>
                </a:solidFill>
              </a:rPr>
              <a:t> which is important in breaking down much of the remaining organic compounds such as cellulose. </a:t>
            </a:r>
          </a:p>
          <a:p>
            <a:r>
              <a:rPr lang="en-AU" dirty="0">
                <a:solidFill>
                  <a:schemeClr val="bg1"/>
                </a:solidFill>
              </a:rPr>
              <a:t>Material is moved through the intestine relatively slowly. It may take 18-24 hours to pass. </a:t>
            </a:r>
          </a:p>
        </p:txBody>
      </p:sp>
    </p:spTree>
    <p:extLst>
      <p:ext uri="{BB962C8B-B14F-4D97-AF65-F5344CB8AC3E}">
        <p14:creationId xmlns:p14="http://schemas.microsoft.com/office/powerpoint/2010/main" val="784069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o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122" y="197803"/>
            <a:ext cx="8298469" cy="619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315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32" y="334053"/>
            <a:ext cx="9784080" cy="1508760"/>
          </a:xfrm>
        </p:spPr>
        <p:txBody>
          <a:bodyPr/>
          <a:lstStyle/>
          <a:p>
            <a:r>
              <a:rPr lang="en-AU" dirty="0"/>
              <a:t>Function of the large intestine</a:t>
            </a:r>
          </a:p>
        </p:txBody>
      </p:sp>
      <p:sp>
        <p:nvSpPr>
          <p:cNvPr id="3" name="Content Placeholder 2"/>
          <p:cNvSpPr>
            <a:spLocks noGrp="1"/>
          </p:cNvSpPr>
          <p:nvPr>
            <p:ph idx="1"/>
          </p:nvPr>
        </p:nvSpPr>
        <p:spPr>
          <a:xfrm>
            <a:off x="296831" y="2069870"/>
            <a:ext cx="11232921" cy="4206240"/>
          </a:xfrm>
        </p:spPr>
        <p:txBody>
          <a:bodyPr>
            <a:normAutofit fontScale="92500"/>
          </a:bodyPr>
          <a:lstStyle/>
          <a:p>
            <a:r>
              <a:rPr lang="en-AU" dirty="0">
                <a:solidFill>
                  <a:schemeClr val="bg1"/>
                </a:solidFill>
              </a:rPr>
              <a:t> The main process that occurs in the large intestine is the </a:t>
            </a:r>
            <a:r>
              <a:rPr lang="en-AU" b="1" u="sng" dirty="0">
                <a:solidFill>
                  <a:srgbClr val="5623D5"/>
                </a:solidFill>
              </a:rPr>
              <a:t>absorption of water via the process of osmosis</a:t>
            </a:r>
            <a:r>
              <a:rPr lang="en-AU" dirty="0">
                <a:solidFill>
                  <a:srgbClr val="5623D5"/>
                </a:solidFill>
              </a:rPr>
              <a:t>.</a:t>
            </a:r>
            <a:r>
              <a:rPr lang="en-AU" dirty="0">
                <a:solidFill>
                  <a:schemeClr val="bg1"/>
                </a:solidFill>
              </a:rPr>
              <a:t> Some salts are also absorbed. This makes the contents become more solid. </a:t>
            </a:r>
          </a:p>
          <a:p>
            <a:r>
              <a:rPr lang="en-AU" b="1" dirty="0">
                <a:solidFill>
                  <a:srgbClr val="5623D5"/>
                </a:solidFill>
              </a:rPr>
              <a:t>Bacteria</a:t>
            </a:r>
            <a:r>
              <a:rPr lang="en-AU" dirty="0">
                <a:solidFill>
                  <a:schemeClr val="bg1"/>
                </a:solidFill>
              </a:rPr>
              <a:t> is important in breaking down much of the remaining organic compounds. </a:t>
            </a:r>
          </a:p>
          <a:p>
            <a:r>
              <a:rPr lang="en-AU" dirty="0">
                <a:solidFill>
                  <a:schemeClr val="bg1"/>
                </a:solidFill>
              </a:rPr>
              <a:t>Some bacteria produce vitamins (folic acid) which are absorbed through the walls into the bloodstream along with other mineral nutrients. </a:t>
            </a:r>
          </a:p>
          <a:p>
            <a:r>
              <a:rPr lang="en-AU" dirty="0">
                <a:solidFill>
                  <a:schemeClr val="bg1"/>
                </a:solidFill>
              </a:rPr>
              <a:t>The semi solid material that is remaining after water absorption and bacterial action is called </a:t>
            </a:r>
            <a:r>
              <a:rPr lang="en-AU" b="1" dirty="0">
                <a:solidFill>
                  <a:srgbClr val="5623D5"/>
                </a:solidFill>
              </a:rPr>
              <a:t>faeces</a:t>
            </a:r>
            <a:r>
              <a:rPr lang="en-AU" dirty="0">
                <a:solidFill>
                  <a:schemeClr val="bg1"/>
                </a:solidFill>
              </a:rPr>
              <a:t>. </a:t>
            </a:r>
          </a:p>
          <a:p>
            <a:r>
              <a:rPr lang="en-AU" dirty="0">
                <a:solidFill>
                  <a:schemeClr val="bg1"/>
                </a:solidFill>
              </a:rPr>
              <a:t>Faeces contain water, undigested food material (particularly cellulose), bacteria, bile pigments (contribute to the colour) and the remains of cells which have broken away from the internal lining of the alimentary canal. </a:t>
            </a:r>
          </a:p>
          <a:p>
            <a:r>
              <a:rPr lang="en-AU" dirty="0">
                <a:solidFill>
                  <a:schemeClr val="bg1"/>
                </a:solidFill>
              </a:rPr>
              <a:t>With the exception of bile pigments, the content of faeces are not metabolic wastes, so the process of </a:t>
            </a:r>
            <a:r>
              <a:rPr lang="en-AU" b="1" dirty="0">
                <a:solidFill>
                  <a:srgbClr val="5623D5"/>
                </a:solidFill>
              </a:rPr>
              <a:t>defecation</a:t>
            </a:r>
            <a:r>
              <a:rPr lang="en-AU" dirty="0">
                <a:solidFill>
                  <a:schemeClr val="bg1"/>
                </a:solidFill>
              </a:rPr>
              <a:t> is referred to as </a:t>
            </a:r>
            <a:r>
              <a:rPr lang="en-AU" b="1" dirty="0">
                <a:solidFill>
                  <a:srgbClr val="5623D5"/>
                </a:solidFill>
              </a:rPr>
              <a:t>elimination</a:t>
            </a:r>
            <a:r>
              <a:rPr lang="en-AU" dirty="0">
                <a:solidFill>
                  <a:srgbClr val="5623D5"/>
                </a:solidFill>
              </a:rPr>
              <a:t>.</a:t>
            </a:r>
            <a:r>
              <a:rPr lang="en-AU" dirty="0">
                <a:solidFill>
                  <a:schemeClr val="bg1"/>
                </a:solidFill>
              </a:rPr>
              <a:t> </a:t>
            </a:r>
          </a:p>
          <a:p>
            <a:endParaRPr lang="en-AU" dirty="0">
              <a:solidFill>
                <a:schemeClr val="bg1"/>
              </a:solidFill>
            </a:endParaRPr>
          </a:p>
        </p:txBody>
      </p:sp>
    </p:spTree>
    <p:extLst>
      <p:ext uri="{BB962C8B-B14F-4D97-AF65-F5344CB8AC3E}">
        <p14:creationId xmlns:p14="http://schemas.microsoft.com/office/powerpoint/2010/main" val="1752615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529" y="2091356"/>
            <a:ext cx="5490224" cy="1689390"/>
          </a:xfrm>
        </p:spPr>
        <p:txBody>
          <a:bodyPr/>
          <a:lstStyle/>
          <a:p>
            <a:r>
              <a:rPr lang="en-AU" dirty="0"/>
              <a:t>Liver </a:t>
            </a:r>
          </a:p>
        </p:txBody>
      </p:sp>
    </p:spTree>
    <p:extLst>
      <p:ext uri="{BB962C8B-B14F-4D97-AF65-F5344CB8AC3E}">
        <p14:creationId xmlns:p14="http://schemas.microsoft.com/office/powerpoint/2010/main" val="3238113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06" y="309115"/>
            <a:ext cx="9784080" cy="1508760"/>
          </a:xfrm>
        </p:spPr>
        <p:txBody>
          <a:bodyPr/>
          <a:lstStyle/>
          <a:p>
            <a:r>
              <a:rPr lang="en-AU" dirty="0"/>
              <a:t>Function of the liver </a:t>
            </a:r>
          </a:p>
        </p:txBody>
      </p:sp>
      <p:sp>
        <p:nvSpPr>
          <p:cNvPr id="3" name="Content Placeholder 2"/>
          <p:cNvSpPr>
            <a:spLocks noGrp="1"/>
          </p:cNvSpPr>
          <p:nvPr>
            <p:ph idx="1"/>
          </p:nvPr>
        </p:nvSpPr>
        <p:spPr>
          <a:xfrm>
            <a:off x="429836" y="2211186"/>
            <a:ext cx="9784080" cy="4206240"/>
          </a:xfrm>
        </p:spPr>
        <p:txBody>
          <a:bodyPr/>
          <a:lstStyle/>
          <a:p>
            <a:r>
              <a:rPr lang="en-AU" dirty="0">
                <a:solidFill>
                  <a:schemeClr val="bg1"/>
                </a:solidFill>
              </a:rPr>
              <a:t>Although the liver is not directly involved in digestion, it has some important roles in the body which involve the products of digestion:</a:t>
            </a:r>
          </a:p>
          <a:p>
            <a:pPr lvl="1"/>
            <a:r>
              <a:rPr lang="en-AU" b="1" dirty="0">
                <a:solidFill>
                  <a:srgbClr val="5623D5"/>
                </a:solidFill>
              </a:rPr>
              <a:t>Deaminates amino acids (will discuss next topic)</a:t>
            </a:r>
          </a:p>
          <a:p>
            <a:pPr lvl="1"/>
            <a:r>
              <a:rPr lang="en-AU" b="1" dirty="0">
                <a:solidFill>
                  <a:srgbClr val="5623D5"/>
                </a:solidFill>
              </a:rPr>
              <a:t>Converts glucose to glycogen </a:t>
            </a:r>
          </a:p>
          <a:p>
            <a:pPr lvl="1"/>
            <a:r>
              <a:rPr lang="en-AU" b="1" dirty="0">
                <a:solidFill>
                  <a:srgbClr val="5623D5"/>
                </a:solidFill>
              </a:rPr>
              <a:t>Produces bile </a:t>
            </a:r>
          </a:p>
          <a:p>
            <a:pPr lvl="1"/>
            <a:r>
              <a:rPr lang="en-US" altLang="en-US" b="1" dirty="0">
                <a:solidFill>
                  <a:srgbClr val="5623D5"/>
                </a:solidFill>
              </a:rPr>
              <a:t>Stores iron, and vitamins A, B</a:t>
            </a:r>
            <a:r>
              <a:rPr lang="en-US" altLang="en-US" b="1" baseline="-25000" dirty="0">
                <a:solidFill>
                  <a:srgbClr val="5623D5"/>
                </a:solidFill>
              </a:rPr>
              <a:t>12</a:t>
            </a:r>
            <a:r>
              <a:rPr lang="en-US" altLang="en-US" b="1" dirty="0">
                <a:solidFill>
                  <a:srgbClr val="5623D5"/>
                </a:solidFill>
              </a:rPr>
              <a:t>, D, E &amp; K</a:t>
            </a:r>
          </a:p>
          <a:p>
            <a:pPr lvl="1"/>
            <a:r>
              <a:rPr lang="en-US" altLang="en-US" b="1" dirty="0">
                <a:solidFill>
                  <a:srgbClr val="5623D5"/>
                </a:solidFill>
              </a:rPr>
              <a:t>Synthesises vitamin A and plasma proteins</a:t>
            </a:r>
          </a:p>
          <a:p>
            <a:pPr lvl="1"/>
            <a:r>
              <a:rPr lang="en-US" altLang="en-US" b="1" dirty="0">
                <a:solidFill>
                  <a:srgbClr val="5623D5"/>
                </a:solidFill>
              </a:rPr>
              <a:t>Removes toxins (detoxicates drugs – alcohol)</a:t>
            </a:r>
          </a:p>
          <a:p>
            <a:pPr marL="457200" lvl="1" indent="0">
              <a:buNone/>
            </a:pPr>
            <a:endParaRPr lang="en-US" altLang="en-US" dirty="0">
              <a:solidFill>
                <a:schemeClr val="bg1"/>
              </a:solidFill>
            </a:endParaRPr>
          </a:p>
        </p:txBody>
      </p:sp>
      <p:pic>
        <p:nvPicPr>
          <p:cNvPr id="4" name="Picture 2" descr="Image result for l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56" y="2726573"/>
            <a:ext cx="4009119" cy="375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24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Digestion Process Summary </a:t>
            </a:r>
          </a:p>
        </p:txBody>
      </p:sp>
    </p:spTree>
    <p:extLst>
      <p:ext uri="{BB962C8B-B14F-4D97-AF65-F5344CB8AC3E}">
        <p14:creationId xmlns:p14="http://schemas.microsoft.com/office/powerpoint/2010/main" val="16741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the digestive system </a:t>
            </a:r>
          </a:p>
        </p:txBody>
      </p:sp>
      <p:sp>
        <p:nvSpPr>
          <p:cNvPr id="3" name="Content Placeholder 2"/>
          <p:cNvSpPr>
            <a:spLocks noGrp="1"/>
          </p:cNvSpPr>
          <p:nvPr>
            <p:ph idx="1"/>
          </p:nvPr>
        </p:nvSpPr>
        <p:spPr>
          <a:xfrm>
            <a:off x="463085" y="2144684"/>
            <a:ext cx="10817285" cy="4206240"/>
          </a:xfrm>
        </p:spPr>
        <p:txBody>
          <a:bodyPr>
            <a:normAutofit/>
          </a:bodyPr>
          <a:lstStyle/>
          <a:p>
            <a:pPr marL="0" indent="0">
              <a:buNone/>
            </a:pPr>
            <a:r>
              <a:rPr lang="en-AU" altLang="en-US" dirty="0">
                <a:solidFill>
                  <a:schemeClr val="bg1"/>
                </a:solidFill>
              </a:rPr>
              <a:t>The organs of the D.S. are structured and arranged to carry out 6 basic activities:</a:t>
            </a:r>
          </a:p>
          <a:p>
            <a:pPr marL="0" indent="0">
              <a:buNone/>
            </a:pPr>
            <a:endParaRPr lang="en-AU" altLang="en-US" dirty="0">
              <a:solidFill>
                <a:schemeClr val="bg1"/>
              </a:solidFill>
            </a:endParaRPr>
          </a:p>
          <a:p>
            <a:pPr marL="990600" lvl="1" indent="-533400">
              <a:buFontTx/>
              <a:buAutoNum type="arabicPeriod"/>
            </a:pPr>
            <a:r>
              <a:rPr lang="en-AU" altLang="en-US" sz="2200" b="1" dirty="0">
                <a:solidFill>
                  <a:srgbClr val="9900FF"/>
                </a:solidFill>
              </a:rPr>
              <a:t>Ingestion</a:t>
            </a:r>
            <a:r>
              <a:rPr lang="en-AU" altLang="en-US" sz="2200" b="1" dirty="0"/>
              <a:t> of food and water</a:t>
            </a:r>
          </a:p>
          <a:p>
            <a:pPr marL="990600" lvl="1" indent="-533400">
              <a:buFontTx/>
              <a:buAutoNum type="arabicPeriod"/>
            </a:pPr>
            <a:r>
              <a:rPr lang="en-AU" altLang="en-US" sz="2200" b="1" dirty="0">
                <a:solidFill>
                  <a:srgbClr val="9900FF"/>
                </a:solidFill>
              </a:rPr>
              <a:t>Mechanical digestion</a:t>
            </a:r>
            <a:r>
              <a:rPr lang="en-AU" altLang="en-US" sz="2200" b="1" dirty="0"/>
              <a:t> of food (physical breakdown)</a:t>
            </a:r>
          </a:p>
          <a:p>
            <a:pPr marL="990600" lvl="1" indent="-533400">
              <a:buFontTx/>
              <a:buAutoNum type="arabicPeriod"/>
            </a:pPr>
            <a:r>
              <a:rPr lang="en-AU" altLang="en-US" sz="2200" b="1" dirty="0">
                <a:solidFill>
                  <a:srgbClr val="9900FF"/>
                </a:solidFill>
              </a:rPr>
              <a:t>Chemical digestion</a:t>
            </a:r>
            <a:r>
              <a:rPr lang="en-AU" altLang="en-US" sz="2200" b="1" dirty="0"/>
              <a:t> of food (using enzymes)</a:t>
            </a:r>
          </a:p>
          <a:p>
            <a:pPr marL="990600" lvl="1" indent="-533400">
              <a:buFontTx/>
              <a:buAutoNum type="arabicPeriod"/>
            </a:pPr>
            <a:r>
              <a:rPr lang="en-AU" altLang="en-US" sz="2200" b="1" dirty="0">
                <a:solidFill>
                  <a:srgbClr val="9900FF"/>
                </a:solidFill>
              </a:rPr>
              <a:t>Movement</a:t>
            </a:r>
            <a:r>
              <a:rPr lang="en-AU" altLang="en-US" sz="2200" b="1" dirty="0"/>
              <a:t> of food along the alimentary canal (Swallowing and peristalsis)</a:t>
            </a:r>
          </a:p>
          <a:p>
            <a:pPr marL="990600" lvl="1" indent="-533400">
              <a:buFontTx/>
              <a:buAutoNum type="arabicPeriod"/>
            </a:pPr>
            <a:r>
              <a:rPr lang="en-AU" altLang="en-US" sz="2200" b="1" dirty="0">
                <a:solidFill>
                  <a:srgbClr val="9900FF"/>
                </a:solidFill>
              </a:rPr>
              <a:t>Absorption</a:t>
            </a:r>
            <a:r>
              <a:rPr lang="en-AU" altLang="en-US" sz="2200" b="1" dirty="0"/>
              <a:t> of digested food and water into the blood and lymph</a:t>
            </a:r>
          </a:p>
          <a:p>
            <a:pPr marL="990600" lvl="1" indent="-533400">
              <a:buFontTx/>
              <a:buAutoNum type="arabicPeriod"/>
            </a:pPr>
            <a:r>
              <a:rPr lang="en-AU" altLang="en-US" sz="2200" b="1" dirty="0">
                <a:solidFill>
                  <a:srgbClr val="9900FF"/>
                </a:solidFill>
              </a:rPr>
              <a:t>Elimination</a:t>
            </a:r>
            <a:r>
              <a:rPr lang="en-AU" altLang="en-US" sz="2200" b="1" dirty="0"/>
              <a:t> of material that is not absorbed</a:t>
            </a:r>
          </a:p>
          <a:p>
            <a:endParaRPr lang="en-AU" dirty="0"/>
          </a:p>
        </p:txBody>
      </p:sp>
    </p:spTree>
    <p:extLst>
      <p:ext uri="{BB962C8B-B14F-4D97-AF65-F5344CB8AC3E}">
        <p14:creationId xmlns:p14="http://schemas.microsoft.com/office/powerpoint/2010/main" val="1416379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07" y="209362"/>
            <a:ext cx="9784080" cy="1508760"/>
          </a:xfrm>
        </p:spPr>
        <p:txBody>
          <a:bodyPr/>
          <a:lstStyle/>
          <a:p>
            <a:r>
              <a:rPr lang="en-AU" dirty="0"/>
              <a:t>Digestion Summary </a:t>
            </a:r>
          </a:p>
        </p:txBody>
      </p:sp>
      <p:sp>
        <p:nvSpPr>
          <p:cNvPr id="3" name="Content Placeholder 2"/>
          <p:cNvSpPr>
            <a:spLocks noGrp="1"/>
          </p:cNvSpPr>
          <p:nvPr>
            <p:ph idx="1"/>
          </p:nvPr>
        </p:nvSpPr>
        <p:spPr>
          <a:xfrm>
            <a:off x="226407" y="2415854"/>
            <a:ext cx="5293244" cy="4375643"/>
          </a:xfrm>
        </p:spPr>
        <p:txBody>
          <a:bodyPr>
            <a:normAutofit/>
          </a:bodyPr>
          <a:lstStyle/>
          <a:p>
            <a:pPr>
              <a:lnSpc>
                <a:spcPct val="80000"/>
              </a:lnSpc>
            </a:pPr>
            <a:r>
              <a:rPr lang="en-AU" altLang="en-US" dirty="0">
                <a:solidFill>
                  <a:schemeClr val="bg1"/>
                </a:solidFill>
              </a:rPr>
              <a:t>Each organ of the digestive system is designed for specific breakdown of food molecules or absorption of substances. </a:t>
            </a:r>
          </a:p>
          <a:p>
            <a:pPr>
              <a:lnSpc>
                <a:spcPct val="80000"/>
              </a:lnSpc>
            </a:pPr>
            <a:r>
              <a:rPr lang="en-AU" altLang="en-US" dirty="0">
                <a:solidFill>
                  <a:schemeClr val="bg1"/>
                </a:solidFill>
              </a:rPr>
              <a:t>Digestion aims to break food into smallest molecule so can be absorbed (and therefore cells able retrieve nutrients)</a:t>
            </a:r>
          </a:p>
          <a:p>
            <a:pPr marL="0" indent="0">
              <a:lnSpc>
                <a:spcPct val="80000"/>
              </a:lnSpc>
              <a:buNone/>
            </a:pPr>
            <a:endParaRPr lang="en-AU" altLang="en-US" dirty="0">
              <a:solidFill>
                <a:schemeClr val="bg1"/>
              </a:solidFill>
            </a:endParaRPr>
          </a:p>
          <a:p>
            <a:endParaRPr lang="en-AU" dirty="0">
              <a:solidFill>
                <a:schemeClr val="bg1"/>
              </a:solidFill>
            </a:endParaRPr>
          </a:p>
        </p:txBody>
      </p:sp>
      <p:graphicFrame>
        <p:nvGraphicFramePr>
          <p:cNvPr id="4" name="Group 47"/>
          <p:cNvGraphicFramePr>
            <a:graphicFrameLocks/>
          </p:cNvGraphicFramePr>
          <p:nvPr>
            <p:extLst>
              <p:ext uri="{D42A27DB-BD31-4B8C-83A1-F6EECF244321}">
                <p14:modId xmlns:p14="http://schemas.microsoft.com/office/powerpoint/2010/main" val="2298602483"/>
              </p:ext>
            </p:extLst>
          </p:nvPr>
        </p:nvGraphicFramePr>
        <p:xfrm>
          <a:off x="5773855" y="2485504"/>
          <a:ext cx="5855652" cy="3526308"/>
        </p:xfrm>
        <a:graphic>
          <a:graphicData uri="http://schemas.openxmlformats.org/drawingml/2006/table">
            <a:tbl>
              <a:tblPr/>
              <a:tblGrid>
                <a:gridCol w="3632536">
                  <a:extLst>
                    <a:ext uri="{9D8B030D-6E8A-4147-A177-3AD203B41FA5}">
                      <a16:colId xmlns:a16="http://schemas.microsoft.com/office/drawing/2014/main" val="20000"/>
                    </a:ext>
                  </a:extLst>
                </a:gridCol>
                <a:gridCol w="2223116">
                  <a:extLst>
                    <a:ext uri="{9D8B030D-6E8A-4147-A177-3AD203B41FA5}">
                      <a16:colId xmlns:a16="http://schemas.microsoft.com/office/drawing/2014/main" val="20001"/>
                    </a:ext>
                  </a:extLst>
                </a:gridCol>
              </a:tblGrid>
              <a:tr h="10314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hlink"/>
                          </a:solidFill>
                          <a:effectLst/>
                          <a:latin typeface="Trebuchet MS" pitchFamily="34" charset="0"/>
                        </a:rPr>
                        <a:t>Carbohydrates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(break into monosaccharides – simple sugars)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1</a:t>
                      </a:r>
                      <a:r>
                        <a:rPr kumimoji="0" lang="en-AU" sz="1600" b="0" i="0" u="none" strike="noStrike" cap="none" normalizeH="0" baseline="30000" dirty="0">
                          <a:ln>
                            <a:noFill/>
                          </a:ln>
                          <a:solidFill>
                            <a:schemeClr val="tx1"/>
                          </a:solidFill>
                          <a:effectLst/>
                          <a:latin typeface="Trebuchet MS" pitchFamily="34" charset="0"/>
                        </a:rPr>
                        <a:t>st</a:t>
                      </a:r>
                      <a:r>
                        <a:rPr kumimoji="0" lang="en-AU" sz="1600" b="0" i="0" u="none" strike="noStrike" cap="none" normalizeH="0" baseline="0" dirty="0">
                          <a:ln>
                            <a:noFill/>
                          </a:ln>
                          <a:solidFill>
                            <a:schemeClr val="tx1"/>
                          </a:solidFill>
                          <a:effectLst/>
                          <a:latin typeface="Trebuchet MS" pitchFamily="34" charset="0"/>
                        </a:rPr>
                        <a:t> - Mouth</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2</a:t>
                      </a:r>
                      <a:r>
                        <a:rPr kumimoji="0" lang="en-AU" sz="1600" b="0" i="0" u="none" strike="noStrike" cap="none" normalizeH="0" baseline="30000" dirty="0">
                          <a:ln>
                            <a:noFill/>
                          </a:ln>
                          <a:solidFill>
                            <a:schemeClr val="tx1"/>
                          </a:solidFill>
                          <a:effectLst/>
                          <a:latin typeface="Trebuchet MS" pitchFamily="34" charset="0"/>
                        </a:rPr>
                        <a:t>nd</a:t>
                      </a:r>
                      <a:r>
                        <a:rPr kumimoji="0" lang="en-AU" sz="1600" b="0" i="0" u="none" strike="noStrike" cap="none" normalizeH="0" baseline="0" dirty="0">
                          <a:ln>
                            <a:noFill/>
                          </a:ln>
                          <a:solidFill>
                            <a:schemeClr val="tx1"/>
                          </a:solidFill>
                          <a:effectLst/>
                          <a:latin typeface="Trebuchet MS" pitchFamily="34" charset="0"/>
                        </a:rPr>
                        <a:t> – Duodenum (Pancreatic Enzymes)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3</a:t>
                      </a:r>
                      <a:r>
                        <a:rPr kumimoji="0" lang="en-AU" sz="1600" b="0" i="0" u="none" strike="noStrike" cap="none" normalizeH="0" baseline="30000" dirty="0">
                          <a:ln>
                            <a:noFill/>
                          </a:ln>
                          <a:solidFill>
                            <a:schemeClr val="tx1"/>
                          </a:solidFill>
                          <a:effectLst/>
                          <a:latin typeface="Trebuchet MS" pitchFamily="34" charset="0"/>
                        </a:rPr>
                        <a:t>rd</a:t>
                      </a:r>
                      <a:r>
                        <a:rPr kumimoji="0" lang="en-AU" sz="1600" b="0" i="0" u="none" strike="noStrike" cap="none" normalizeH="0" baseline="0" dirty="0">
                          <a:ln>
                            <a:noFill/>
                          </a:ln>
                          <a:solidFill>
                            <a:schemeClr val="tx1"/>
                          </a:solidFill>
                          <a:effectLst/>
                          <a:latin typeface="Trebuchet MS" pitchFamily="34" charset="0"/>
                        </a:rPr>
                        <a:t> – Small Intestines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047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1" i="0" u="none" strike="noStrike" cap="none" normalizeH="0" baseline="0" dirty="0">
                          <a:ln>
                            <a:noFill/>
                          </a:ln>
                          <a:solidFill>
                            <a:schemeClr val="hlink"/>
                          </a:solidFill>
                          <a:effectLst/>
                          <a:latin typeface="Trebuchet MS" pitchFamily="34" charset="0"/>
                        </a:rPr>
                        <a:t>Proteins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(break down to amino acids)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1</a:t>
                      </a:r>
                      <a:r>
                        <a:rPr kumimoji="0" lang="en-AU" sz="1600" b="0" i="0" u="none" strike="noStrike" cap="none" normalizeH="0" baseline="30000" dirty="0">
                          <a:ln>
                            <a:noFill/>
                          </a:ln>
                          <a:solidFill>
                            <a:schemeClr val="tx1"/>
                          </a:solidFill>
                          <a:effectLst/>
                          <a:latin typeface="Trebuchet MS" pitchFamily="34" charset="0"/>
                        </a:rPr>
                        <a:t>st</a:t>
                      </a:r>
                      <a:r>
                        <a:rPr kumimoji="0" lang="en-AU" sz="1600" b="0" i="0" u="none" strike="noStrike" cap="none" normalizeH="0" baseline="0" dirty="0">
                          <a:ln>
                            <a:noFill/>
                          </a:ln>
                          <a:solidFill>
                            <a:schemeClr val="tx1"/>
                          </a:solidFill>
                          <a:effectLst/>
                          <a:latin typeface="Trebuchet MS" pitchFamily="34" charset="0"/>
                        </a:rPr>
                        <a:t> – Stomach</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2</a:t>
                      </a:r>
                      <a:r>
                        <a:rPr kumimoji="0" lang="en-AU" sz="1600" b="0" i="0" u="none" strike="noStrike" cap="none" normalizeH="0" baseline="30000" dirty="0">
                          <a:ln>
                            <a:noFill/>
                          </a:ln>
                          <a:solidFill>
                            <a:schemeClr val="tx1"/>
                          </a:solidFill>
                          <a:effectLst/>
                          <a:latin typeface="Trebuchet MS" pitchFamily="34" charset="0"/>
                        </a:rPr>
                        <a:t>nd</a:t>
                      </a:r>
                      <a:r>
                        <a:rPr kumimoji="0" lang="en-AU" sz="1600" b="0" i="0" u="none" strike="noStrike" cap="none" normalizeH="0" baseline="0" dirty="0">
                          <a:ln>
                            <a:noFill/>
                          </a:ln>
                          <a:solidFill>
                            <a:schemeClr val="tx1"/>
                          </a:solidFill>
                          <a:effectLst/>
                          <a:latin typeface="Trebuchet MS" pitchFamily="34" charset="0"/>
                        </a:rPr>
                        <a:t> – Duodenum (Pancreatic Enzymes)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3</a:t>
                      </a:r>
                      <a:r>
                        <a:rPr kumimoji="0" lang="en-AU" sz="1600" b="0" i="0" u="none" strike="noStrike" cap="none" normalizeH="0" baseline="30000" dirty="0">
                          <a:ln>
                            <a:noFill/>
                          </a:ln>
                          <a:solidFill>
                            <a:schemeClr val="tx1"/>
                          </a:solidFill>
                          <a:effectLst/>
                          <a:latin typeface="Trebuchet MS" pitchFamily="34" charset="0"/>
                        </a:rPr>
                        <a:t>rd</a:t>
                      </a:r>
                      <a:r>
                        <a:rPr kumimoji="0" lang="en-AU" sz="1600" b="0" i="0" u="none" strike="noStrike" cap="none" normalizeH="0" baseline="0" dirty="0">
                          <a:ln>
                            <a:noFill/>
                          </a:ln>
                          <a:solidFill>
                            <a:schemeClr val="tx1"/>
                          </a:solidFill>
                          <a:effectLst/>
                          <a:latin typeface="Trebuchet MS" pitchFamily="34" charset="0"/>
                        </a:rPr>
                        <a:t> – Small Intestines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14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1" i="0" u="none" strike="noStrike" cap="none" normalizeH="0" baseline="0">
                          <a:ln>
                            <a:noFill/>
                          </a:ln>
                          <a:solidFill>
                            <a:schemeClr val="hlink"/>
                          </a:solidFill>
                          <a:effectLst/>
                          <a:latin typeface="Trebuchet MS" pitchFamily="34" charset="0"/>
                        </a:rPr>
                        <a:t>Fats/Lipids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a:ln>
                            <a:noFill/>
                          </a:ln>
                          <a:solidFill>
                            <a:schemeClr val="tx1"/>
                          </a:solidFill>
                          <a:effectLst/>
                          <a:latin typeface="Trebuchet MS" pitchFamily="34" charset="0"/>
                        </a:rPr>
                        <a:t>(break down to fatty aids + glycerol)</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1</a:t>
                      </a:r>
                      <a:r>
                        <a:rPr kumimoji="0" lang="en-AU" sz="1600" b="0" i="0" u="none" strike="noStrike" cap="none" normalizeH="0" baseline="30000" dirty="0">
                          <a:ln>
                            <a:noFill/>
                          </a:ln>
                          <a:solidFill>
                            <a:schemeClr val="tx1"/>
                          </a:solidFill>
                          <a:effectLst/>
                          <a:latin typeface="Trebuchet MS" pitchFamily="34" charset="0"/>
                        </a:rPr>
                        <a:t>st</a:t>
                      </a:r>
                      <a:r>
                        <a:rPr kumimoji="0" lang="en-AU" sz="1600" b="0" i="0" u="none" strike="noStrike" cap="none" normalizeH="0" baseline="0" dirty="0">
                          <a:ln>
                            <a:noFill/>
                          </a:ln>
                          <a:solidFill>
                            <a:schemeClr val="tx1"/>
                          </a:solidFill>
                          <a:effectLst/>
                          <a:latin typeface="Trebuchet MS" pitchFamily="34" charset="0"/>
                        </a:rPr>
                        <a:t> – Duodenum (Pancreatic Enzymes)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AU" sz="1600" b="0" i="0" u="none" strike="noStrike" cap="none" normalizeH="0" baseline="0" dirty="0">
                          <a:ln>
                            <a:noFill/>
                          </a:ln>
                          <a:solidFill>
                            <a:schemeClr val="tx1"/>
                          </a:solidFill>
                          <a:effectLst/>
                          <a:latin typeface="Trebuchet MS" pitchFamily="34" charset="0"/>
                        </a:rPr>
                        <a:t>2</a:t>
                      </a:r>
                      <a:r>
                        <a:rPr kumimoji="0" lang="en-AU" sz="1600" b="0" i="0" u="none" strike="noStrike" cap="none" normalizeH="0" baseline="30000" dirty="0">
                          <a:ln>
                            <a:noFill/>
                          </a:ln>
                          <a:solidFill>
                            <a:schemeClr val="tx1"/>
                          </a:solidFill>
                          <a:effectLst/>
                          <a:latin typeface="Trebuchet MS" pitchFamily="34" charset="0"/>
                        </a:rPr>
                        <a:t>nd</a:t>
                      </a:r>
                      <a:r>
                        <a:rPr kumimoji="0" lang="en-AU" sz="1600" b="0" i="0" u="none" strike="noStrike" cap="none" normalizeH="0" baseline="0" dirty="0">
                          <a:ln>
                            <a:noFill/>
                          </a:ln>
                          <a:solidFill>
                            <a:schemeClr val="tx1"/>
                          </a:solidFill>
                          <a:effectLst/>
                          <a:latin typeface="Trebuchet MS" pitchFamily="34" charset="0"/>
                        </a:rPr>
                        <a:t>  - Small Intestines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21886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83" y="325740"/>
            <a:ext cx="9784080" cy="1508760"/>
          </a:xfrm>
        </p:spPr>
        <p:txBody>
          <a:bodyPr/>
          <a:lstStyle/>
          <a:p>
            <a:r>
              <a:rPr lang="en-AU" dirty="0"/>
              <a:t>DO: Questions in the text</a:t>
            </a:r>
          </a:p>
        </p:txBody>
      </p:sp>
      <p:sp>
        <p:nvSpPr>
          <p:cNvPr id="3" name="Content Placeholder 2"/>
          <p:cNvSpPr>
            <a:spLocks noGrp="1"/>
          </p:cNvSpPr>
          <p:nvPr>
            <p:ph idx="1"/>
          </p:nvPr>
        </p:nvSpPr>
        <p:spPr>
          <a:xfrm>
            <a:off x="330083" y="2019993"/>
            <a:ext cx="9784080" cy="4206240"/>
          </a:xfrm>
        </p:spPr>
        <p:txBody>
          <a:bodyPr/>
          <a:lstStyle/>
          <a:p>
            <a:r>
              <a:rPr lang="en-AU" dirty="0">
                <a:solidFill>
                  <a:schemeClr val="bg1"/>
                </a:solidFill>
              </a:rPr>
              <a:t>Complete a glossary using the key words from chapter 6 (Page 164-165)</a:t>
            </a:r>
          </a:p>
          <a:p>
            <a:r>
              <a:rPr lang="en-AU" dirty="0">
                <a:solidFill>
                  <a:schemeClr val="bg1"/>
                </a:solidFill>
              </a:rPr>
              <a:t>Complete all relevant </a:t>
            </a:r>
            <a:r>
              <a:rPr lang="en-AU">
                <a:solidFill>
                  <a:schemeClr val="bg1"/>
                </a:solidFill>
              </a:rPr>
              <a:t>Chapter 6 </a:t>
            </a:r>
            <a:r>
              <a:rPr lang="en-AU" dirty="0">
                <a:solidFill>
                  <a:schemeClr val="bg1"/>
                </a:solidFill>
              </a:rPr>
              <a:t>Review Questions (Page 166-167)</a:t>
            </a:r>
          </a:p>
          <a:p>
            <a:r>
              <a:rPr lang="en-AU" dirty="0">
                <a:solidFill>
                  <a:schemeClr val="bg1"/>
                </a:solidFill>
              </a:rPr>
              <a:t>Prepare your own notes </a:t>
            </a:r>
          </a:p>
          <a:p>
            <a:endParaRPr lang="en-AU" dirty="0"/>
          </a:p>
        </p:txBody>
      </p:sp>
    </p:spTree>
    <p:extLst>
      <p:ext uri="{BB962C8B-B14F-4D97-AF65-F5344CB8AC3E}">
        <p14:creationId xmlns:p14="http://schemas.microsoft.com/office/powerpoint/2010/main" val="307353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31" y="275514"/>
            <a:ext cx="9784080" cy="1508760"/>
          </a:xfrm>
        </p:spPr>
        <p:txBody>
          <a:bodyPr/>
          <a:lstStyle/>
          <a:p>
            <a:r>
              <a:rPr lang="en-AU" dirty="0"/>
              <a:t>Mechanical and Chemical digestion </a:t>
            </a:r>
          </a:p>
        </p:txBody>
      </p:sp>
      <p:sp>
        <p:nvSpPr>
          <p:cNvPr id="3" name="Content Placeholder 2"/>
          <p:cNvSpPr>
            <a:spLocks noGrp="1"/>
          </p:cNvSpPr>
          <p:nvPr>
            <p:ph idx="1"/>
          </p:nvPr>
        </p:nvSpPr>
        <p:spPr>
          <a:xfrm>
            <a:off x="172141" y="2036618"/>
            <a:ext cx="9784080" cy="4206240"/>
          </a:xfrm>
        </p:spPr>
        <p:txBody>
          <a:bodyPr/>
          <a:lstStyle/>
          <a:p>
            <a:r>
              <a:rPr lang="en-AU" dirty="0">
                <a:solidFill>
                  <a:schemeClr val="bg1"/>
                </a:solidFill>
              </a:rPr>
              <a:t>Mechanical and chemical digestion occur at various places during the digestion process. </a:t>
            </a:r>
          </a:p>
          <a:p>
            <a:pPr marL="990600" lvl="1" indent="-533400">
              <a:buFontTx/>
              <a:buAutoNum type="arabicPeriod"/>
            </a:pPr>
            <a:r>
              <a:rPr lang="en-AU" altLang="en-US" sz="1900" dirty="0">
                <a:solidFill>
                  <a:schemeClr val="bg1"/>
                </a:solidFill>
              </a:rPr>
              <a:t>Mechanical digestion of food (physical breakdown). Processes include </a:t>
            </a:r>
            <a:r>
              <a:rPr lang="en-AU" altLang="en-US" sz="1900" b="1" dirty="0">
                <a:solidFill>
                  <a:srgbClr val="5623D5"/>
                </a:solidFill>
              </a:rPr>
              <a:t>chewing, churning and emulsifying</a:t>
            </a:r>
            <a:r>
              <a:rPr lang="en-AU" altLang="en-US" sz="1900" dirty="0">
                <a:solidFill>
                  <a:srgbClr val="5623D5"/>
                </a:solidFill>
              </a:rPr>
              <a:t>. </a:t>
            </a:r>
          </a:p>
          <a:p>
            <a:pPr marL="990600" lvl="1" indent="-533400">
              <a:buFontTx/>
              <a:buAutoNum type="arabicPeriod"/>
            </a:pPr>
            <a:r>
              <a:rPr lang="en-AU" altLang="en-US" sz="1900" dirty="0">
                <a:solidFill>
                  <a:schemeClr val="bg1"/>
                </a:solidFill>
              </a:rPr>
              <a:t>Chemical digestion of food (using enzymes). Enzymes are substrate specific:</a:t>
            </a:r>
          </a:p>
          <a:p>
            <a:pPr marL="457200" lvl="1" indent="0">
              <a:buNone/>
            </a:pPr>
            <a:endParaRPr lang="en-AU" altLang="en-US" sz="1900" dirty="0"/>
          </a:p>
          <a:p>
            <a:pPr marL="990600" lvl="1" indent="-533400">
              <a:buFontTx/>
              <a:buAutoNum type="arabicPeriod"/>
            </a:pPr>
            <a:endParaRPr lang="en-AU" altLang="en-US" sz="1900" dirty="0"/>
          </a:p>
          <a:p>
            <a:pPr marL="990600" lvl="1" indent="-533400">
              <a:buFontTx/>
              <a:buAutoNum type="arabicPeriod"/>
            </a:pPr>
            <a:endParaRPr lang="en-AU" altLang="en-US" sz="1900" dirty="0"/>
          </a:p>
          <a:p>
            <a:pPr marL="990600" lvl="1" indent="-533400">
              <a:buFontTx/>
              <a:buAutoNum type="arabicPeriod"/>
            </a:pPr>
            <a:endParaRPr lang="en-AU" altLang="en-US" sz="1900" dirty="0"/>
          </a:p>
          <a:p>
            <a:pPr marL="990600" lvl="1" indent="-533400">
              <a:buFontTx/>
              <a:buAutoNum type="arabicPeriod"/>
            </a:pPr>
            <a:endParaRPr lang="en-AU" altLang="en-US" sz="1900" dirty="0"/>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638688777"/>
              </p:ext>
            </p:extLst>
          </p:nvPr>
        </p:nvGraphicFramePr>
        <p:xfrm>
          <a:off x="1409809" y="3898669"/>
          <a:ext cx="6894606" cy="2186246"/>
        </p:xfrm>
        <a:graphic>
          <a:graphicData uri="http://schemas.openxmlformats.org/drawingml/2006/table">
            <a:tbl>
              <a:tblPr firstRow="1" bandRow="1">
                <a:tableStyleId>{5C22544A-7EE6-4342-B048-85BDC9FD1C3A}</a:tableStyleId>
              </a:tblPr>
              <a:tblGrid>
                <a:gridCol w="2298202">
                  <a:extLst>
                    <a:ext uri="{9D8B030D-6E8A-4147-A177-3AD203B41FA5}">
                      <a16:colId xmlns:a16="http://schemas.microsoft.com/office/drawing/2014/main" val="1177608557"/>
                    </a:ext>
                  </a:extLst>
                </a:gridCol>
                <a:gridCol w="2298202">
                  <a:extLst>
                    <a:ext uri="{9D8B030D-6E8A-4147-A177-3AD203B41FA5}">
                      <a16:colId xmlns:a16="http://schemas.microsoft.com/office/drawing/2014/main" val="1922676431"/>
                    </a:ext>
                  </a:extLst>
                </a:gridCol>
                <a:gridCol w="2298202">
                  <a:extLst>
                    <a:ext uri="{9D8B030D-6E8A-4147-A177-3AD203B41FA5}">
                      <a16:colId xmlns:a16="http://schemas.microsoft.com/office/drawing/2014/main" val="3314666753"/>
                    </a:ext>
                  </a:extLst>
                </a:gridCol>
              </a:tblGrid>
              <a:tr h="400995">
                <a:tc>
                  <a:txBody>
                    <a:bodyPr/>
                    <a:lstStyle/>
                    <a:p>
                      <a:r>
                        <a:rPr lang="en-AU" dirty="0"/>
                        <a:t>Enzyme Name </a:t>
                      </a:r>
                    </a:p>
                  </a:txBody>
                  <a:tcPr/>
                </a:tc>
                <a:tc>
                  <a:txBody>
                    <a:bodyPr/>
                    <a:lstStyle/>
                    <a:p>
                      <a:r>
                        <a:rPr lang="en-AU" dirty="0"/>
                        <a:t>Substrate</a:t>
                      </a:r>
                    </a:p>
                  </a:txBody>
                  <a:tcPr/>
                </a:tc>
                <a:tc>
                  <a:txBody>
                    <a:bodyPr/>
                    <a:lstStyle/>
                    <a:p>
                      <a:r>
                        <a:rPr lang="en-AU" dirty="0"/>
                        <a:t>Product</a:t>
                      </a:r>
                    </a:p>
                  </a:txBody>
                  <a:tcPr/>
                </a:tc>
                <a:extLst>
                  <a:ext uri="{0D108BD9-81ED-4DB2-BD59-A6C34878D82A}">
                    <a16:rowId xmlns:a16="http://schemas.microsoft.com/office/drawing/2014/main" val="1075502874"/>
                  </a:ext>
                </a:extLst>
              </a:tr>
              <a:tr h="692128">
                <a:tc>
                  <a:txBody>
                    <a:bodyPr/>
                    <a:lstStyle/>
                    <a:p>
                      <a:r>
                        <a:rPr lang="en-AU" b="1" dirty="0"/>
                        <a:t>Amylase</a:t>
                      </a:r>
                    </a:p>
                  </a:txBody>
                  <a:tcPr/>
                </a:tc>
                <a:tc>
                  <a:txBody>
                    <a:bodyPr/>
                    <a:lstStyle/>
                    <a:p>
                      <a:r>
                        <a:rPr lang="en-AU" dirty="0"/>
                        <a:t>Carbohydrates/Starch </a:t>
                      </a:r>
                    </a:p>
                  </a:txBody>
                  <a:tcPr/>
                </a:tc>
                <a:tc>
                  <a:txBody>
                    <a:bodyPr/>
                    <a:lstStyle/>
                    <a:p>
                      <a:r>
                        <a:rPr lang="en-AU" dirty="0"/>
                        <a:t>Simple Sugars (Glucose)</a:t>
                      </a:r>
                    </a:p>
                  </a:txBody>
                  <a:tcPr/>
                </a:tc>
                <a:extLst>
                  <a:ext uri="{0D108BD9-81ED-4DB2-BD59-A6C34878D82A}">
                    <a16:rowId xmlns:a16="http://schemas.microsoft.com/office/drawing/2014/main" val="2045751288"/>
                  </a:ext>
                </a:extLst>
              </a:tr>
              <a:tr h="400995">
                <a:tc>
                  <a:txBody>
                    <a:bodyPr/>
                    <a:lstStyle/>
                    <a:p>
                      <a:r>
                        <a:rPr lang="en-AU" b="1" dirty="0"/>
                        <a:t>Protease</a:t>
                      </a:r>
                    </a:p>
                  </a:txBody>
                  <a:tcPr/>
                </a:tc>
                <a:tc>
                  <a:txBody>
                    <a:bodyPr/>
                    <a:lstStyle/>
                    <a:p>
                      <a:r>
                        <a:rPr lang="en-AU" dirty="0"/>
                        <a:t>Proteins</a:t>
                      </a:r>
                    </a:p>
                  </a:txBody>
                  <a:tcPr/>
                </a:tc>
                <a:tc>
                  <a:txBody>
                    <a:bodyPr/>
                    <a:lstStyle/>
                    <a:p>
                      <a:r>
                        <a:rPr lang="en-AU" dirty="0"/>
                        <a:t>Amino Acids</a:t>
                      </a:r>
                    </a:p>
                  </a:txBody>
                  <a:tcPr/>
                </a:tc>
                <a:extLst>
                  <a:ext uri="{0D108BD9-81ED-4DB2-BD59-A6C34878D82A}">
                    <a16:rowId xmlns:a16="http://schemas.microsoft.com/office/drawing/2014/main" val="2644777867"/>
                  </a:ext>
                </a:extLst>
              </a:tr>
              <a:tr h="692128">
                <a:tc>
                  <a:txBody>
                    <a:bodyPr/>
                    <a:lstStyle/>
                    <a:p>
                      <a:r>
                        <a:rPr lang="en-AU" b="1" dirty="0"/>
                        <a:t>Lipase</a:t>
                      </a:r>
                    </a:p>
                  </a:txBody>
                  <a:tcPr/>
                </a:tc>
                <a:tc>
                  <a:txBody>
                    <a:bodyPr/>
                    <a:lstStyle/>
                    <a:p>
                      <a:r>
                        <a:rPr lang="en-AU" dirty="0"/>
                        <a:t>Lipids (fats)</a:t>
                      </a:r>
                    </a:p>
                  </a:txBody>
                  <a:tcPr/>
                </a:tc>
                <a:tc>
                  <a:txBody>
                    <a:bodyPr/>
                    <a:lstStyle/>
                    <a:p>
                      <a:r>
                        <a:rPr lang="en-AU" dirty="0"/>
                        <a:t>Fatty Acids and glycerol </a:t>
                      </a:r>
                    </a:p>
                  </a:txBody>
                  <a:tcPr/>
                </a:tc>
                <a:extLst>
                  <a:ext uri="{0D108BD9-81ED-4DB2-BD59-A6C34878D82A}">
                    <a16:rowId xmlns:a16="http://schemas.microsoft.com/office/drawing/2014/main" val="989648827"/>
                  </a:ext>
                </a:extLst>
              </a:tr>
            </a:tbl>
          </a:graphicData>
        </a:graphic>
      </p:graphicFrame>
      <p:pic>
        <p:nvPicPr>
          <p:cNvPr id="2050" name="Picture 2" descr="JaypeeDigital | eBook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754" y="4050066"/>
            <a:ext cx="3432066" cy="188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06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Mouth </a:t>
            </a:r>
          </a:p>
        </p:txBody>
      </p:sp>
    </p:spTree>
    <p:extLst>
      <p:ext uri="{BB962C8B-B14F-4D97-AF65-F5344CB8AC3E}">
        <p14:creationId xmlns:p14="http://schemas.microsoft.com/office/powerpoint/2010/main" val="383124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97" y="350678"/>
            <a:ext cx="9784080" cy="1508760"/>
          </a:xfrm>
        </p:spPr>
        <p:txBody>
          <a:bodyPr/>
          <a:lstStyle/>
          <a:p>
            <a:r>
              <a:rPr lang="en-AU" dirty="0"/>
              <a:t>Digestive processes</a:t>
            </a:r>
          </a:p>
        </p:txBody>
      </p:sp>
      <p:sp>
        <p:nvSpPr>
          <p:cNvPr id="3" name="Content Placeholder 2"/>
          <p:cNvSpPr>
            <a:spLocks noGrp="1"/>
          </p:cNvSpPr>
          <p:nvPr>
            <p:ph idx="1"/>
          </p:nvPr>
        </p:nvSpPr>
        <p:spPr>
          <a:xfrm>
            <a:off x="321770" y="2128058"/>
            <a:ext cx="9784080" cy="4206240"/>
          </a:xfrm>
        </p:spPr>
        <p:txBody>
          <a:bodyPr/>
          <a:lstStyle/>
          <a:p>
            <a:r>
              <a:rPr lang="en-AU" dirty="0">
                <a:solidFill>
                  <a:schemeClr val="bg1"/>
                </a:solidFill>
              </a:rPr>
              <a:t>Three main digestive processes occur in the mouth:</a:t>
            </a:r>
          </a:p>
          <a:p>
            <a:pPr marL="342900" indent="-342900">
              <a:buFont typeface="+mj-lt"/>
              <a:buAutoNum type="arabicPeriod"/>
            </a:pPr>
            <a:r>
              <a:rPr lang="en-AU" b="1" dirty="0">
                <a:solidFill>
                  <a:srgbClr val="5623D5"/>
                </a:solidFill>
              </a:rPr>
              <a:t>Ingestion</a:t>
            </a:r>
            <a:r>
              <a:rPr lang="en-AU" dirty="0">
                <a:solidFill>
                  <a:schemeClr val="bg1"/>
                </a:solidFill>
              </a:rPr>
              <a:t> – Intake of food </a:t>
            </a:r>
            <a:endParaRPr lang="en-AU" b="1" dirty="0">
              <a:solidFill>
                <a:schemeClr val="bg1"/>
              </a:solidFill>
            </a:endParaRPr>
          </a:p>
          <a:p>
            <a:pPr marL="342900" indent="-342900">
              <a:buFont typeface="+mj-lt"/>
              <a:buAutoNum type="arabicPeriod"/>
            </a:pPr>
            <a:r>
              <a:rPr lang="en-AU" b="1" dirty="0">
                <a:solidFill>
                  <a:srgbClr val="5623D5"/>
                </a:solidFill>
              </a:rPr>
              <a:t>Mechanical Digestion </a:t>
            </a:r>
            <a:r>
              <a:rPr lang="en-AU" dirty="0">
                <a:solidFill>
                  <a:schemeClr val="bg1"/>
                </a:solidFill>
              </a:rPr>
              <a:t>–</a:t>
            </a:r>
            <a:r>
              <a:rPr lang="en-AU" b="1" dirty="0">
                <a:solidFill>
                  <a:schemeClr val="bg1"/>
                </a:solidFill>
              </a:rPr>
              <a:t> </a:t>
            </a:r>
            <a:r>
              <a:rPr lang="en-AU" dirty="0">
                <a:solidFill>
                  <a:schemeClr val="bg1"/>
                </a:solidFill>
              </a:rPr>
              <a:t>Physical break down of food (large – small pieces) by the </a:t>
            </a:r>
            <a:r>
              <a:rPr lang="en-AU" b="1" dirty="0">
                <a:solidFill>
                  <a:srgbClr val="5623D5"/>
                </a:solidFill>
              </a:rPr>
              <a:t>jaw and teeth</a:t>
            </a:r>
          </a:p>
          <a:p>
            <a:pPr marL="342900" indent="-342900">
              <a:buFont typeface="+mj-lt"/>
              <a:buAutoNum type="arabicPeriod"/>
            </a:pPr>
            <a:r>
              <a:rPr lang="en-AU" b="1" dirty="0">
                <a:solidFill>
                  <a:srgbClr val="5623D5"/>
                </a:solidFill>
              </a:rPr>
              <a:t>Chemical Digestion</a:t>
            </a:r>
            <a:r>
              <a:rPr lang="en-AU" dirty="0">
                <a:solidFill>
                  <a:srgbClr val="5623D5"/>
                </a:solidFill>
              </a:rPr>
              <a:t> </a:t>
            </a:r>
            <a:r>
              <a:rPr lang="en-AU" dirty="0">
                <a:solidFill>
                  <a:schemeClr val="bg1"/>
                </a:solidFill>
              </a:rPr>
              <a:t>– Chemical break down of </a:t>
            </a:r>
            <a:r>
              <a:rPr lang="en-AU" b="1" dirty="0">
                <a:solidFill>
                  <a:srgbClr val="5623D5"/>
                </a:solidFill>
              </a:rPr>
              <a:t>starch</a:t>
            </a:r>
            <a:r>
              <a:rPr lang="en-AU" dirty="0">
                <a:solidFill>
                  <a:schemeClr val="bg1"/>
                </a:solidFill>
              </a:rPr>
              <a:t> by </a:t>
            </a:r>
            <a:r>
              <a:rPr lang="en-AU" b="1" dirty="0">
                <a:solidFill>
                  <a:srgbClr val="5623D5"/>
                </a:solidFill>
              </a:rPr>
              <a:t>salivary amylase </a:t>
            </a:r>
            <a:r>
              <a:rPr lang="en-AU" dirty="0">
                <a:solidFill>
                  <a:schemeClr val="bg1"/>
                </a:solidFill>
              </a:rPr>
              <a:t>found in </a:t>
            </a:r>
            <a:r>
              <a:rPr lang="en-AU" b="1" dirty="0">
                <a:solidFill>
                  <a:srgbClr val="5623D5"/>
                </a:solidFill>
              </a:rPr>
              <a:t>saliva</a:t>
            </a:r>
            <a:r>
              <a:rPr lang="en-AU" dirty="0">
                <a:solidFill>
                  <a:schemeClr val="bg1"/>
                </a:solidFill>
              </a:rPr>
              <a:t> produced by the </a:t>
            </a:r>
            <a:r>
              <a:rPr lang="en-AU" b="1" dirty="0">
                <a:solidFill>
                  <a:srgbClr val="5623D5"/>
                </a:solidFill>
              </a:rPr>
              <a:t>salivary glands </a:t>
            </a:r>
          </a:p>
        </p:txBody>
      </p:sp>
    </p:spTree>
    <p:extLst>
      <p:ext uri="{BB962C8B-B14F-4D97-AF65-F5344CB8AC3E}">
        <p14:creationId xmlns:p14="http://schemas.microsoft.com/office/powerpoint/2010/main" val="325663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Chemical digestion in mouth</a:t>
            </a:r>
          </a:p>
        </p:txBody>
      </p:sp>
      <p:sp>
        <p:nvSpPr>
          <p:cNvPr id="3" name="Content Placeholder 2"/>
          <p:cNvSpPr>
            <a:spLocks noGrp="1"/>
          </p:cNvSpPr>
          <p:nvPr>
            <p:ph idx="1"/>
          </p:nvPr>
        </p:nvSpPr>
        <p:spPr>
          <a:xfrm>
            <a:off x="429835" y="2440823"/>
            <a:ext cx="9784080" cy="4206240"/>
          </a:xfrm>
        </p:spPr>
        <p:txBody>
          <a:bodyPr/>
          <a:lstStyle/>
          <a:p>
            <a:r>
              <a:rPr lang="en-AU" dirty="0">
                <a:solidFill>
                  <a:schemeClr val="bg1"/>
                </a:solidFill>
              </a:rPr>
              <a:t>Chemical break down of </a:t>
            </a:r>
            <a:r>
              <a:rPr lang="en-AU" b="1" dirty="0">
                <a:solidFill>
                  <a:srgbClr val="5623D5"/>
                </a:solidFill>
              </a:rPr>
              <a:t>starch</a:t>
            </a:r>
            <a:r>
              <a:rPr lang="en-AU" dirty="0">
                <a:solidFill>
                  <a:srgbClr val="5623D5"/>
                </a:solidFill>
              </a:rPr>
              <a:t> </a:t>
            </a:r>
            <a:r>
              <a:rPr lang="en-AU" dirty="0">
                <a:solidFill>
                  <a:schemeClr val="bg1"/>
                </a:solidFill>
              </a:rPr>
              <a:t>by </a:t>
            </a:r>
            <a:r>
              <a:rPr lang="en-AU" b="1" dirty="0">
                <a:solidFill>
                  <a:srgbClr val="5623D5"/>
                </a:solidFill>
              </a:rPr>
              <a:t>salivary amylase </a:t>
            </a:r>
            <a:r>
              <a:rPr lang="en-AU" dirty="0">
                <a:solidFill>
                  <a:schemeClr val="bg1"/>
                </a:solidFill>
              </a:rPr>
              <a:t>found in </a:t>
            </a:r>
            <a:r>
              <a:rPr lang="en-AU" b="1" dirty="0">
                <a:solidFill>
                  <a:srgbClr val="5623D5"/>
                </a:solidFill>
              </a:rPr>
              <a:t>saliva</a:t>
            </a:r>
            <a:r>
              <a:rPr lang="en-AU" dirty="0">
                <a:solidFill>
                  <a:schemeClr val="bg1"/>
                </a:solidFill>
              </a:rPr>
              <a:t> produced by the</a:t>
            </a:r>
            <a:r>
              <a:rPr lang="en-AU" dirty="0">
                <a:solidFill>
                  <a:srgbClr val="5623D5"/>
                </a:solidFill>
              </a:rPr>
              <a:t> </a:t>
            </a:r>
            <a:r>
              <a:rPr lang="en-AU" b="1" dirty="0">
                <a:solidFill>
                  <a:srgbClr val="5623D5"/>
                </a:solidFill>
              </a:rPr>
              <a:t>salivary glands.</a:t>
            </a:r>
          </a:p>
          <a:p>
            <a:pPr marL="0" indent="0">
              <a:buNone/>
            </a:pPr>
            <a:endParaRPr lang="en-AU" dirty="0"/>
          </a:p>
          <a:p>
            <a:pPr marL="0" indent="0">
              <a:buNone/>
            </a:pPr>
            <a:endParaRPr lang="en-AU" dirty="0"/>
          </a:p>
          <a:p>
            <a:pPr marL="0" indent="0">
              <a:buNone/>
            </a:pP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4148515860"/>
              </p:ext>
            </p:extLst>
          </p:nvPr>
        </p:nvGraphicFramePr>
        <p:xfrm>
          <a:off x="814647" y="3668567"/>
          <a:ext cx="7075980" cy="1285240"/>
        </p:xfrm>
        <a:graphic>
          <a:graphicData uri="http://schemas.openxmlformats.org/drawingml/2006/table">
            <a:tbl>
              <a:tblPr firstRow="1" bandRow="1">
                <a:tableStyleId>{5C22544A-7EE6-4342-B048-85BDC9FD1C3A}</a:tableStyleId>
              </a:tblPr>
              <a:tblGrid>
                <a:gridCol w="1263536">
                  <a:extLst>
                    <a:ext uri="{9D8B030D-6E8A-4147-A177-3AD203B41FA5}">
                      <a16:colId xmlns:a16="http://schemas.microsoft.com/office/drawing/2014/main" val="821328494"/>
                    </a:ext>
                  </a:extLst>
                </a:gridCol>
                <a:gridCol w="1346662">
                  <a:extLst>
                    <a:ext uri="{9D8B030D-6E8A-4147-A177-3AD203B41FA5}">
                      <a16:colId xmlns:a16="http://schemas.microsoft.com/office/drawing/2014/main" val="4035634002"/>
                    </a:ext>
                  </a:extLst>
                </a:gridCol>
                <a:gridCol w="2252749">
                  <a:extLst>
                    <a:ext uri="{9D8B030D-6E8A-4147-A177-3AD203B41FA5}">
                      <a16:colId xmlns:a16="http://schemas.microsoft.com/office/drawing/2014/main" val="4129468640"/>
                    </a:ext>
                  </a:extLst>
                </a:gridCol>
                <a:gridCol w="2213033">
                  <a:extLst>
                    <a:ext uri="{9D8B030D-6E8A-4147-A177-3AD203B41FA5}">
                      <a16:colId xmlns:a16="http://schemas.microsoft.com/office/drawing/2014/main" val="1472738648"/>
                    </a:ext>
                  </a:extLst>
                </a:gridCol>
              </a:tblGrid>
              <a:tr h="370840">
                <a:tc>
                  <a:txBody>
                    <a:bodyPr/>
                    <a:lstStyle/>
                    <a:p>
                      <a:r>
                        <a:rPr lang="en-AU" dirty="0"/>
                        <a:t>Location</a:t>
                      </a:r>
                    </a:p>
                  </a:txBody>
                  <a:tcPr/>
                </a:tc>
                <a:tc>
                  <a:txBody>
                    <a:bodyPr/>
                    <a:lstStyle/>
                    <a:p>
                      <a:r>
                        <a:rPr lang="en-AU" dirty="0"/>
                        <a:t>Enzyme</a:t>
                      </a:r>
                    </a:p>
                  </a:txBody>
                  <a:tcPr/>
                </a:tc>
                <a:tc>
                  <a:txBody>
                    <a:bodyPr/>
                    <a:lstStyle/>
                    <a:p>
                      <a:r>
                        <a:rPr lang="en-AU" dirty="0"/>
                        <a:t>Substrate</a:t>
                      </a:r>
                    </a:p>
                  </a:txBody>
                  <a:tcPr/>
                </a:tc>
                <a:tc>
                  <a:txBody>
                    <a:bodyPr/>
                    <a:lstStyle/>
                    <a:p>
                      <a:r>
                        <a:rPr lang="en-AU" dirty="0"/>
                        <a:t>Products</a:t>
                      </a:r>
                    </a:p>
                  </a:txBody>
                  <a:tcPr/>
                </a:tc>
                <a:extLst>
                  <a:ext uri="{0D108BD9-81ED-4DB2-BD59-A6C34878D82A}">
                    <a16:rowId xmlns:a16="http://schemas.microsoft.com/office/drawing/2014/main" val="2449995225"/>
                  </a:ext>
                </a:extLst>
              </a:tr>
              <a:tr h="370840">
                <a:tc>
                  <a:txBody>
                    <a:bodyPr/>
                    <a:lstStyle/>
                    <a:p>
                      <a:r>
                        <a:rPr lang="en-AU" dirty="0"/>
                        <a:t>Mouth</a:t>
                      </a:r>
                    </a:p>
                  </a:txBody>
                  <a:tcPr/>
                </a:tc>
                <a:tc>
                  <a:txBody>
                    <a:bodyPr/>
                    <a:lstStyle/>
                    <a:p>
                      <a:r>
                        <a:rPr lang="en-AU" b="1" dirty="0"/>
                        <a:t>Salivary Amylase</a:t>
                      </a:r>
                    </a:p>
                  </a:txBody>
                  <a:tcPr/>
                </a:tc>
                <a:tc>
                  <a:txBody>
                    <a:bodyPr/>
                    <a:lstStyle/>
                    <a:p>
                      <a:r>
                        <a:rPr lang="en-AU" dirty="0"/>
                        <a:t>Starch/</a:t>
                      </a:r>
                    </a:p>
                    <a:p>
                      <a:r>
                        <a:rPr lang="en-AU" dirty="0"/>
                        <a:t>Carbohydrates</a:t>
                      </a:r>
                      <a:r>
                        <a:rPr lang="en-AU" baseline="0" dirty="0"/>
                        <a:t> (polysaccharides)</a:t>
                      </a:r>
                      <a:endParaRPr lang="en-AU" dirty="0"/>
                    </a:p>
                  </a:txBody>
                  <a:tcPr/>
                </a:tc>
                <a:tc>
                  <a:txBody>
                    <a:bodyPr/>
                    <a:lstStyle/>
                    <a:p>
                      <a:r>
                        <a:rPr lang="en-AU" dirty="0"/>
                        <a:t>Shorter polysaccharides</a:t>
                      </a:r>
                    </a:p>
                  </a:txBody>
                  <a:tcPr/>
                </a:tc>
                <a:extLst>
                  <a:ext uri="{0D108BD9-81ED-4DB2-BD59-A6C34878D82A}">
                    <a16:rowId xmlns:a16="http://schemas.microsoft.com/office/drawing/2014/main" val="1259564842"/>
                  </a:ext>
                </a:extLst>
              </a:tr>
            </a:tbl>
          </a:graphicData>
        </a:graphic>
      </p:graphicFrame>
    </p:spTree>
    <p:extLst>
      <p:ext uri="{BB962C8B-B14F-4D97-AF65-F5344CB8AC3E}">
        <p14:creationId xmlns:p14="http://schemas.microsoft.com/office/powerpoint/2010/main" val="3191935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D60E72"/>
      </a:lt1>
      <a:dk2>
        <a:srgbClr val="F9B2D6"/>
      </a:dk2>
      <a:lt2>
        <a:srgbClr val="F2F2F2"/>
      </a:lt2>
      <a:accent1>
        <a:srgbClr val="00B050"/>
      </a:accent1>
      <a:accent2>
        <a:srgbClr val="A5D028"/>
      </a:accent2>
      <a:accent3>
        <a:srgbClr val="08CC78"/>
      </a:accent3>
      <a:accent4>
        <a:srgbClr val="0674A5"/>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429</TotalTime>
  <Words>2436</Words>
  <Application>Microsoft Macintosh PowerPoint</Application>
  <PresentationFormat>Widescreen</PresentationFormat>
  <Paragraphs>301</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Corbel</vt:lpstr>
      <vt:lpstr>Trebuchet MS</vt:lpstr>
      <vt:lpstr>Wingdings</vt:lpstr>
      <vt:lpstr>Banded</vt:lpstr>
      <vt:lpstr>Topic 5: Digestive System </vt:lpstr>
      <vt:lpstr>What is digestion?</vt:lpstr>
      <vt:lpstr>Organs of the digestive system </vt:lpstr>
      <vt:lpstr>Organs of the digestive system (Structure and Function) </vt:lpstr>
      <vt:lpstr>Role of the digestive system </vt:lpstr>
      <vt:lpstr>Mechanical and Chemical digestion </vt:lpstr>
      <vt:lpstr>Mouth </vt:lpstr>
      <vt:lpstr>Digestive processes</vt:lpstr>
      <vt:lpstr>Chemical digestion in mouth</vt:lpstr>
      <vt:lpstr>Mechanical digestion in mouth</vt:lpstr>
      <vt:lpstr>Structures assisting mechanical processes</vt:lpstr>
      <vt:lpstr>Dentition</vt:lpstr>
      <vt:lpstr>Dentition</vt:lpstr>
      <vt:lpstr>Swallowing</vt:lpstr>
      <vt:lpstr>Oesophagus</vt:lpstr>
      <vt:lpstr>Structure of the lining of the alimentary canal</vt:lpstr>
      <vt:lpstr>Structure of the oesophagus</vt:lpstr>
      <vt:lpstr>Peristalsis</vt:lpstr>
      <vt:lpstr>Stomach </vt:lpstr>
      <vt:lpstr>Structure of the stomach </vt:lpstr>
      <vt:lpstr>Structure of the stomach </vt:lpstr>
      <vt:lpstr>Structure of the stomach – Mechanical Digestion </vt:lpstr>
      <vt:lpstr>Structure of the stomach – Chemical Digestion </vt:lpstr>
      <vt:lpstr>Mucosa of the stomach</vt:lpstr>
      <vt:lpstr>Absorption in the stomach </vt:lpstr>
      <vt:lpstr>Regulating movement – Pyloric Sphincter</vt:lpstr>
      <vt:lpstr>Duodenum </vt:lpstr>
      <vt:lpstr>Duodenum structure</vt:lpstr>
      <vt:lpstr>Pancreas, gall bladder and duodenum</vt:lpstr>
      <vt:lpstr>PowerPoint Presentation</vt:lpstr>
      <vt:lpstr>Mechanical digestion in the duodenum </vt:lpstr>
      <vt:lpstr>Small Intestine </vt:lpstr>
      <vt:lpstr>Structure of the small intestine </vt:lpstr>
      <vt:lpstr>PowerPoint Presentation</vt:lpstr>
      <vt:lpstr>Segmentation</vt:lpstr>
      <vt:lpstr>PowerPoint Presentation</vt:lpstr>
      <vt:lpstr>Chemical digestion in the small intestine</vt:lpstr>
      <vt:lpstr>Absorption</vt:lpstr>
      <vt:lpstr>Structure of the small intestine to increase surface area for absorption</vt:lpstr>
      <vt:lpstr>Structure of the villi </vt:lpstr>
      <vt:lpstr>Structure of the villi </vt:lpstr>
      <vt:lpstr>Structure of the villi  - Lacteal </vt:lpstr>
      <vt:lpstr>Large Intestine</vt:lpstr>
      <vt:lpstr>Structure of the large intestine</vt:lpstr>
      <vt:lpstr>PowerPoint Presentation</vt:lpstr>
      <vt:lpstr>Function of the large intestine</vt:lpstr>
      <vt:lpstr>Liver </vt:lpstr>
      <vt:lpstr>Function of the liver </vt:lpstr>
      <vt:lpstr>Digestion Process Summary </vt:lpstr>
      <vt:lpstr>Digestion Summary </vt:lpstr>
      <vt:lpstr>DO: Questions in the text</vt:lpstr>
    </vt:vector>
  </TitlesOfParts>
  <Company>Department of Education Western Australia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Digestive System</dc:title>
  <dc:creator>JOHANSEN Rebecca [Rossmoyne Senior High School]</dc:creator>
  <cp:lastModifiedBy>JOHANSEN Rebecca [Rossmoyne Senior High School]</cp:lastModifiedBy>
  <cp:revision>94</cp:revision>
  <dcterms:created xsi:type="dcterms:W3CDTF">2019-02-15T01:24:33Z</dcterms:created>
  <dcterms:modified xsi:type="dcterms:W3CDTF">2021-01-12T07:01:03Z</dcterms:modified>
</cp:coreProperties>
</file>