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90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239B-1F15-4B41-9A5C-D11B2F9F2E06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0042-CC1D-481F-A2C0-679EEF681E41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239B-1F15-4B41-9A5C-D11B2F9F2E06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0042-CC1D-481F-A2C0-679EEF681E4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239B-1F15-4B41-9A5C-D11B2F9F2E06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0042-CC1D-481F-A2C0-679EEF681E4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239B-1F15-4B41-9A5C-D11B2F9F2E06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0042-CC1D-481F-A2C0-679EEF681E4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239B-1F15-4B41-9A5C-D11B2F9F2E06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0042-CC1D-481F-A2C0-679EEF681E41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239B-1F15-4B41-9A5C-D11B2F9F2E06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0042-CC1D-481F-A2C0-679EEF681E4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239B-1F15-4B41-9A5C-D11B2F9F2E06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0042-CC1D-481F-A2C0-679EEF681E4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239B-1F15-4B41-9A5C-D11B2F9F2E06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0042-CC1D-481F-A2C0-679EEF681E4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239B-1F15-4B41-9A5C-D11B2F9F2E06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0042-CC1D-481F-A2C0-679EEF681E4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239B-1F15-4B41-9A5C-D11B2F9F2E06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0042-CC1D-481F-A2C0-679EEF681E41}" type="slidenum">
              <a:rPr lang="en-AU" smtClean="0"/>
              <a:t>‹#›</a:t>
            </a:fld>
            <a:endParaRPr lang="en-AU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087239B-1F15-4B41-9A5C-D11B2F9F2E06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BB40042-CC1D-481F-A2C0-679EEF681E41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087239B-1F15-4B41-9A5C-D11B2F9F2E06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BB40042-CC1D-481F-A2C0-679EEF681E41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204864"/>
            <a:ext cx="8077200" cy="1673352"/>
          </a:xfrm>
        </p:spPr>
        <p:txBody>
          <a:bodyPr/>
          <a:lstStyle/>
          <a:p>
            <a:r>
              <a:rPr lang="en-AU" dirty="0" smtClean="0"/>
              <a:t>How the </a:t>
            </a:r>
            <a:r>
              <a:rPr lang="en-AU" dirty="0" err="1" smtClean="0"/>
              <a:t>Sharemarket</a:t>
            </a:r>
            <a:r>
              <a:rPr lang="en-AU" dirty="0" smtClean="0"/>
              <a:t> Works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27421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Share Trading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 smtClean="0">
                <a:solidFill>
                  <a:srgbClr val="000000"/>
                </a:solidFill>
                <a:latin typeface="Calibri"/>
              </a:rPr>
              <a:t>Share trade occurs when both a buyer and seller agree on a price per share. </a:t>
            </a:r>
            <a:endParaRPr lang="en-AU" sz="3600" dirty="0"/>
          </a:p>
        </p:txBody>
      </p:sp>
    </p:spTree>
    <p:extLst>
      <p:ext uri="{BB962C8B-B14F-4D97-AF65-F5344CB8AC3E}">
        <p14:creationId xmlns:p14="http://schemas.microsoft.com/office/powerpoint/2010/main" val="3731672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011510166"/>
              </p:ext>
            </p:extLst>
          </p:nvPr>
        </p:nvGraphicFramePr>
        <p:xfrm>
          <a:off x="395536" y="692696"/>
          <a:ext cx="82296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Buyer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Bid Price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Seller 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Ask Price</a:t>
                      </a:r>
                      <a:endParaRPr lang="en-A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Buyer A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$1.00 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Seller D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$1.05</a:t>
                      </a:r>
                      <a:endParaRPr lang="en-A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Buyer B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99 cents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Seller</a:t>
                      </a:r>
                      <a:r>
                        <a:rPr lang="en-AU" sz="3600" baseline="0" dirty="0" smtClean="0"/>
                        <a:t> E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$1.00</a:t>
                      </a:r>
                      <a:endParaRPr lang="en-A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Buyer C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98 cents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Seller F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$1.06</a:t>
                      </a:r>
                      <a:endParaRPr lang="en-AU" sz="36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3923928" y="1772816"/>
            <a:ext cx="648072" cy="43204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172400" y="2132856"/>
            <a:ext cx="9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 smtClean="0"/>
              <a:t>Trade</a:t>
            </a:r>
            <a:endParaRPr lang="en-AU" sz="2400" b="1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7812360" y="2363688"/>
            <a:ext cx="432048" cy="0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39552" y="3645024"/>
            <a:ext cx="799288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/>
              <a:t>Buyer A has placed the highest “bid”. For a trade to take place there needs to be a seller wishing to sell the shares at $1 per share and that is Seller E. </a:t>
            </a:r>
            <a:endParaRPr lang="en-AU" sz="2600" dirty="0" smtClean="0"/>
          </a:p>
          <a:p>
            <a:endParaRPr lang="en-AU" sz="2600" dirty="0"/>
          </a:p>
          <a:p>
            <a:r>
              <a:rPr lang="en-AU" sz="2600" dirty="0"/>
              <a:t>The lowest price a seller is willing to accept for their stock is sometimes called the “Ask” price (because that is the price that the seller is “asking” for the stock). </a:t>
            </a:r>
          </a:p>
        </p:txBody>
      </p:sp>
    </p:spTree>
    <p:extLst>
      <p:ext uri="{BB962C8B-B14F-4D97-AF65-F5344CB8AC3E}">
        <p14:creationId xmlns:p14="http://schemas.microsoft.com/office/powerpoint/2010/main" val="2273555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1886340"/>
              </p:ext>
            </p:extLst>
          </p:nvPr>
        </p:nvGraphicFramePr>
        <p:xfrm>
          <a:off x="323528" y="2132856"/>
          <a:ext cx="82296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Buyer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Bid Price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Seller 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Ask Price</a:t>
                      </a:r>
                      <a:endParaRPr lang="en-A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Buyer A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50</a:t>
                      </a:r>
                      <a:r>
                        <a:rPr lang="en-AU" sz="3600" baseline="0" dirty="0" smtClean="0"/>
                        <a:t> cents</a:t>
                      </a:r>
                      <a:r>
                        <a:rPr lang="en-AU" sz="3600" dirty="0" smtClean="0"/>
                        <a:t> 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Seller D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51 cents</a:t>
                      </a:r>
                      <a:endParaRPr lang="en-A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Buyer B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40 cents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Seller</a:t>
                      </a:r>
                      <a:r>
                        <a:rPr lang="en-AU" sz="3600" baseline="0" dirty="0" smtClean="0"/>
                        <a:t> E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54</a:t>
                      </a:r>
                      <a:r>
                        <a:rPr lang="en-AU" sz="3600" baseline="0" dirty="0" smtClean="0"/>
                        <a:t> cents</a:t>
                      </a:r>
                      <a:endParaRPr lang="en-A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Buyer C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41 cents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Seller F</a:t>
                      </a:r>
                      <a:endParaRPr lang="en-A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3600" dirty="0" smtClean="0"/>
                        <a:t>50 cents</a:t>
                      </a:r>
                      <a:endParaRPr lang="en-AU" sz="3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When will a trade take place?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456691" y="5373216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/>
              <a:t>What will Seller D &amp; E need to do? 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376211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Factors that can </a:t>
            </a:r>
            <a:r>
              <a:rPr lang="en-AU" dirty="0"/>
              <a:t>I</a:t>
            </a:r>
            <a:r>
              <a:rPr lang="en-AU" dirty="0" smtClean="0"/>
              <a:t>nfluence Price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Company performance</a:t>
            </a:r>
          </a:p>
          <a:p>
            <a:r>
              <a:rPr lang="en-AU" dirty="0" smtClean="0"/>
              <a:t>Company management</a:t>
            </a:r>
          </a:p>
          <a:p>
            <a:r>
              <a:rPr lang="en-AU" dirty="0" smtClean="0"/>
              <a:t>Takeovers</a:t>
            </a:r>
          </a:p>
          <a:p>
            <a:r>
              <a:rPr lang="en-AU" dirty="0" smtClean="0"/>
              <a:t>Technological Innovation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60378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Factors that Influence the </a:t>
            </a:r>
            <a:r>
              <a:rPr lang="en-AU" dirty="0" err="1" smtClean="0"/>
              <a:t>Sharemarket</a:t>
            </a:r>
            <a:r>
              <a:rPr lang="en-AU" dirty="0" smtClean="0"/>
              <a:t> Overall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Interest Rates</a:t>
            </a:r>
          </a:p>
          <a:p>
            <a:r>
              <a:rPr lang="en-AU" dirty="0" smtClean="0"/>
              <a:t>Exchange Rates</a:t>
            </a:r>
          </a:p>
          <a:p>
            <a:r>
              <a:rPr lang="en-AU" dirty="0" smtClean="0"/>
              <a:t>Government Policies</a:t>
            </a:r>
          </a:p>
          <a:p>
            <a:r>
              <a:rPr lang="en-AU" dirty="0" smtClean="0"/>
              <a:t>Commodity Prices</a:t>
            </a:r>
          </a:p>
          <a:p>
            <a:r>
              <a:rPr lang="en-AU" dirty="0" smtClean="0"/>
              <a:t>Other Financial Markets and Economies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52088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Bull vs Bear Market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A bull market is a rising </a:t>
            </a:r>
            <a:r>
              <a:rPr lang="en-AU" dirty="0" err="1" smtClean="0"/>
              <a:t>sharemarket</a:t>
            </a:r>
            <a:r>
              <a:rPr lang="en-AU" dirty="0" smtClean="0"/>
              <a:t>. A </a:t>
            </a:r>
            <a:r>
              <a:rPr lang="en-AU" dirty="0"/>
              <a:t>“bull” tosses market prices up. </a:t>
            </a:r>
            <a:endParaRPr lang="en-AU" dirty="0" smtClean="0"/>
          </a:p>
          <a:p>
            <a:r>
              <a:rPr lang="en-AU" dirty="0" smtClean="0"/>
              <a:t>A </a:t>
            </a:r>
            <a:r>
              <a:rPr lang="en-AU" dirty="0"/>
              <a:t>bear market is a falling market. A “bear” claws market prices down. </a:t>
            </a:r>
            <a:endParaRPr lang="en-AU" dirty="0"/>
          </a:p>
        </p:txBody>
      </p:sp>
      <p:pic>
        <p:nvPicPr>
          <p:cNvPr id="3078" name="Picture 6" descr="http://d3dql2kihuy2db.cloudfront.net/wp-content/uploads/2014/12/Bulls-vs-Bea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933056"/>
            <a:ext cx="4352462" cy="2679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2631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7425" y="85725"/>
            <a:ext cx="4629150" cy="668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3348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08720"/>
            <a:ext cx="6984479" cy="349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680949"/>
              </p:ext>
            </p:extLst>
          </p:nvPr>
        </p:nvGraphicFramePr>
        <p:xfrm>
          <a:off x="71351" y="5085184"/>
          <a:ext cx="8928992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633480"/>
                <a:gridCol w="555102"/>
                <a:gridCol w="589280"/>
                <a:gridCol w="555102"/>
                <a:gridCol w="555102"/>
                <a:gridCol w="590868"/>
                <a:gridCol w="555102"/>
                <a:gridCol w="555102"/>
                <a:gridCol w="601980"/>
                <a:gridCol w="592455"/>
                <a:gridCol w="595630"/>
                <a:gridCol w="592455"/>
                <a:gridCol w="589182"/>
              </a:tblGrid>
              <a:tr h="504056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Date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Sep 14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Oct 14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Nov 14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Dec 14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Jan 15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Feb 15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Mar 15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Apr 15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May 15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Jun 15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Jul 15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Aug</a:t>
                      </a:r>
                      <a:r>
                        <a:rPr lang="en-AU" sz="1600" baseline="0" dirty="0" smtClean="0"/>
                        <a:t> </a:t>
                      </a:r>
                      <a:r>
                        <a:rPr lang="en-AU" sz="1600" dirty="0" smtClean="0"/>
                        <a:t>15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Sep </a:t>
                      </a:r>
                    </a:p>
                    <a:p>
                      <a:r>
                        <a:rPr lang="en-AU" sz="1600" dirty="0" smtClean="0"/>
                        <a:t>15</a:t>
                      </a:r>
                      <a:endParaRPr lang="en-AU" sz="16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Closing</a:t>
                      </a:r>
                      <a:r>
                        <a:rPr lang="en-AU" sz="1600" baseline="0" dirty="0" smtClean="0"/>
                        <a:t> price $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300" dirty="0" smtClean="0"/>
                        <a:t>35.86</a:t>
                      </a:r>
                      <a:endParaRPr lang="en-A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300" dirty="0" smtClean="0"/>
                        <a:t>35.99</a:t>
                      </a:r>
                      <a:endParaRPr lang="en-A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300" dirty="0" smtClean="0"/>
                        <a:t>36.00</a:t>
                      </a:r>
                      <a:endParaRPr lang="en-A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300" dirty="0" smtClean="0"/>
                        <a:t>36.74</a:t>
                      </a:r>
                      <a:endParaRPr lang="en-A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300" dirty="0" smtClean="0"/>
                        <a:t>38.14</a:t>
                      </a:r>
                      <a:endParaRPr lang="en-A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300" dirty="0" smtClean="0"/>
                        <a:t>44.14</a:t>
                      </a:r>
                      <a:endParaRPr lang="en-A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300" dirty="0" smtClean="0"/>
                        <a:t>41.41</a:t>
                      </a:r>
                      <a:endParaRPr lang="en-A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300" dirty="0" smtClean="0"/>
                        <a:t>42.15</a:t>
                      </a:r>
                      <a:endParaRPr lang="en-A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300" dirty="0" smtClean="0"/>
                        <a:t>41.63</a:t>
                      </a:r>
                      <a:endParaRPr lang="en-A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300" dirty="0" smtClean="0"/>
                        <a:t>39.90</a:t>
                      </a:r>
                      <a:endParaRPr lang="en-A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300" dirty="0" smtClean="0"/>
                        <a:t>44.45</a:t>
                      </a:r>
                      <a:endParaRPr lang="en-A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300" dirty="0" smtClean="0"/>
                        <a:t>39.44</a:t>
                      </a:r>
                      <a:endParaRPr lang="en-A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300" dirty="0" smtClean="0"/>
                        <a:t>37.88</a:t>
                      </a:r>
                      <a:endParaRPr lang="en-AU" sz="13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35007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160</TotalTime>
  <Words>286</Words>
  <Application>Microsoft Office PowerPoint</Application>
  <PresentationFormat>On-screen Show (4:3)</PresentationFormat>
  <Paragraphs>84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Module</vt:lpstr>
      <vt:lpstr>How the Sharemarket Works</vt:lpstr>
      <vt:lpstr>Share Trading</vt:lpstr>
      <vt:lpstr>PowerPoint Presentation</vt:lpstr>
      <vt:lpstr>When will a trade take place?</vt:lpstr>
      <vt:lpstr>Factors that can Influence Price</vt:lpstr>
      <vt:lpstr>Factors that Influence the Sharemarket Overall</vt:lpstr>
      <vt:lpstr>Bull vs Bear Market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the Sharemarket Works</dc:title>
  <dc:creator>BARTOSIAK Michael</dc:creator>
  <cp:lastModifiedBy>Michael</cp:lastModifiedBy>
  <cp:revision>8</cp:revision>
  <dcterms:created xsi:type="dcterms:W3CDTF">2016-03-01T00:13:25Z</dcterms:created>
  <dcterms:modified xsi:type="dcterms:W3CDTF">2016-03-01T13:48:53Z</dcterms:modified>
</cp:coreProperties>
</file>