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9" r:id="rId21"/>
    <p:sldId id="280" r:id="rId22"/>
    <p:sldId id="321" r:id="rId23"/>
    <p:sldId id="276" r:id="rId24"/>
    <p:sldId id="277" r:id="rId25"/>
    <p:sldId id="278" r:id="rId26"/>
    <p:sldId id="281" r:id="rId27"/>
    <p:sldId id="282" r:id="rId28"/>
    <p:sldId id="294" r:id="rId29"/>
    <p:sldId id="283" r:id="rId30"/>
    <p:sldId id="284" r:id="rId31"/>
    <p:sldId id="285" r:id="rId32"/>
    <p:sldId id="286" r:id="rId33"/>
    <p:sldId id="287" r:id="rId34"/>
    <p:sldId id="288" r:id="rId35"/>
    <p:sldId id="289" r:id="rId36"/>
    <p:sldId id="290" r:id="rId37"/>
    <p:sldId id="291" r:id="rId38"/>
    <p:sldId id="322" r:id="rId39"/>
    <p:sldId id="293" r:id="rId40"/>
    <p:sldId id="295" r:id="rId41"/>
    <p:sldId id="296" r:id="rId42"/>
    <p:sldId id="323" r:id="rId43"/>
    <p:sldId id="297" r:id="rId44"/>
    <p:sldId id="298" r:id="rId45"/>
    <p:sldId id="299" r:id="rId46"/>
    <p:sldId id="300" r:id="rId47"/>
    <p:sldId id="301" r:id="rId48"/>
    <p:sldId id="303" r:id="rId49"/>
    <p:sldId id="305" r:id="rId50"/>
    <p:sldId id="306" r:id="rId51"/>
    <p:sldId id="307" r:id="rId52"/>
    <p:sldId id="309" r:id="rId53"/>
    <p:sldId id="310" r:id="rId54"/>
    <p:sldId id="311" r:id="rId55"/>
    <p:sldId id="312" r:id="rId56"/>
    <p:sldId id="314" r:id="rId57"/>
    <p:sldId id="315" r:id="rId58"/>
    <p:sldId id="316" r:id="rId59"/>
    <p:sldId id="318" r:id="rId60"/>
    <p:sldId id="319" r:id="rId61"/>
    <p:sldId id="320"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110BAD2-1479-40DE-87CA-BDE5CBE04E4B}" type="datetimeFigureOut">
              <a:rPr lang="en-AU" smtClean="0"/>
              <a:t>28/05/2021</a:t>
            </a:fld>
            <a:endParaRPr lang="en-A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A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59E6B34-9F6A-48B8-ADE8-D3EAB1278C29}" type="slidenum">
              <a:rPr lang="en-AU" smtClean="0"/>
              <a:t>‹#›</a:t>
            </a:fld>
            <a:endParaRPr lang="en-AU"/>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051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10BAD2-1479-40DE-87CA-BDE5CBE04E4B}" type="datetimeFigureOut">
              <a:rPr lang="en-AU" smtClean="0"/>
              <a:t>28/05/2021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9E6B34-9F6A-48B8-ADE8-D3EAB1278C29}" type="slidenum">
              <a:rPr lang="en-AU" smtClean="0"/>
              <a:t>‹#›</a:t>
            </a:fld>
            <a:endParaRPr lang="en-AU"/>
          </a:p>
        </p:txBody>
      </p:sp>
    </p:spTree>
    <p:extLst>
      <p:ext uri="{BB962C8B-B14F-4D97-AF65-F5344CB8AC3E}">
        <p14:creationId xmlns:p14="http://schemas.microsoft.com/office/powerpoint/2010/main" val="18191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10BAD2-1479-40DE-87CA-BDE5CBE04E4B}" type="datetimeFigureOut">
              <a:rPr lang="en-AU" smtClean="0"/>
              <a:t>28/05/2021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9E6B34-9F6A-48B8-ADE8-D3EAB1278C29}" type="slidenum">
              <a:rPr lang="en-AU" smtClean="0"/>
              <a:t>‹#›</a:t>
            </a:fld>
            <a:endParaRPr lang="en-AU"/>
          </a:p>
        </p:txBody>
      </p:sp>
    </p:spTree>
    <p:extLst>
      <p:ext uri="{BB962C8B-B14F-4D97-AF65-F5344CB8AC3E}">
        <p14:creationId xmlns:p14="http://schemas.microsoft.com/office/powerpoint/2010/main" val="240003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10BAD2-1479-40DE-87CA-BDE5CBE04E4B}" type="datetimeFigureOut">
              <a:rPr lang="en-AU" smtClean="0"/>
              <a:t>28/05/2021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9E6B34-9F6A-48B8-ADE8-D3EAB1278C29}" type="slidenum">
              <a:rPr lang="en-AU" smtClean="0"/>
              <a:t>‹#›</a:t>
            </a:fld>
            <a:endParaRPr lang="en-AU"/>
          </a:p>
        </p:txBody>
      </p:sp>
    </p:spTree>
    <p:extLst>
      <p:ext uri="{BB962C8B-B14F-4D97-AF65-F5344CB8AC3E}">
        <p14:creationId xmlns:p14="http://schemas.microsoft.com/office/powerpoint/2010/main" val="3001983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110BAD2-1479-40DE-87CA-BDE5CBE04E4B}" type="datetimeFigureOut">
              <a:rPr lang="en-AU" smtClean="0"/>
              <a:t>28/05/2021</a:t>
            </a:fld>
            <a:endParaRPr lang="en-A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A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59E6B34-9F6A-48B8-ADE8-D3EAB1278C29}" type="slidenum">
              <a:rPr lang="en-AU" smtClean="0"/>
              <a:t>‹#›</a:t>
            </a:fld>
            <a:endParaRPr lang="en-A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492179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10BAD2-1479-40DE-87CA-BDE5CBE04E4B}" type="datetimeFigureOut">
              <a:rPr lang="en-AU" smtClean="0"/>
              <a:t>28/05/2021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59E6B34-9F6A-48B8-ADE8-D3EAB1278C29}" type="slidenum">
              <a:rPr lang="en-AU" smtClean="0"/>
              <a:t>‹#›</a:t>
            </a:fld>
            <a:endParaRPr lang="en-AU"/>
          </a:p>
        </p:txBody>
      </p:sp>
    </p:spTree>
    <p:extLst>
      <p:ext uri="{BB962C8B-B14F-4D97-AF65-F5344CB8AC3E}">
        <p14:creationId xmlns:p14="http://schemas.microsoft.com/office/powerpoint/2010/main" val="375256187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10BAD2-1479-40DE-87CA-BDE5CBE04E4B}" type="datetimeFigureOut">
              <a:rPr lang="en-AU" smtClean="0"/>
              <a:t>28/05/2021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59E6B34-9F6A-48B8-ADE8-D3EAB1278C29}" type="slidenum">
              <a:rPr lang="en-AU" smtClean="0"/>
              <a:t>‹#›</a:t>
            </a:fld>
            <a:endParaRPr lang="en-AU"/>
          </a:p>
        </p:txBody>
      </p:sp>
    </p:spTree>
    <p:extLst>
      <p:ext uri="{BB962C8B-B14F-4D97-AF65-F5344CB8AC3E}">
        <p14:creationId xmlns:p14="http://schemas.microsoft.com/office/powerpoint/2010/main" val="157729366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10BAD2-1479-40DE-87CA-BDE5CBE04E4B}" type="datetimeFigureOut">
              <a:rPr lang="en-AU" smtClean="0"/>
              <a:t>28/05/2021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59E6B34-9F6A-48B8-ADE8-D3EAB1278C29}" type="slidenum">
              <a:rPr lang="en-AU" smtClean="0"/>
              <a:t>‹#›</a:t>
            </a:fld>
            <a:endParaRPr lang="en-AU"/>
          </a:p>
        </p:txBody>
      </p:sp>
    </p:spTree>
    <p:extLst>
      <p:ext uri="{BB962C8B-B14F-4D97-AF65-F5344CB8AC3E}">
        <p14:creationId xmlns:p14="http://schemas.microsoft.com/office/powerpoint/2010/main" val="15970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0BAD2-1479-40DE-87CA-BDE5CBE04E4B}" type="datetimeFigureOut">
              <a:rPr lang="en-AU" smtClean="0"/>
              <a:t>28/05/2021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59E6B34-9F6A-48B8-ADE8-D3EAB1278C29}" type="slidenum">
              <a:rPr lang="en-AU" smtClean="0"/>
              <a:t>‹#›</a:t>
            </a:fld>
            <a:endParaRPr lang="en-AU"/>
          </a:p>
        </p:txBody>
      </p:sp>
    </p:spTree>
    <p:extLst>
      <p:ext uri="{BB962C8B-B14F-4D97-AF65-F5344CB8AC3E}">
        <p14:creationId xmlns:p14="http://schemas.microsoft.com/office/powerpoint/2010/main" val="232690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0110BAD2-1479-40DE-87CA-BDE5CBE04E4B}" type="datetimeFigureOut">
              <a:rPr lang="en-AU" smtClean="0"/>
              <a:t>28/05/2021</a:t>
            </a:fld>
            <a:endParaRPr lang="en-AU"/>
          </a:p>
        </p:txBody>
      </p:sp>
      <p:sp>
        <p:nvSpPr>
          <p:cNvPr id="6" name="Footer Placeholder 5"/>
          <p:cNvSpPr>
            <a:spLocks noGrp="1"/>
          </p:cNvSpPr>
          <p:nvPr>
            <p:ph type="ftr" sz="quarter" idx="11"/>
          </p:nvPr>
        </p:nvSpPr>
        <p:spPr>
          <a:xfrm>
            <a:off x="2103620" y="6375679"/>
            <a:ext cx="3482179" cy="345796"/>
          </a:xfrm>
        </p:spPr>
        <p:txBody>
          <a:bodyPr/>
          <a:lstStyle/>
          <a:p>
            <a:endParaRPr lang="en-AU"/>
          </a:p>
        </p:txBody>
      </p:sp>
      <p:sp>
        <p:nvSpPr>
          <p:cNvPr id="7" name="Slide Number Placeholder 6"/>
          <p:cNvSpPr>
            <a:spLocks noGrp="1"/>
          </p:cNvSpPr>
          <p:nvPr>
            <p:ph type="sldNum" sz="quarter" idx="12"/>
          </p:nvPr>
        </p:nvSpPr>
        <p:spPr>
          <a:xfrm>
            <a:off x="5691014" y="6375679"/>
            <a:ext cx="1232456" cy="345796"/>
          </a:xfrm>
        </p:spPr>
        <p:txBody>
          <a:bodyPr/>
          <a:lstStyle/>
          <a:p>
            <a:fld id="{759E6B34-9F6A-48B8-ADE8-D3EAB1278C29}" type="slidenum">
              <a:rPr lang="en-AU" smtClean="0"/>
              <a:t>‹#›</a:t>
            </a:fld>
            <a:endParaRPr lang="en-A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374945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0110BAD2-1479-40DE-87CA-BDE5CBE04E4B}" type="datetimeFigureOut">
              <a:rPr lang="en-AU" smtClean="0"/>
              <a:t>28/05/2021</a:t>
            </a:fld>
            <a:endParaRPr lang="en-AU"/>
          </a:p>
        </p:txBody>
      </p:sp>
      <p:sp>
        <p:nvSpPr>
          <p:cNvPr id="6" name="Footer Placeholder 5"/>
          <p:cNvSpPr>
            <a:spLocks noGrp="1"/>
          </p:cNvSpPr>
          <p:nvPr>
            <p:ph type="ftr" sz="quarter" idx="11"/>
          </p:nvPr>
        </p:nvSpPr>
        <p:spPr>
          <a:xfrm>
            <a:off x="2103621" y="6375679"/>
            <a:ext cx="3482178" cy="345796"/>
          </a:xfrm>
        </p:spPr>
        <p:txBody>
          <a:bodyPr/>
          <a:lstStyle/>
          <a:p>
            <a:endParaRPr lang="en-AU"/>
          </a:p>
        </p:txBody>
      </p:sp>
      <p:sp>
        <p:nvSpPr>
          <p:cNvPr id="7" name="Slide Number Placeholder 6"/>
          <p:cNvSpPr>
            <a:spLocks noGrp="1"/>
          </p:cNvSpPr>
          <p:nvPr>
            <p:ph type="sldNum" sz="quarter" idx="12"/>
          </p:nvPr>
        </p:nvSpPr>
        <p:spPr>
          <a:xfrm>
            <a:off x="5687568" y="6375679"/>
            <a:ext cx="1234440" cy="345796"/>
          </a:xfrm>
        </p:spPr>
        <p:txBody>
          <a:bodyPr/>
          <a:lstStyle/>
          <a:p>
            <a:fld id="{759E6B34-9F6A-48B8-ADE8-D3EAB1278C29}" type="slidenum">
              <a:rPr lang="en-AU" smtClean="0"/>
              <a:t>‹#›</a:t>
            </a:fld>
            <a:endParaRPr lang="en-AU"/>
          </a:p>
        </p:txBody>
      </p:sp>
    </p:spTree>
    <p:extLst>
      <p:ext uri="{BB962C8B-B14F-4D97-AF65-F5344CB8AC3E}">
        <p14:creationId xmlns:p14="http://schemas.microsoft.com/office/powerpoint/2010/main" val="106087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110BAD2-1479-40DE-87CA-BDE5CBE04E4B}" type="datetimeFigureOut">
              <a:rPr lang="en-AU" smtClean="0"/>
              <a:t>28/05/2021</a:t>
            </a:fld>
            <a:endParaRPr lang="en-A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A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59E6B34-9F6A-48B8-ADE8-D3EAB1278C29}" type="slidenum">
              <a:rPr lang="en-AU" smtClean="0"/>
              <a:t>‹#›</a:t>
            </a:fld>
            <a:endParaRPr lang="en-A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31410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Qqe4thU-os8"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youtube.com/watch?v=TNKWgcFPHq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youtube.com/watch?v=JQByjprj_mA"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x5ZXQo-xeMo" TargetMode="External"/><Relationship Id="rId2" Type="http://schemas.openxmlformats.org/officeDocument/2006/relationships/hyperlink" Target="https://www.youtube.com/watch?v=oefAI2x2CQM" TargetMode="External"/><Relationship Id="rId1" Type="http://schemas.openxmlformats.org/officeDocument/2006/relationships/slideLayout" Target="../slideLayouts/slideLayout2.xml"/><Relationship Id="rId4" Type="http://schemas.openxmlformats.org/officeDocument/2006/relationships/hyperlink" Target="https://www.youtube.com/watch?v=gG7uCskUOrA"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_aAhcNjmvhc"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Unit 2 </a:t>
            </a:r>
            <a:br>
              <a:rPr lang="en-AU" dirty="0" smtClean="0"/>
            </a:br>
            <a:r>
              <a:rPr lang="en-AU" dirty="0" smtClean="0"/>
              <a:t>Topic 10:</a:t>
            </a:r>
            <a:br>
              <a:rPr lang="en-AU" dirty="0" smtClean="0"/>
            </a:br>
            <a:r>
              <a:rPr lang="en-AU" dirty="0" smtClean="0"/>
              <a:t>DNA &amp; Protein synthesis</a:t>
            </a:r>
            <a:endParaRPr lang="en-AU" dirty="0"/>
          </a:p>
        </p:txBody>
      </p:sp>
      <p:sp>
        <p:nvSpPr>
          <p:cNvPr id="3" name="Subtitle 2"/>
          <p:cNvSpPr>
            <a:spLocks noGrp="1"/>
          </p:cNvSpPr>
          <p:nvPr>
            <p:ph type="subTitle" idx="1"/>
          </p:nvPr>
        </p:nvSpPr>
        <p:spPr/>
        <p:txBody>
          <a:bodyPr/>
          <a:lstStyle/>
          <a:p>
            <a:r>
              <a:rPr lang="en-AU" dirty="0" smtClean="0"/>
              <a:t>R. Johansen 2021</a:t>
            </a:r>
            <a:endParaRPr lang="en-AU" dirty="0"/>
          </a:p>
        </p:txBody>
      </p:sp>
    </p:spTree>
    <p:extLst>
      <p:ext uri="{BB962C8B-B14F-4D97-AF65-F5344CB8AC3E}">
        <p14:creationId xmlns:p14="http://schemas.microsoft.com/office/powerpoint/2010/main" val="200854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Chromatin and Chromosomes???</a:t>
            </a:r>
            <a:endParaRPr lang="en-AU" dirty="0"/>
          </a:p>
        </p:txBody>
      </p:sp>
      <p:sp>
        <p:nvSpPr>
          <p:cNvPr id="3" name="Content Placeholder 2"/>
          <p:cNvSpPr>
            <a:spLocks noGrp="1"/>
          </p:cNvSpPr>
          <p:nvPr>
            <p:ph idx="1"/>
          </p:nvPr>
        </p:nvSpPr>
        <p:spPr>
          <a:xfrm>
            <a:off x="1251678" y="2135449"/>
            <a:ext cx="5770984" cy="4800600"/>
          </a:xfrm>
        </p:spPr>
        <p:txBody>
          <a:bodyPr/>
          <a:lstStyle/>
          <a:p>
            <a:r>
              <a:rPr lang="en-AU" b="1" dirty="0" smtClean="0"/>
              <a:t>Chromatin</a:t>
            </a:r>
            <a:r>
              <a:rPr lang="en-AU" dirty="0" smtClean="0"/>
              <a:t> exist in the nucleus of a cell that is not dividing. The coiled DNA (around histones) forms a tangled network. </a:t>
            </a:r>
            <a:endParaRPr lang="en-AU" dirty="0"/>
          </a:p>
          <a:p>
            <a:r>
              <a:rPr lang="en-AU" dirty="0" smtClean="0"/>
              <a:t>Looks like spaghetti!!</a:t>
            </a:r>
          </a:p>
          <a:p>
            <a:pPr marL="114300" indent="0">
              <a:buNone/>
            </a:pPr>
            <a:endParaRPr lang="en-AU" dirty="0" smtClean="0"/>
          </a:p>
          <a:p>
            <a:r>
              <a:rPr lang="en-AU" b="1" dirty="0" smtClean="0"/>
              <a:t>Chromosomes</a:t>
            </a:r>
            <a:r>
              <a:rPr lang="en-AU" dirty="0" smtClean="0"/>
              <a:t> exist during cell division as an exact copy of the DNA molecule must be provided to the two daughter cells. </a:t>
            </a:r>
          </a:p>
          <a:p>
            <a:r>
              <a:rPr lang="en-AU" dirty="0" smtClean="0"/>
              <a:t>Coiled chromatin become even more tightly  coiled (</a:t>
            </a:r>
            <a:r>
              <a:rPr lang="en-AU" b="1" dirty="0" smtClean="0"/>
              <a:t>condensed</a:t>
            </a:r>
            <a:r>
              <a:rPr lang="en-AU" dirty="0" smtClean="0"/>
              <a:t>). These are now chromosomes. </a:t>
            </a:r>
            <a:endParaRPr lang="en-AU" dirty="0"/>
          </a:p>
        </p:txBody>
      </p:sp>
      <p:pic>
        <p:nvPicPr>
          <p:cNvPr id="1026" name="Picture 2" descr="Chromosome Structure | Biology for Majors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871" y="83126"/>
            <a:ext cx="4162260" cy="670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27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ist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741" y="473651"/>
            <a:ext cx="9576870" cy="46980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51903" y="5793970"/>
            <a:ext cx="3948546" cy="369332"/>
          </a:xfrm>
          <a:prstGeom prst="rect">
            <a:avLst/>
          </a:prstGeom>
          <a:noFill/>
        </p:spPr>
        <p:txBody>
          <a:bodyPr wrap="square" rtlCol="0">
            <a:spAutoFit/>
          </a:bodyPr>
          <a:lstStyle/>
          <a:p>
            <a:r>
              <a:rPr lang="en-AU" b="1" dirty="0" smtClean="0"/>
              <a:t>See diagram on page 232 of text!</a:t>
            </a:r>
            <a:endParaRPr lang="en-AU" b="1" dirty="0"/>
          </a:p>
        </p:txBody>
      </p:sp>
    </p:spTree>
    <p:extLst>
      <p:ext uri="{BB962C8B-B14F-4D97-AF65-F5344CB8AC3E}">
        <p14:creationId xmlns:p14="http://schemas.microsoft.com/office/powerpoint/2010/main" val="286196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chromatin v chromos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616" y="407324"/>
            <a:ext cx="4388175" cy="59326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romosome | Structure &amp; Function | Britann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9592" y="407324"/>
            <a:ext cx="3774679" cy="5932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2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DNA Code</a:t>
            </a:r>
            <a:endParaRPr lang="en-AU" dirty="0"/>
          </a:p>
        </p:txBody>
      </p:sp>
      <p:sp>
        <p:nvSpPr>
          <p:cNvPr id="3" name="Content Placeholder 2"/>
          <p:cNvSpPr>
            <a:spLocks noGrp="1"/>
          </p:cNvSpPr>
          <p:nvPr>
            <p:ph idx="1"/>
          </p:nvPr>
        </p:nvSpPr>
        <p:spPr>
          <a:xfrm>
            <a:off x="1151926" y="1554481"/>
            <a:ext cx="10178322" cy="3593591"/>
          </a:xfrm>
        </p:spPr>
        <p:txBody>
          <a:bodyPr/>
          <a:lstStyle/>
          <a:p>
            <a:r>
              <a:rPr lang="en-AU" dirty="0" smtClean="0"/>
              <a:t>To solve the genetic code we look at the </a:t>
            </a:r>
            <a:r>
              <a:rPr lang="en-AU" b="1" dirty="0" smtClean="0"/>
              <a:t>sequence of bases</a:t>
            </a:r>
          </a:p>
          <a:p>
            <a:r>
              <a:rPr lang="en-AU" dirty="0" smtClean="0"/>
              <a:t>The bases are read (arranged) into </a:t>
            </a:r>
            <a:r>
              <a:rPr lang="en-AU" b="1" dirty="0" smtClean="0"/>
              <a:t>triplets</a:t>
            </a:r>
            <a:r>
              <a:rPr lang="en-AU" dirty="0" smtClean="0"/>
              <a:t> known as </a:t>
            </a:r>
            <a:r>
              <a:rPr lang="en-AU" b="1" dirty="0" smtClean="0"/>
              <a:t>codons</a:t>
            </a:r>
          </a:p>
          <a:p>
            <a:endParaRPr lang="en-AU" b="1" dirty="0" smtClean="0"/>
          </a:p>
          <a:p>
            <a:pPr algn="ctr">
              <a:buNone/>
            </a:pPr>
            <a:r>
              <a:rPr lang="en-CA" altLang="en-US" dirty="0">
                <a:solidFill>
                  <a:srgbClr val="FF0000"/>
                </a:solidFill>
              </a:rPr>
              <a:t>A G </a:t>
            </a:r>
            <a:r>
              <a:rPr lang="en-CA" altLang="en-US" dirty="0" err="1">
                <a:solidFill>
                  <a:srgbClr val="FF0000"/>
                </a:solidFill>
              </a:rPr>
              <a:t>G</a:t>
            </a:r>
            <a:r>
              <a:rPr lang="en-CA" altLang="en-US" dirty="0">
                <a:solidFill>
                  <a:srgbClr val="FF0000"/>
                </a:solidFill>
              </a:rPr>
              <a:t> - C T C - A </a:t>
            </a:r>
            <a:r>
              <a:rPr lang="en-CA" altLang="en-US" dirty="0" smtClean="0">
                <a:solidFill>
                  <a:srgbClr val="FF0000"/>
                </a:solidFill>
              </a:rPr>
              <a:t>AG </a:t>
            </a:r>
            <a:r>
              <a:rPr lang="en-CA" altLang="en-US" dirty="0">
                <a:solidFill>
                  <a:srgbClr val="FF0000"/>
                </a:solidFill>
              </a:rPr>
              <a:t>- T C </a:t>
            </a:r>
            <a:r>
              <a:rPr lang="en-CA" altLang="en-US" dirty="0" err="1">
                <a:solidFill>
                  <a:srgbClr val="FF0000"/>
                </a:solidFill>
              </a:rPr>
              <a:t>C</a:t>
            </a:r>
            <a:r>
              <a:rPr lang="en-CA" altLang="en-US" dirty="0">
                <a:solidFill>
                  <a:srgbClr val="FF0000"/>
                </a:solidFill>
              </a:rPr>
              <a:t> - T A G</a:t>
            </a:r>
          </a:p>
          <a:p>
            <a:pPr algn="ctr">
              <a:buNone/>
            </a:pPr>
            <a:r>
              <a:rPr lang="en-CA" altLang="en-US" dirty="0">
                <a:solidFill>
                  <a:srgbClr val="00B0F0"/>
                </a:solidFill>
              </a:rPr>
              <a:t>T C </a:t>
            </a:r>
            <a:r>
              <a:rPr lang="en-CA" altLang="en-US" dirty="0" err="1">
                <a:solidFill>
                  <a:srgbClr val="00B0F0"/>
                </a:solidFill>
              </a:rPr>
              <a:t>C</a:t>
            </a:r>
            <a:r>
              <a:rPr lang="en-CA" altLang="en-US" dirty="0">
                <a:solidFill>
                  <a:srgbClr val="00B0F0"/>
                </a:solidFill>
              </a:rPr>
              <a:t> - G A G - T </a:t>
            </a:r>
            <a:r>
              <a:rPr lang="en-CA" altLang="en-US" dirty="0" smtClean="0">
                <a:solidFill>
                  <a:srgbClr val="00B0F0"/>
                </a:solidFill>
              </a:rPr>
              <a:t>TC </a:t>
            </a:r>
            <a:r>
              <a:rPr lang="en-CA" altLang="en-US" dirty="0">
                <a:solidFill>
                  <a:srgbClr val="00B0F0"/>
                </a:solidFill>
              </a:rPr>
              <a:t>- A G </a:t>
            </a:r>
            <a:r>
              <a:rPr lang="en-CA" altLang="en-US" dirty="0" err="1">
                <a:solidFill>
                  <a:srgbClr val="00B0F0"/>
                </a:solidFill>
              </a:rPr>
              <a:t>G</a:t>
            </a:r>
            <a:r>
              <a:rPr lang="en-CA" altLang="en-US" dirty="0">
                <a:solidFill>
                  <a:srgbClr val="00B0F0"/>
                </a:solidFill>
              </a:rPr>
              <a:t> - A T C</a:t>
            </a:r>
          </a:p>
          <a:p>
            <a:endParaRPr lang="en-AU" dirty="0" smtClean="0"/>
          </a:p>
          <a:p>
            <a:endParaRPr lang="en-AU" dirty="0"/>
          </a:p>
        </p:txBody>
      </p:sp>
      <p:pic>
        <p:nvPicPr>
          <p:cNvPr id="10242" name="Picture 2" descr="Image result for cod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101" y="4100842"/>
            <a:ext cx="4181475"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2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Genes</a:t>
            </a:r>
            <a:endParaRPr lang="en-AU" dirty="0"/>
          </a:p>
        </p:txBody>
      </p:sp>
      <p:sp>
        <p:nvSpPr>
          <p:cNvPr id="3" name="Content Placeholder 2"/>
          <p:cNvSpPr>
            <a:spLocks noGrp="1"/>
          </p:cNvSpPr>
          <p:nvPr>
            <p:ph idx="1"/>
          </p:nvPr>
        </p:nvSpPr>
        <p:spPr>
          <a:xfrm>
            <a:off x="1251678" y="1429790"/>
            <a:ext cx="4916366" cy="3593591"/>
          </a:xfrm>
        </p:spPr>
        <p:txBody>
          <a:bodyPr/>
          <a:lstStyle/>
          <a:p>
            <a:r>
              <a:rPr lang="en-AU" dirty="0" smtClean="0"/>
              <a:t>A gene is a </a:t>
            </a:r>
            <a:r>
              <a:rPr lang="en-AU" b="1" dirty="0" smtClean="0"/>
              <a:t>section</a:t>
            </a:r>
            <a:r>
              <a:rPr lang="en-AU" dirty="0" smtClean="0"/>
              <a:t> of DNA</a:t>
            </a:r>
          </a:p>
          <a:p>
            <a:r>
              <a:rPr lang="en-AU" dirty="0" smtClean="0"/>
              <a:t>Each gene contains a </a:t>
            </a:r>
            <a:r>
              <a:rPr lang="en-AU" b="1" dirty="0" smtClean="0"/>
              <a:t>genetic code</a:t>
            </a:r>
            <a:r>
              <a:rPr lang="en-AU" dirty="0" smtClean="0"/>
              <a:t> which determines the </a:t>
            </a:r>
            <a:r>
              <a:rPr lang="en-AU" b="1" dirty="0" smtClean="0"/>
              <a:t>structure</a:t>
            </a:r>
            <a:r>
              <a:rPr lang="en-AU" dirty="0" smtClean="0"/>
              <a:t> and </a:t>
            </a:r>
            <a:r>
              <a:rPr lang="en-AU" b="1" dirty="0" smtClean="0"/>
              <a:t>activities </a:t>
            </a:r>
            <a:r>
              <a:rPr lang="en-AU" dirty="0" smtClean="0"/>
              <a:t>of the cell (codes for proteins to be made)</a:t>
            </a:r>
          </a:p>
          <a:p>
            <a:r>
              <a:rPr lang="en-AU" dirty="0" smtClean="0"/>
              <a:t>Each gene has a unique sequence of bases</a:t>
            </a:r>
          </a:p>
          <a:p>
            <a:r>
              <a:rPr lang="en-AU" dirty="0" smtClean="0"/>
              <a:t>This sequence is the </a:t>
            </a:r>
            <a:r>
              <a:rPr lang="en-AU" b="1" dirty="0" smtClean="0"/>
              <a:t>‘code’ </a:t>
            </a:r>
            <a:r>
              <a:rPr lang="en-AU" dirty="0" smtClean="0"/>
              <a:t>for the production of certain proteins… like a recipe!! </a:t>
            </a:r>
            <a:endParaRPr lang="en-AU" dirty="0"/>
          </a:p>
        </p:txBody>
      </p:sp>
      <p:pic>
        <p:nvPicPr>
          <p:cNvPr id="13314" name="Picture 2" descr="Image result for dna protein gene 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08" y="1491812"/>
            <a:ext cx="4223007" cy="422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29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NA.gif"/>
          <p:cNvPicPr>
            <a:picLocks noChangeAspect="1"/>
          </p:cNvPicPr>
          <p:nvPr/>
        </p:nvPicPr>
        <p:blipFill>
          <a:blip r:embed="rId2" cstate="print">
            <a:duotone>
              <a:prstClr val="black"/>
              <a:srgbClr val="FFC000">
                <a:tint val="45000"/>
                <a:satMod val="400000"/>
              </a:srgbClr>
            </a:duotone>
          </a:blip>
          <a:srcRect b="28460"/>
          <a:stretch>
            <a:fillRect/>
          </a:stretch>
        </p:blipFill>
        <p:spPr>
          <a:xfrm rot="5400000">
            <a:off x="3060721" y="-808529"/>
            <a:ext cx="914400" cy="3052754"/>
          </a:xfrm>
          <a:prstGeom prst="rect">
            <a:avLst/>
          </a:prstGeom>
        </p:spPr>
      </p:pic>
      <p:pic>
        <p:nvPicPr>
          <p:cNvPr id="5" name="Content Placeholder 3" descr="DNA.gif"/>
          <p:cNvPicPr>
            <a:picLocks noChangeAspect="1"/>
          </p:cNvPicPr>
          <p:nvPr/>
        </p:nvPicPr>
        <p:blipFill>
          <a:blip r:embed="rId2" cstate="print">
            <a:duotone>
              <a:prstClr val="black"/>
              <a:srgbClr val="FFC000">
                <a:tint val="45000"/>
                <a:satMod val="400000"/>
              </a:srgbClr>
            </a:duotone>
          </a:blip>
          <a:srcRect b="28460"/>
          <a:stretch>
            <a:fillRect/>
          </a:stretch>
        </p:blipFill>
        <p:spPr>
          <a:xfrm rot="5400000">
            <a:off x="7813249" y="-817997"/>
            <a:ext cx="914400" cy="3052754"/>
          </a:xfrm>
          <a:prstGeom prst="rect">
            <a:avLst/>
          </a:prstGeom>
        </p:spPr>
      </p:pic>
      <p:pic>
        <p:nvPicPr>
          <p:cNvPr id="6" name="Content Placeholder 3" descr="DNA.gif"/>
          <p:cNvPicPr>
            <a:picLocks noChangeAspect="1"/>
          </p:cNvPicPr>
          <p:nvPr/>
        </p:nvPicPr>
        <p:blipFill>
          <a:blip r:embed="rId2" cstate="print">
            <a:duotone>
              <a:prstClr val="black"/>
              <a:srgbClr val="E31B2E">
                <a:tint val="45000"/>
                <a:satMod val="400000"/>
              </a:srgbClr>
            </a:duotone>
          </a:blip>
          <a:srcRect t="24665" b="28460"/>
          <a:stretch>
            <a:fillRect/>
          </a:stretch>
        </p:blipFill>
        <p:spPr>
          <a:xfrm rot="5400000">
            <a:off x="5413415" y="-282284"/>
            <a:ext cx="914400" cy="2000264"/>
          </a:xfrm>
          <a:prstGeom prst="rect">
            <a:avLst/>
          </a:prstGeom>
        </p:spPr>
      </p:pic>
      <p:cxnSp>
        <p:nvCxnSpPr>
          <p:cNvPr id="8" name="Straight Connector 7"/>
          <p:cNvCxnSpPr/>
          <p:nvPr/>
        </p:nvCxnSpPr>
        <p:spPr>
          <a:xfrm>
            <a:off x="4912716" y="1772816"/>
            <a:ext cx="19157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12716" y="1268760"/>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831671" y="1268760"/>
            <a:ext cx="0" cy="5040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70615" y="198884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44298" y="1268760"/>
            <a:ext cx="1699774" cy="369332"/>
          </a:xfrm>
          <a:prstGeom prst="rect">
            <a:avLst/>
          </a:prstGeom>
          <a:noFill/>
        </p:spPr>
        <p:txBody>
          <a:bodyPr wrap="square" rtlCol="0">
            <a:spAutoFit/>
          </a:bodyPr>
          <a:lstStyle/>
          <a:p>
            <a:r>
              <a:rPr lang="en-AU" dirty="0"/>
              <a:t>         GENE</a:t>
            </a:r>
          </a:p>
        </p:txBody>
      </p:sp>
      <p:sp>
        <p:nvSpPr>
          <p:cNvPr id="15" name="Regular Pentagon 14"/>
          <p:cNvSpPr/>
          <p:nvPr/>
        </p:nvSpPr>
        <p:spPr>
          <a:xfrm>
            <a:off x="5044298" y="2852936"/>
            <a:ext cx="1656184" cy="144016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Protein</a:t>
            </a:r>
          </a:p>
        </p:txBody>
      </p:sp>
      <p:cxnSp>
        <p:nvCxnSpPr>
          <p:cNvPr id="16" name="Straight Arrow Connector 15"/>
          <p:cNvCxnSpPr/>
          <p:nvPr/>
        </p:nvCxnSpPr>
        <p:spPr>
          <a:xfrm>
            <a:off x="5889566" y="4581128"/>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4338" name="Picture 2" descr="Image result for e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5470" y="5126311"/>
            <a:ext cx="1728192" cy="17281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552542" y="5814556"/>
            <a:ext cx="1625028" cy="369332"/>
          </a:xfrm>
          <a:prstGeom prst="rect">
            <a:avLst/>
          </a:prstGeom>
          <a:noFill/>
        </p:spPr>
        <p:txBody>
          <a:bodyPr wrap="square" rtlCol="0">
            <a:spAutoFit/>
          </a:bodyPr>
          <a:lstStyle/>
          <a:p>
            <a:r>
              <a:rPr lang="en-AU" dirty="0"/>
              <a:t>            Trait</a:t>
            </a:r>
          </a:p>
        </p:txBody>
      </p:sp>
    </p:spTree>
    <p:extLst>
      <p:ext uri="{BB962C8B-B14F-4D97-AF65-F5344CB8AC3E}">
        <p14:creationId xmlns:p14="http://schemas.microsoft.com/office/powerpoint/2010/main" val="116596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0" presetClass="path" presetSubtype="0" accel="50000" decel="50000" fill="hold" nodeType="afterEffect">
                                  <p:stCondLst>
                                    <p:cond delay="0"/>
                                  </p:stCondLst>
                                  <p:childTnLst>
                                    <p:animMotion origin="layout" path="M 8.33333E-7 -1.3876E-7 C -0.0217 0.00532 -0.0434 0.01087 -0.05955 0.02174 C -0.07569 0.03261 -0.08819 0.04834 -0.09687 0.06568 C -0.10555 0.08303 -0.11007 0.1006 -0.1118 0.12535 C -0.11354 0.15009 -0.11371 0.18756 -0.10746 0.21462 C -0.10121 0.24168 -0.08976 0.27059 -0.07448 0.28816 C -0.0592 0.30574 -0.03767 0.31337 -0.01632 0.32008 " pathEditMode="relative" ptsTypes="aaaaaaA">
                                      <p:cBhvr>
                                        <p:cTn id="10"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Mitochondrial DNA (</a:t>
            </a:r>
            <a:r>
              <a:rPr lang="en-AU" dirty="0" err="1" smtClean="0"/>
              <a:t>mtDNA</a:t>
            </a:r>
            <a:r>
              <a:rPr lang="en-AU" dirty="0" smtClean="0"/>
              <a:t>)</a:t>
            </a:r>
            <a:endParaRPr lang="en-AU" dirty="0"/>
          </a:p>
        </p:txBody>
      </p:sp>
      <p:sp>
        <p:nvSpPr>
          <p:cNvPr id="3" name="Content Placeholder 2"/>
          <p:cNvSpPr>
            <a:spLocks noGrp="1"/>
          </p:cNvSpPr>
          <p:nvPr>
            <p:ph idx="1"/>
          </p:nvPr>
        </p:nvSpPr>
        <p:spPr>
          <a:xfrm>
            <a:off x="1251678" y="1687484"/>
            <a:ext cx="6886482" cy="4846320"/>
          </a:xfrm>
        </p:spPr>
        <p:txBody>
          <a:bodyPr>
            <a:normAutofit fontScale="92500" lnSpcReduction="20000"/>
          </a:bodyPr>
          <a:lstStyle/>
          <a:p>
            <a:r>
              <a:rPr lang="en-AU" dirty="0" err="1" smtClean="0"/>
              <a:t>mtDNA</a:t>
            </a:r>
            <a:r>
              <a:rPr lang="en-AU" dirty="0" smtClean="0"/>
              <a:t> is different to DNA because:</a:t>
            </a:r>
          </a:p>
          <a:p>
            <a:pPr lvl="1"/>
            <a:r>
              <a:rPr lang="en-AU" dirty="0" smtClean="0"/>
              <a:t> </a:t>
            </a:r>
            <a:r>
              <a:rPr lang="en-AU" b="1" dirty="0" err="1" smtClean="0"/>
              <a:t>mtDNA</a:t>
            </a:r>
            <a:r>
              <a:rPr lang="en-AU" b="1" dirty="0" smtClean="0"/>
              <a:t> is found in the mitochondria not the nucleus</a:t>
            </a:r>
          </a:p>
          <a:p>
            <a:pPr lvl="1"/>
            <a:r>
              <a:rPr lang="en-AU" b="1" dirty="0" err="1" smtClean="0"/>
              <a:t>mtDNA</a:t>
            </a:r>
            <a:r>
              <a:rPr lang="en-AU" b="1" dirty="0" smtClean="0"/>
              <a:t> are small circular molecules that are not bound to histones</a:t>
            </a:r>
          </a:p>
          <a:p>
            <a:r>
              <a:rPr lang="en-AU" dirty="0"/>
              <a:t> </a:t>
            </a:r>
            <a:r>
              <a:rPr lang="en-AU" dirty="0" err="1" smtClean="0"/>
              <a:t>mtDNA</a:t>
            </a:r>
            <a:r>
              <a:rPr lang="en-AU" dirty="0" smtClean="0"/>
              <a:t> has 37 genes which are responsible for normal function of the mitochondria</a:t>
            </a:r>
          </a:p>
          <a:p>
            <a:r>
              <a:rPr lang="en-AU" dirty="0" smtClean="0"/>
              <a:t>24 of the genes contain the code for making transfer RNA (</a:t>
            </a:r>
            <a:r>
              <a:rPr lang="en-AU" dirty="0" err="1" smtClean="0"/>
              <a:t>tRNA</a:t>
            </a:r>
            <a:r>
              <a:rPr lang="en-AU" dirty="0" smtClean="0"/>
              <a:t>) molecules, which are involved in protein synthesis. </a:t>
            </a:r>
          </a:p>
          <a:p>
            <a:r>
              <a:rPr lang="en-AU" dirty="0" smtClean="0"/>
              <a:t>The other 13 are responsible for the making enzymes necessary for cellular respiration to occur. </a:t>
            </a:r>
          </a:p>
          <a:p>
            <a:r>
              <a:rPr lang="en-AU" dirty="0" err="1" smtClean="0"/>
              <a:t>mtDNA</a:t>
            </a:r>
            <a:r>
              <a:rPr lang="en-AU" dirty="0" smtClean="0"/>
              <a:t> is inherited from the mother alone, not both parents like nuclear DNA. This is due to the fact that mitochondria in the sperm are rapidly destroyed after fertilization with the egg. The egg’s mitochondria remain in tack. </a:t>
            </a:r>
          </a:p>
          <a:p>
            <a:r>
              <a:rPr lang="en-AU" dirty="0" smtClean="0"/>
              <a:t>Mutations in the </a:t>
            </a:r>
            <a:r>
              <a:rPr lang="en-AU" dirty="0" err="1" smtClean="0"/>
              <a:t>mtDNA</a:t>
            </a:r>
            <a:r>
              <a:rPr lang="en-AU" dirty="0" smtClean="0"/>
              <a:t> can cause genetic disorders</a:t>
            </a:r>
          </a:p>
          <a:p>
            <a:endParaRPr lang="en-AU" dirty="0" smtClean="0"/>
          </a:p>
          <a:p>
            <a:endParaRPr lang="en-AU" dirty="0"/>
          </a:p>
        </p:txBody>
      </p:sp>
      <p:pic>
        <p:nvPicPr>
          <p:cNvPr id="3074" name="Picture 2" descr="Researchers find rare instances of male mtDNA being passed on to offsp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1158" y="1245266"/>
            <a:ext cx="3355931" cy="2711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87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AU" sz="8800" dirty="0" smtClean="0"/>
              <a:t>DNA REPLICATION</a:t>
            </a:r>
            <a:endParaRPr lang="en-AU" sz="8800"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69464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DNA replication?</a:t>
            </a:r>
            <a:endParaRPr lang="en-AU" dirty="0"/>
          </a:p>
        </p:txBody>
      </p:sp>
      <p:sp>
        <p:nvSpPr>
          <p:cNvPr id="3" name="Content Placeholder 2"/>
          <p:cNvSpPr>
            <a:spLocks noGrp="1"/>
          </p:cNvSpPr>
          <p:nvPr>
            <p:ph idx="1"/>
          </p:nvPr>
        </p:nvSpPr>
        <p:spPr>
          <a:xfrm>
            <a:off x="1126986" y="1587731"/>
            <a:ext cx="7052737" cy="4746567"/>
          </a:xfrm>
        </p:spPr>
        <p:txBody>
          <a:bodyPr>
            <a:normAutofit fontScale="92500" lnSpcReduction="20000"/>
          </a:bodyPr>
          <a:lstStyle/>
          <a:p>
            <a:r>
              <a:rPr lang="en-AU" dirty="0" smtClean="0"/>
              <a:t>DNA produces </a:t>
            </a:r>
            <a:r>
              <a:rPr lang="en-AU" b="1" dirty="0" smtClean="0"/>
              <a:t>exact copies</a:t>
            </a:r>
            <a:r>
              <a:rPr lang="en-AU" dirty="0" smtClean="0"/>
              <a:t> of itself (replication)</a:t>
            </a:r>
          </a:p>
          <a:p>
            <a:r>
              <a:rPr lang="en-AU" dirty="0" smtClean="0"/>
              <a:t>Occurs during</a:t>
            </a:r>
            <a:r>
              <a:rPr lang="en-AU" b="1" dirty="0" smtClean="0"/>
              <a:t> interphase </a:t>
            </a:r>
            <a:r>
              <a:rPr lang="en-AU" dirty="0" smtClean="0"/>
              <a:t>(period between cell divisions - mitosis)</a:t>
            </a:r>
          </a:p>
          <a:p>
            <a:r>
              <a:rPr lang="en-AU" dirty="0" smtClean="0"/>
              <a:t>This ensures inherited information is passed on unchanged when a cell reproduces (mitosis)</a:t>
            </a:r>
          </a:p>
          <a:p>
            <a:pPr marL="114300" indent="0">
              <a:buNone/>
            </a:pPr>
            <a:endParaRPr lang="en-AU" dirty="0" smtClean="0"/>
          </a:p>
          <a:p>
            <a:pPr marL="571500" indent="-457200">
              <a:buAutoNum type="arabicPeriod"/>
            </a:pPr>
            <a:r>
              <a:rPr lang="en-AU" dirty="0" smtClean="0"/>
              <a:t>The 2 molecules of DNA separate (unzip) using the enzyme </a:t>
            </a:r>
            <a:r>
              <a:rPr lang="en-AU" b="1" dirty="0" smtClean="0"/>
              <a:t>helicase. </a:t>
            </a:r>
            <a:r>
              <a:rPr lang="en-AU" dirty="0" smtClean="0"/>
              <a:t>(Breaks the hydrogen bonds between base pairs)</a:t>
            </a:r>
          </a:p>
          <a:p>
            <a:pPr marL="571500" indent="-457200">
              <a:buAutoNum type="arabicPeriod"/>
            </a:pPr>
            <a:r>
              <a:rPr lang="en-AU" dirty="0" smtClean="0"/>
              <a:t>Each separate strand now contains half the original genetic information</a:t>
            </a:r>
          </a:p>
          <a:p>
            <a:pPr marL="571500" indent="-457200">
              <a:buAutoNum type="arabicPeriod"/>
            </a:pPr>
            <a:r>
              <a:rPr lang="en-AU" dirty="0" smtClean="0"/>
              <a:t>This now acts as a template for the nucleotides that will form the new half</a:t>
            </a:r>
          </a:p>
          <a:p>
            <a:pPr marL="571500" indent="-457200">
              <a:buAutoNum type="arabicPeriod"/>
            </a:pPr>
            <a:r>
              <a:rPr lang="en-AU" dirty="0" smtClean="0"/>
              <a:t>Base pair rule applies to form a DNA molecule identical to the original</a:t>
            </a:r>
          </a:p>
          <a:p>
            <a:pPr marL="571500" indent="-457200">
              <a:buAutoNum type="arabicPeriod"/>
            </a:pPr>
            <a:r>
              <a:rPr lang="en-AU" b="1" dirty="0" smtClean="0"/>
              <a:t>DNA polymerase </a:t>
            </a:r>
            <a:r>
              <a:rPr lang="en-AU" dirty="0" smtClean="0"/>
              <a:t> adds new nucleotides to the new strand and </a:t>
            </a:r>
            <a:r>
              <a:rPr lang="en-AU" b="1" dirty="0" smtClean="0"/>
              <a:t>DNA ligase</a:t>
            </a:r>
            <a:r>
              <a:rPr lang="en-AU" dirty="0" smtClean="0"/>
              <a:t> joins the sections of DNA together. </a:t>
            </a:r>
            <a:endParaRPr lang="en-AU" b="1" dirty="0" smtClean="0"/>
          </a:p>
          <a:p>
            <a:endParaRPr lang="en-AU" dirty="0"/>
          </a:p>
        </p:txBody>
      </p:sp>
      <p:pic>
        <p:nvPicPr>
          <p:cNvPr id="4" name="Picture 2" descr="Image result for dna re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9723" y="2290154"/>
            <a:ext cx="3619677" cy="315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156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NA Replication - Advanced ( Read ) | Biology | CK-12 Fou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538" y="401165"/>
            <a:ext cx="4442133" cy="60519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57011" y="839585"/>
            <a:ext cx="3749040" cy="1754326"/>
          </a:xfrm>
          <a:prstGeom prst="rect">
            <a:avLst/>
          </a:prstGeom>
          <a:noFill/>
        </p:spPr>
        <p:txBody>
          <a:bodyPr wrap="square" rtlCol="0">
            <a:spAutoFit/>
          </a:bodyPr>
          <a:lstStyle/>
          <a:p>
            <a:r>
              <a:rPr lang="en-AU" dirty="0"/>
              <a:t>Watch: </a:t>
            </a:r>
            <a:r>
              <a:rPr lang="en-AU" dirty="0">
                <a:hlinkClick r:id="rId3"/>
              </a:rPr>
              <a:t>https://</a:t>
            </a:r>
            <a:r>
              <a:rPr lang="en-AU" dirty="0" smtClean="0">
                <a:hlinkClick r:id="rId3"/>
              </a:rPr>
              <a:t>www.youtube.com/watch?v=Qqe4thU-os8</a:t>
            </a:r>
            <a:endParaRPr lang="en-AU" dirty="0" smtClean="0"/>
          </a:p>
          <a:p>
            <a:endParaRPr lang="en-AU" dirty="0"/>
          </a:p>
          <a:p>
            <a:r>
              <a:rPr lang="en-AU" dirty="0">
                <a:hlinkClick r:id="rId4"/>
              </a:rPr>
              <a:t>https://</a:t>
            </a:r>
            <a:r>
              <a:rPr lang="en-AU" dirty="0" smtClean="0">
                <a:hlinkClick r:id="rId4"/>
              </a:rPr>
              <a:t>www.youtube.com/watch?v=TNKWgcFPHqw</a:t>
            </a:r>
            <a:r>
              <a:rPr lang="en-AU" dirty="0" smtClean="0"/>
              <a:t>  </a:t>
            </a:r>
            <a:endParaRPr lang="en-AU" dirty="0"/>
          </a:p>
        </p:txBody>
      </p:sp>
    </p:spTree>
    <p:extLst>
      <p:ext uri="{BB962C8B-B14F-4D97-AF65-F5344CB8AC3E}">
        <p14:creationId xmlns:p14="http://schemas.microsoft.com/office/powerpoint/2010/main" val="407526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DNA?</a:t>
            </a:r>
            <a:endParaRPr lang="en-AU" dirty="0"/>
          </a:p>
        </p:txBody>
      </p:sp>
      <p:sp>
        <p:nvSpPr>
          <p:cNvPr id="3" name="Content Placeholder 2"/>
          <p:cNvSpPr>
            <a:spLocks noGrp="1"/>
          </p:cNvSpPr>
          <p:nvPr>
            <p:ph idx="1"/>
          </p:nvPr>
        </p:nvSpPr>
        <p:spPr>
          <a:xfrm>
            <a:off x="1251678" y="1510731"/>
            <a:ext cx="7620000" cy="4800600"/>
          </a:xfrm>
        </p:spPr>
        <p:txBody>
          <a:bodyPr/>
          <a:lstStyle/>
          <a:p>
            <a:r>
              <a:rPr lang="en-AU" b="1" dirty="0" smtClean="0"/>
              <a:t>Deoxyribonucleic acid</a:t>
            </a:r>
          </a:p>
          <a:p>
            <a:r>
              <a:rPr lang="en-AU" dirty="0" smtClean="0"/>
              <a:t>DNA is found in 2 locations in the cell:</a:t>
            </a:r>
          </a:p>
          <a:p>
            <a:pPr lvl="1"/>
            <a:r>
              <a:rPr lang="en-AU" dirty="0" smtClean="0"/>
              <a:t>Nucleus</a:t>
            </a:r>
          </a:p>
          <a:p>
            <a:pPr lvl="1"/>
            <a:r>
              <a:rPr lang="en-AU" dirty="0" smtClean="0"/>
              <a:t>Mitochondria (</a:t>
            </a:r>
            <a:r>
              <a:rPr lang="en-AU" dirty="0" err="1" smtClean="0"/>
              <a:t>mtDNA</a:t>
            </a:r>
            <a:r>
              <a:rPr lang="en-AU" dirty="0" smtClean="0"/>
              <a:t>)</a:t>
            </a:r>
          </a:p>
          <a:p>
            <a:r>
              <a:rPr lang="en-AU" dirty="0" smtClean="0"/>
              <a:t>DNA determines the </a:t>
            </a:r>
            <a:r>
              <a:rPr lang="en-AU" b="1" dirty="0" smtClean="0"/>
              <a:t>structure</a:t>
            </a:r>
            <a:r>
              <a:rPr lang="en-AU" dirty="0" smtClean="0"/>
              <a:t> of the cell and how it </a:t>
            </a:r>
            <a:r>
              <a:rPr lang="en-AU" b="1" dirty="0" smtClean="0"/>
              <a:t>functions</a:t>
            </a:r>
          </a:p>
          <a:p>
            <a:r>
              <a:rPr lang="en-AU" dirty="0" smtClean="0"/>
              <a:t>DNA therefore determines all of the characteristics we have as an individual:</a:t>
            </a:r>
          </a:p>
          <a:p>
            <a:pPr lvl="1"/>
            <a:r>
              <a:rPr lang="en-AU" dirty="0" smtClean="0"/>
              <a:t>Hair colour</a:t>
            </a:r>
          </a:p>
          <a:p>
            <a:pPr lvl="1"/>
            <a:r>
              <a:rPr lang="en-AU" dirty="0" smtClean="0"/>
              <a:t>Eye colour</a:t>
            </a:r>
          </a:p>
          <a:p>
            <a:pPr lvl="1"/>
            <a:r>
              <a:rPr lang="en-AU" dirty="0" smtClean="0"/>
              <a:t>Allergic reactions</a:t>
            </a:r>
          </a:p>
          <a:p>
            <a:pPr lvl="1"/>
            <a:r>
              <a:rPr lang="en-AU" dirty="0" smtClean="0"/>
              <a:t>Height</a:t>
            </a:r>
          </a:p>
          <a:p>
            <a:endParaRPr lang="en-AU" dirty="0"/>
          </a:p>
        </p:txBody>
      </p:sp>
      <p:pic>
        <p:nvPicPr>
          <p:cNvPr id="1026" name="Picture 2" descr="Image result for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427" y="4295018"/>
            <a:ext cx="4944833"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995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AU" sz="8000" dirty="0" smtClean="0"/>
              <a:t>PROTEIN SYNTHESIS</a:t>
            </a:r>
            <a:endParaRPr lang="en-AU" sz="8000"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055746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protein synthesis?</a:t>
            </a:r>
            <a:endParaRPr lang="en-AU" dirty="0"/>
          </a:p>
        </p:txBody>
      </p:sp>
      <p:sp>
        <p:nvSpPr>
          <p:cNvPr id="3" name="Content Placeholder 2"/>
          <p:cNvSpPr>
            <a:spLocks noGrp="1"/>
          </p:cNvSpPr>
          <p:nvPr>
            <p:ph idx="1"/>
          </p:nvPr>
        </p:nvSpPr>
        <p:spPr>
          <a:xfrm>
            <a:off x="1193489" y="1512917"/>
            <a:ext cx="10178322" cy="4854631"/>
          </a:xfrm>
        </p:spPr>
        <p:txBody>
          <a:bodyPr>
            <a:normAutofit fontScale="92500" lnSpcReduction="20000"/>
          </a:bodyPr>
          <a:lstStyle/>
          <a:p>
            <a:r>
              <a:rPr lang="en-AU" b="1" dirty="0" smtClean="0"/>
              <a:t>Synthesis </a:t>
            </a:r>
            <a:r>
              <a:rPr lang="en-AU" dirty="0" smtClean="0"/>
              <a:t>means to ‘build up’ by combining products together. Combining small molecules to make larger molecules. </a:t>
            </a:r>
          </a:p>
          <a:p>
            <a:r>
              <a:rPr lang="en-AU" b="1" dirty="0" smtClean="0"/>
              <a:t>Protein Synthesis</a:t>
            </a:r>
            <a:r>
              <a:rPr lang="en-AU" dirty="0" smtClean="0"/>
              <a:t> is the process of </a:t>
            </a:r>
            <a:r>
              <a:rPr lang="en-AU" b="1" dirty="0" smtClean="0"/>
              <a:t>making proteins</a:t>
            </a:r>
            <a:r>
              <a:rPr lang="en-AU" dirty="0" smtClean="0"/>
              <a:t> from </a:t>
            </a:r>
            <a:r>
              <a:rPr lang="en-AU" b="1" dirty="0" smtClean="0"/>
              <a:t>amino acids</a:t>
            </a:r>
          </a:p>
          <a:p>
            <a:r>
              <a:rPr lang="en-AU" dirty="0" smtClean="0"/>
              <a:t>Requires </a:t>
            </a:r>
            <a:r>
              <a:rPr lang="en-AU" b="1" dirty="0" smtClean="0"/>
              <a:t>matter</a:t>
            </a:r>
            <a:r>
              <a:rPr lang="en-AU" dirty="0" smtClean="0"/>
              <a:t> (amino acids) and </a:t>
            </a:r>
            <a:r>
              <a:rPr lang="en-AU" b="1" dirty="0" smtClean="0"/>
              <a:t>energy </a:t>
            </a:r>
            <a:r>
              <a:rPr lang="en-AU" dirty="0" smtClean="0"/>
              <a:t>(chemical bonds</a:t>
            </a:r>
            <a:r>
              <a:rPr lang="en-AU" dirty="0" smtClean="0"/>
              <a:t>)</a:t>
            </a:r>
          </a:p>
          <a:p>
            <a:r>
              <a:rPr lang="en-AU" dirty="0" smtClean="0"/>
              <a:t>The sequence of bases in DNA controls the order of amino acids, and therefore the type of protein that is produced. </a:t>
            </a:r>
          </a:p>
          <a:p>
            <a:endParaRPr lang="en-AU" dirty="0" smtClean="0"/>
          </a:p>
          <a:p>
            <a:r>
              <a:rPr lang="en-AU" dirty="0" smtClean="0"/>
              <a:t>Some important proteins synthesised by the body include:</a:t>
            </a:r>
          </a:p>
          <a:p>
            <a:pPr lvl="1"/>
            <a:r>
              <a:rPr lang="en-AU" dirty="0" smtClean="0"/>
              <a:t>Enzymes</a:t>
            </a:r>
          </a:p>
          <a:p>
            <a:pPr lvl="1"/>
            <a:r>
              <a:rPr lang="en-AU" dirty="0" smtClean="0"/>
              <a:t>Hormones</a:t>
            </a:r>
          </a:p>
          <a:p>
            <a:pPr lvl="1"/>
            <a:r>
              <a:rPr lang="en-AU" dirty="0" smtClean="0"/>
              <a:t>Antibodies</a:t>
            </a:r>
          </a:p>
          <a:p>
            <a:pPr lvl="1"/>
            <a:r>
              <a:rPr lang="en-AU" dirty="0" smtClean="0"/>
              <a:t>Structural components of cells</a:t>
            </a:r>
          </a:p>
          <a:p>
            <a:pPr lvl="1"/>
            <a:endParaRPr lang="en-AU" dirty="0"/>
          </a:p>
          <a:p>
            <a:pPr marL="0" indent="0">
              <a:buNone/>
            </a:pPr>
            <a:r>
              <a:rPr lang="en-AU" dirty="0" smtClean="0"/>
              <a:t>(See the list of proteins and their functions on </a:t>
            </a:r>
            <a:r>
              <a:rPr lang="en-AU" b="1" dirty="0" smtClean="0"/>
              <a:t>page 234 </a:t>
            </a:r>
            <a:r>
              <a:rPr lang="en-AU" dirty="0" smtClean="0"/>
              <a:t>in text)</a:t>
            </a:r>
          </a:p>
          <a:p>
            <a:endParaRPr lang="en-AU" b="1" dirty="0"/>
          </a:p>
        </p:txBody>
      </p:sp>
    </p:spTree>
    <p:extLst>
      <p:ext uri="{BB962C8B-B14F-4D97-AF65-F5344CB8AC3E}">
        <p14:creationId xmlns:p14="http://schemas.microsoft.com/office/powerpoint/2010/main" val="1219052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Ribonucleic acids (</a:t>
            </a:r>
            <a:r>
              <a:rPr lang="en-AU" dirty="0" err="1" smtClean="0"/>
              <a:t>rna</a:t>
            </a:r>
            <a:r>
              <a:rPr lang="en-AU" dirty="0" smtClean="0"/>
              <a:t>) </a:t>
            </a:r>
            <a:endParaRPr lang="en-AU" dirty="0"/>
          </a:p>
        </p:txBody>
      </p:sp>
      <p:sp>
        <p:nvSpPr>
          <p:cNvPr id="3" name="Content Placeholder 2"/>
          <p:cNvSpPr>
            <a:spLocks noGrp="1"/>
          </p:cNvSpPr>
          <p:nvPr>
            <p:ph idx="1"/>
          </p:nvPr>
        </p:nvSpPr>
        <p:spPr>
          <a:xfrm>
            <a:off x="1251678" y="1654234"/>
            <a:ext cx="5847391" cy="3593591"/>
          </a:xfrm>
        </p:spPr>
        <p:txBody>
          <a:bodyPr/>
          <a:lstStyle/>
          <a:p>
            <a:r>
              <a:rPr lang="en-AU" dirty="0" smtClean="0"/>
              <a:t>RNA is another type of nucleic acid. </a:t>
            </a:r>
          </a:p>
          <a:p>
            <a:r>
              <a:rPr lang="en-AU" dirty="0" smtClean="0"/>
              <a:t>RNA is used in the process of protein synthesis. </a:t>
            </a:r>
          </a:p>
          <a:p>
            <a:r>
              <a:rPr lang="en-AU" dirty="0" smtClean="0"/>
              <a:t>As ribosomes are responsible for making proteins, the ‘code’ for how to make particular proteins needs to be delivered to the ribosome in the cytoplasm. </a:t>
            </a:r>
          </a:p>
          <a:p>
            <a:r>
              <a:rPr lang="en-AU" dirty="0" smtClean="0"/>
              <a:t>DNA is too large to leave the nucleus through the nuclear pore. So an RNA molecule is make and is small enough to exit the nucleus. </a:t>
            </a:r>
            <a:endParaRPr lang="en-AU" dirty="0"/>
          </a:p>
          <a:p>
            <a:r>
              <a:rPr lang="en-AU" dirty="0" smtClean="0"/>
              <a:t>Like DNA, RNA is composed of nucleotides. </a:t>
            </a:r>
            <a:endParaRPr lang="en-AU" dirty="0"/>
          </a:p>
        </p:txBody>
      </p:sp>
      <p:pic>
        <p:nvPicPr>
          <p:cNvPr id="1028" name="Picture 4" descr="Nucleotides &amp; Nucleic Acids: ATP, RNA &amp; DNA - P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35" y="1797944"/>
            <a:ext cx="3200951" cy="427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284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DNA </a:t>
            </a:r>
            <a:r>
              <a:rPr lang="en-AU" dirty="0" smtClean="0"/>
              <a:t>vs </a:t>
            </a:r>
            <a:r>
              <a:rPr lang="en-AU" dirty="0" smtClean="0"/>
              <a:t>RNA</a:t>
            </a:r>
            <a:endParaRPr lang="en-AU" dirty="0"/>
          </a:p>
        </p:txBody>
      </p:sp>
      <p:sp>
        <p:nvSpPr>
          <p:cNvPr id="3" name="Content Placeholder 2"/>
          <p:cNvSpPr>
            <a:spLocks noGrp="1"/>
          </p:cNvSpPr>
          <p:nvPr>
            <p:ph idx="1"/>
          </p:nvPr>
        </p:nvSpPr>
        <p:spPr>
          <a:xfrm>
            <a:off x="1153192" y="1419397"/>
            <a:ext cx="10178322" cy="3593591"/>
          </a:xfrm>
        </p:spPr>
        <p:txBody>
          <a:bodyPr/>
          <a:lstStyle/>
          <a:p>
            <a:pPr marL="114300" indent="0">
              <a:buNone/>
            </a:pPr>
            <a:r>
              <a:rPr lang="en-AU" dirty="0" smtClean="0"/>
              <a:t>DNA = MASTER PLAN</a:t>
            </a:r>
          </a:p>
          <a:p>
            <a:pPr marL="114300" indent="0">
              <a:buNone/>
            </a:pPr>
            <a:r>
              <a:rPr lang="en-AU" dirty="0" smtClean="0"/>
              <a:t>RNA = BLUE PRINT (of the master plan</a:t>
            </a:r>
            <a:r>
              <a:rPr lang="en-AU" dirty="0" smtClean="0"/>
              <a:t>)</a:t>
            </a:r>
          </a:p>
          <a:p>
            <a:pPr marL="457200" indent="-342900"/>
            <a:r>
              <a:rPr lang="en-AU" dirty="0">
                <a:hlinkClick r:id="rId2"/>
              </a:rPr>
              <a:t>https://</a:t>
            </a:r>
            <a:r>
              <a:rPr lang="en-AU" dirty="0" smtClean="0">
                <a:hlinkClick r:id="rId2"/>
              </a:rPr>
              <a:t>www.youtube.com/watch?v=JQByjprj_mA</a:t>
            </a:r>
            <a:r>
              <a:rPr lang="en-AU" dirty="0" smtClean="0"/>
              <a:t> </a:t>
            </a:r>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523783841"/>
              </p:ext>
            </p:extLst>
          </p:nvPr>
        </p:nvGraphicFramePr>
        <p:xfrm>
          <a:off x="1175054" y="2747166"/>
          <a:ext cx="6116064" cy="3949751"/>
        </p:xfrm>
        <a:graphic>
          <a:graphicData uri="http://schemas.openxmlformats.org/drawingml/2006/table">
            <a:tbl>
              <a:tblPr firstRow="1" bandRow="1">
                <a:tableStyleId>{5C22544A-7EE6-4342-B048-85BDC9FD1C3A}</a:tableStyleId>
              </a:tblPr>
              <a:tblGrid>
                <a:gridCol w="2038688">
                  <a:extLst>
                    <a:ext uri="{9D8B030D-6E8A-4147-A177-3AD203B41FA5}">
                      <a16:colId xmlns:a16="http://schemas.microsoft.com/office/drawing/2014/main" val="2717827449"/>
                    </a:ext>
                  </a:extLst>
                </a:gridCol>
                <a:gridCol w="2038688">
                  <a:extLst>
                    <a:ext uri="{9D8B030D-6E8A-4147-A177-3AD203B41FA5}">
                      <a16:colId xmlns:a16="http://schemas.microsoft.com/office/drawing/2014/main" val="20000"/>
                    </a:ext>
                  </a:extLst>
                </a:gridCol>
                <a:gridCol w="2038688">
                  <a:extLst>
                    <a:ext uri="{9D8B030D-6E8A-4147-A177-3AD203B41FA5}">
                      <a16:colId xmlns:a16="http://schemas.microsoft.com/office/drawing/2014/main" val="20001"/>
                    </a:ext>
                  </a:extLst>
                </a:gridCol>
              </a:tblGrid>
              <a:tr h="566471">
                <a:tc>
                  <a:txBody>
                    <a:bodyPr/>
                    <a:lstStyle/>
                    <a:p>
                      <a:r>
                        <a:rPr lang="en-AU" dirty="0" smtClean="0"/>
                        <a:t>Comparison</a:t>
                      </a:r>
                      <a:endParaRPr lang="en-AU" dirty="0"/>
                    </a:p>
                  </a:txBody>
                  <a:tcPr/>
                </a:tc>
                <a:tc>
                  <a:txBody>
                    <a:bodyPr/>
                    <a:lstStyle/>
                    <a:p>
                      <a:r>
                        <a:rPr lang="en-AU" dirty="0" smtClean="0"/>
                        <a:t>DNA</a:t>
                      </a:r>
                      <a:endParaRPr lang="en-AU" dirty="0"/>
                    </a:p>
                  </a:txBody>
                  <a:tcPr/>
                </a:tc>
                <a:tc>
                  <a:txBody>
                    <a:bodyPr/>
                    <a:lstStyle/>
                    <a:p>
                      <a:r>
                        <a:rPr lang="en-AU" dirty="0" smtClean="0"/>
                        <a:t>RNA</a:t>
                      </a:r>
                      <a:endParaRPr lang="en-AU" dirty="0"/>
                    </a:p>
                  </a:txBody>
                  <a:tcPr/>
                </a:tc>
                <a:extLst>
                  <a:ext uri="{0D108BD9-81ED-4DB2-BD59-A6C34878D82A}">
                    <a16:rowId xmlns:a16="http://schemas.microsoft.com/office/drawing/2014/main" val="10000"/>
                  </a:ext>
                </a:extLst>
              </a:tr>
              <a:tr h="2587423">
                <a:tc>
                  <a:txBody>
                    <a:bodyPr/>
                    <a:lstStyle/>
                    <a:p>
                      <a:r>
                        <a:rPr lang="en-AU" dirty="0" smtClean="0"/>
                        <a:t>Type of sugar</a:t>
                      </a:r>
                      <a:r>
                        <a:rPr lang="en-AU" baseline="0" dirty="0" smtClean="0"/>
                        <a:t> in backbone</a:t>
                      </a:r>
                    </a:p>
                    <a:p>
                      <a:endParaRPr lang="en-AU" baseline="0" dirty="0" smtClean="0"/>
                    </a:p>
                    <a:p>
                      <a:r>
                        <a:rPr lang="en-AU" baseline="0" dirty="0" smtClean="0"/>
                        <a:t>Number of strands</a:t>
                      </a:r>
                    </a:p>
                    <a:p>
                      <a:endParaRPr lang="en-AU" baseline="0" dirty="0" smtClean="0"/>
                    </a:p>
                    <a:p>
                      <a:r>
                        <a:rPr lang="en-AU" baseline="0" dirty="0" smtClean="0"/>
                        <a:t>Base pair complimentary to  Adenine</a:t>
                      </a:r>
                    </a:p>
                    <a:p>
                      <a:endParaRPr lang="en-AU" baseline="0" dirty="0" smtClean="0"/>
                    </a:p>
                    <a:p>
                      <a:r>
                        <a:rPr lang="en-AU" baseline="0" dirty="0" smtClean="0"/>
                        <a:t>Types </a:t>
                      </a:r>
                    </a:p>
                    <a:p>
                      <a:endParaRPr lang="en-AU" dirty="0"/>
                    </a:p>
                  </a:txBody>
                  <a:tcPr/>
                </a:tc>
                <a:tc>
                  <a:txBody>
                    <a:bodyPr/>
                    <a:lstStyle/>
                    <a:p>
                      <a:r>
                        <a:rPr lang="en-AU" dirty="0" err="1" smtClean="0"/>
                        <a:t>Deoxyribose</a:t>
                      </a:r>
                      <a:r>
                        <a:rPr lang="en-AU" baseline="0" dirty="0" smtClean="0"/>
                        <a:t> sugar</a:t>
                      </a:r>
                    </a:p>
                    <a:p>
                      <a:endParaRPr lang="en-AU" baseline="0" dirty="0" smtClean="0"/>
                    </a:p>
                    <a:p>
                      <a:endParaRPr lang="en-AU" baseline="0" dirty="0" smtClean="0"/>
                    </a:p>
                    <a:p>
                      <a:r>
                        <a:rPr lang="en-AU" baseline="0" dirty="0" smtClean="0"/>
                        <a:t>Double </a:t>
                      </a:r>
                      <a:r>
                        <a:rPr lang="en-AU" baseline="0" dirty="0" smtClean="0"/>
                        <a:t>Stranded</a:t>
                      </a:r>
                    </a:p>
                    <a:p>
                      <a:endParaRPr lang="en-AU" baseline="0" dirty="0" smtClean="0"/>
                    </a:p>
                    <a:p>
                      <a:endParaRPr lang="en-AU" baseline="0" dirty="0" smtClean="0"/>
                    </a:p>
                    <a:p>
                      <a:r>
                        <a:rPr lang="en-AU" baseline="0" dirty="0" smtClean="0"/>
                        <a:t>Thymine</a:t>
                      </a:r>
                    </a:p>
                    <a:p>
                      <a:endParaRPr lang="en-AU" baseline="0" dirty="0" smtClean="0"/>
                    </a:p>
                    <a:p>
                      <a:endParaRPr lang="en-AU" baseline="0" dirty="0" smtClean="0"/>
                    </a:p>
                    <a:p>
                      <a:r>
                        <a:rPr lang="en-AU" baseline="0" dirty="0" err="1" smtClean="0"/>
                        <a:t>nDNA</a:t>
                      </a:r>
                      <a:endParaRPr lang="en-AU" baseline="0" dirty="0" smtClean="0"/>
                    </a:p>
                    <a:p>
                      <a:r>
                        <a:rPr lang="en-AU" baseline="0" dirty="0" err="1" smtClean="0"/>
                        <a:t>mtDNA</a:t>
                      </a:r>
                      <a:endParaRPr lang="en-AU" dirty="0"/>
                    </a:p>
                  </a:txBody>
                  <a:tcPr/>
                </a:tc>
                <a:tc>
                  <a:txBody>
                    <a:bodyPr/>
                    <a:lstStyle/>
                    <a:p>
                      <a:r>
                        <a:rPr lang="en-AU" dirty="0" smtClean="0"/>
                        <a:t>Ribose sugar</a:t>
                      </a:r>
                    </a:p>
                    <a:p>
                      <a:endParaRPr lang="en-AU" dirty="0" smtClean="0"/>
                    </a:p>
                    <a:p>
                      <a:endParaRPr lang="en-AU" dirty="0" smtClean="0"/>
                    </a:p>
                    <a:p>
                      <a:r>
                        <a:rPr lang="en-AU" dirty="0" smtClean="0"/>
                        <a:t>Single </a:t>
                      </a:r>
                      <a:r>
                        <a:rPr lang="en-AU" dirty="0" smtClean="0"/>
                        <a:t>Stranded</a:t>
                      </a:r>
                    </a:p>
                    <a:p>
                      <a:endParaRPr lang="en-AU" dirty="0" smtClean="0"/>
                    </a:p>
                    <a:p>
                      <a:endParaRPr lang="en-AU" dirty="0" smtClean="0"/>
                    </a:p>
                    <a:p>
                      <a:r>
                        <a:rPr lang="en-AU" dirty="0" smtClean="0"/>
                        <a:t>Uracil </a:t>
                      </a:r>
                    </a:p>
                    <a:p>
                      <a:endParaRPr lang="en-AU" dirty="0" smtClean="0"/>
                    </a:p>
                    <a:p>
                      <a:endParaRPr lang="en-AU" dirty="0" smtClean="0"/>
                    </a:p>
                    <a:p>
                      <a:r>
                        <a:rPr lang="en-AU" dirty="0" smtClean="0"/>
                        <a:t>mRNA</a:t>
                      </a:r>
                    </a:p>
                    <a:p>
                      <a:r>
                        <a:rPr lang="en-AU" dirty="0" err="1" smtClean="0"/>
                        <a:t>rRNA</a:t>
                      </a:r>
                      <a:endParaRPr lang="en-AU" dirty="0" smtClean="0"/>
                    </a:p>
                    <a:p>
                      <a:r>
                        <a:rPr lang="en-AU" dirty="0" err="1" smtClean="0"/>
                        <a:t>tRNA</a:t>
                      </a:r>
                      <a:endParaRPr lang="en-AU" dirty="0"/>
                    </a:p>
                  </a:txBody>
                  <a:tcPr/>
                </a:tc>
                <a:extLst>
                  <a:ext uri="{0D108BD9-81ED-4DB2-BD59-A6C34878D82A}">
                    <a16:rowId xmlns:a16="http://schemas.microsoft.com/office/drawing/2014/main" val="10001"/>
                  </a:ext>
                </a:extLst>
              </a:tr>
            </a:tbl>
          </a:graphicData>
        </a:graphic>
      </p:graphicFrame>
      <p:pic>
        <p:nvPicPr>
          <p:cNvPr id="5" name="Picture 4" descr="05_26Sugars"/>
          <p:cNvPicPr>
            <a:picLocks noChangeAspect="1" noChangeArrowheads="1"/>
          </p:cNvPicPr>
          <p:nvPr/>
        </p:nvPicPr>
        <p:blipFill>
          <a:blip r:embed="rId3" cstate="print"/>
          <a:srcRect/>
          <a:stretch>
            <a:fillRect/>
          </a:stretch>
        </p:blipFill>
        <p:spPr bwMode="auto">
          <a:xfrm>
            <a:off x="7951517" y="1683805"/>
            <a:ext cx="3600130" cy="1890825"/>
          </a:xfrm>
          <a:prstGeom prst="rect">
            <a:avLst/>
          </a:prstGeom>
          <a:noFill/>
          <a:ln w="9525">
            <a:noFill/>
            <a:miter lim="800000"/>
            <a:headEnd/>
            <a:tailEnd/>
          </a:ln>
        </p:spPr>
      </p:pic>
      <p:pic>
        <p:nvPicPr>
          <p:cNvPr id="6" name="Picture 2" descr="25_05"/>
          <p:cNvPicPr>
            <a:picLocks noChangeAspect="1" noChangeArrowheads="1"/>
          </p:cNvPicPr>
          <p:nvPr/>
        </p:nvPicPr>
        <p:blipFill>
          <a:blip r:embed="rId4" cstate="print"/>
          <a:srcRect l="5624" t="2840" r="5624"/>
          <a:stretch>
            <a:fillRect/>
          </a:stretch>
        </p:blipFill>
        <p:spPr bwMode="auto">
          <a:xfrm>
            <a:off x="7950218" y="3921686"/>
            <a:ext cx="3578268" cy="2769702"/>
          </a:xfrm>
          <a:prstGeom prst="rect">
            <a:avLst/>
          </a:prstGeom>
          <a:noFill/>
          <a:ln w="9525">
            <a:noFill/>
            <a:miter lim="800000"/>
            <a:headEnd/>
            <a:tailEnd/>
          </a:ln>
        </p:spPr>
      </p:pic>
    </p:spTree>
    <p:extLst>
      <p:ext uri="{BB962C8B-B14F-4D97-AF65-F5344CB8AC3E}">
        <p14:creationId xmlns:p14="http://schemas.microsoft.com/office/powerpoint/2010/main" val="107086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NA world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4" descr="RNA world - Wikipedia"/>
          <p:cNvSpPr>
            <a:spLocks noChangeAspect="1" noChangeArrowheads="1"/>
          </p:cNvSpPr>
          <p:nvPr/>
        </p:nvSpPr>
        <p:spPr bwMode="auto">
          <a:xfrm>
            <a:off x="2311342" y="1437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126" name="Picture 6" descr="DNA vs. RNA – 5 Key Differences and Comparison | Technology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508" y="656696"/>
            <a:ext cx="9699976" cy="545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820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Types of </a:t>
            </a:r>
            <a:r>
              <a:rPr lang="en-AU" dirty="0" err="1" smtClean="0"/>
              <a:t>rna</a:t>
            </a:r>
            <a:endParaRPr lang="en-AU" dirty="0"/>
          </a:p>
        </p:txBody>
      </p:sp>
      <p:sp>
        <p:nvSpPr>
          <p:cNvPr id="3" name="Content Placeholder 2"/>
          <p:cNvSpPr>
            <a:spLocks noGrp="1"/>
          </p:cNvSpPr>
          <p:nvPr>
            <p:ph idx="1"/>
          </p:nvPr>
        </p:nvSpPr>
        <p:spPr>
          <a:xfrm>
            <a:off x="1251678" y="1432976"/>
            <a:ext cx="10178322" cy="3593591"/>
          </a:xfrm>
        </p:spPr>
        <p:txBody>
          <a:bodyPr>
            <a:normAutofit fontScale="92500" lnSpcReduction="10000"/>
          </a:bodyPr>
          <a:lstStyle/>
          <a:p>
            <a:pPr>
              <a:lnSpc>
                <a:spcPct val="90000"/>
              </a:lnSpc>
              <a:defRPr/>
            </a:pPr>
            <a:r>
              <a:rPr lang="en-US" b="1" dirty="0">
                <a:ea typeface="Cambria Math" panose="02040503050406030204" pitchFamily="18" charset="0"/>
              </a:rPr>
              <a:t>Messenger RNA (mRNA) </a:t>
            </a:r>
            <a:r>
              <a:rPr lang="en-US" dirty="0">
                <a:ea typeface="Cambria Math" panose="02040503050406030204" pitchFamily="18" charset="0"/>
              </a:rPr>
              <a:t>copies DNA’s code &amp; carries the genetic information to the </a:t>
            </a:r>
            <a:r>
              <a:rPr lang="en-US" dirty="0" smtClean="0">
                <a:ea typeface="Cambria Math" panose="02040503050406030204" pitchFamily="18" charset="0"/>
              </a:rPr>
              <a:t>ribosomes. </a:t>
            </a:r>
          </a:p>
          <a:p>
            <a:pPr lvl="1">
              <a:lnSpc>
                <a:spcPct val="90000"/>
              </a:lnSpc>
              <a:defRPr/>
            </a:pPr>
            <a:r>
              <a:rPr lang="en-US" dirty="0" smtClean="0">
                <a:ea typeface="Cambria Math" panose="02040503050406030204" pitchFamily="18" charset="0"/>
              </a:rPr>
              <a:t>Located in the nucleus and travels into the cytosol</a:t>
            </a:r>
          </a:p>
          <a:p>
            <a:pPr lvl="1">
              <a:lnSpc>
                <a:spcPct val="90000"/>
              </a:lnSpc>
              <a:defRPr/>
            </a:pPr>
            <a:r>
              <a:rPr lang="en-US" dirty="0" smtClean="0">
                <a:ea typeface="Cambria Math" panose="02040503050406030204" pitchFamily="18" charset="0"/>
              </a:rPr>
              <a:t>Contains </a:t>
            </a:r>
            <a:r>
              <a:rPr lang="en-US" b="1" dirty="0" smtClean="0">
                <a:ea typeface="Cambria Math" panose="02040503050406030204" pitchFamily="18" charset="0"/>
              </a:rPr>
              <a:t>codons</a:t>
            </a:r>
            <a:endParaRPr lang="en-US" dirty="0" smtClean="0">
              <a:ea typeface="Cambria Math" panose="02040503050406030204" pitchFamily="18" charset="0"/>
            </a:endParaRPr>
          </a:p>
          <a:p>
            <a:pPr marL="114300" indent="0">
              <a:lnSpc>
                <a:spcPct val="90000"/>
              </a:lnSpc>
              <a:buNone/>
              <a:defRPr/>
            </a:pPr>
            <a:endParaRPr lang="en-US" dirty="0">
              <a:ea typeface="Cambria Math" panose="02040503050406030204" pitchFamily="18" charset="0"/>
            </a:endParaRPr>
          </a:p>
          <a:p>
            <a:pPr>
              <a:lnSpc>
                <a:spcPct val="90000"/>
              </a:lnSpc>
              <a:defRPr/>
            </a:pPr>
            <a:r>
              <a:rPr lang="en-US" b="1" dirty="0">
                <a:ea typeface="Cambria Math" panose="02040503050406030204" pitchFamily="18" charset="0"/>
              </a:rPr>
              <a:t>Ribosomal RNA (</a:t>
            </a:r>
            <a:r>
              <a:rPr lang="en-US" b="1" dirty="0" err="1">
                <a:ea typeface="Cambria Math" panose="02040503050406030204" pitchFamily="18" charset="0"/>
              </a:rPr>
              <a:t>rRNA</a:t>
            </a:r>
            <a:r>
              <a:rPr lang="en-US" b="1" dirty="0" smtClean="0">
                <a:ea typeface="Cambria Math" panose="02040503050406030204" pitchFamily="18" charset="0"/>
              </a:rPr>
              <a:t>) </a:t>
            </a:r>
            <a:r>
              <a:rPr lang="en-US" dirty="0" smtClean="0">
                <a:ea typeface="Cambria Math" panose="02040503050406030204" pitchFamily="18" charset="0"/>
              </a:rPr>
              <a:t>makes up to 60% of the mass of the ribosomes. The other 40% is protein. Ensure the correct alignment of mRNA, </a:t>
            </a:r>
            <a:r>
              <a:rPr lang="en-US" dirty="0" err="1" smtClean="0">
                <a:ea typeface="Cambria Math" panose="02040503050406030204" pitchFamily="18" charset="0"/>
              </a:rPr>
              <a:t>tRNA</a:t>
            </a:r>
            <a:r>
              <a:rPr lang="en-US" dirty="0" smtClean="0">
                <a:ea typeface="Cambria Math" panose="02040503050406030204" pitchFamily="18" charset="0"/>
              </a:rPr>
              <a:t> and ribosome. It also has an enzymatic role in the formation of peptide bonds between amino acids. </a:t>
            </a:r>
          </a:p>
          <a:p>
            <a:pPr>
              <a:lnSpc>
                <a:spcPct val="90000"/>
              </a:lnSpc>
              <a:defRPr/>
            </a:pPr>
            <a:endParaRPr lang="en-US" dirty="0">
              <a:ea typeface="Cambria Math" panose="02040503050406030204" pitchFamily="18" charset="0"/>
            </a:endParaRPr>
          </a:p>
          <a:p>
            <a:pPr>
              <a:lnSpc>
                <a:spcPct val="90000"/>
              </a:lnSpc>
              <a:defRPr/>
            </a:pPr>
            <a:r>
              <a:rPr lang="en-US" b="1" dirty="0">
                <a:ea typeface="Cambria Math" panose="02040503050406030204" pitchFamily="18" charset="0"/>
              </a:rPr>
              <a:t>Transfer RNA (</a:t>
            </a:r>
            <a:r>
              <a:rPr lang="en-US" b="1" dirty="0" err="1">
                <a:ea typeface="Cambria Math" panose="02040503050406030204" pitchFamily="18" charset="0"/>
              </a:rPr>
              <a:t>tRNA</a:t>
            </a:r>
            <a:r>
              <a:rPr lang="en-US" b="1" dirty="0">
                <a:ea typeface="Cambria Math" panose="02040503050406030204" pitchFamily="18" charset="0"/>
              </a:rPr>
              <a:t>) </a:t>
            </a:r>
            <a:r>
              <a:rPr lang="en-US" dirty="0">
                <a:ea typeface="Cambria Math" panose="02040503050406030204" pitchFamily="18" charset="0"/>
              </a:rPr>
              <a:t>transfers amino acids to the ribosomes where proteins are </a:t>
            </a:r>
            <a:r>
              <a:rPr lang="en-US" dirty="0" smtClean="0">
                <a:ea typeface="Cambria Math" panose="02040503050406030204" pitchFamily="18" charset="0"/>
              </a:rPr>
              <a:t>synthesized. </a:t>
            </a:r>
          </a:p>
          <a:p>
            <a:pPr lvl="1">
              <a:lnSpc>
                <a:spcPct val="90000"/>
              </a:lnSpc>
              <a:defRPr/>
            </a:pPr>
            <a:r>
              <a:rPr lang="en-US" dirty="0" smtClean="0">
                <a:ea typeface="Cambria Math" panose="02040503050406030204" pitchFamily="18" charset="0"/>
              </a:rPr>
              <a:t>Located in the cytosol</a:t>
            </a:r>
          </a:p>
          <a:p>
            <a:pPr lvl="1">
              <a:lnSpc>
                <a:spcPct val="90000"/>
              </a:lnSpc>
              <a:defRPr/>
            </a:pPr>
            <a:r>
              <a:rPr lang="en-US" dirty="0" smtClean="0">
                <a:ea typeface="Cambria Math" panose="02040503050406030204" pitchFamily="18" charset="0"/>
              </a:rPr>
              <a:t>Contains </a:t>
            </a:r>
            <a:r>
              <a:rPr lang="en-US" b="1" dirty="0" smtClean="0">
                <a:ea typeface="Cambria Math" panose="02040503050406030204" pitchFamily="18" charset="0"/>
              </a:rPr>
              <a:t>anti-codons</a:t>
            </a:r>
            <a:endParaRPr lang="en-US" dirty="0">
              <a:ea typeface="Cambria Math" panose="02040503050406030204" pitchFamily="18" charset="0"/>
            </a:endParaRPr>
          </a:p>
          <a:p>
            <a:endParaRPr lang="en-AU" dirty="0"/>
          </a:p>
        </p:txBody>
      </p:sp>
      <p:pic>
        <p:nvPicPr>
          <p:cNvPr id="3074" name="Picture 2" descr="Types of RNA | BioNi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350" y="5026567"/>
            <a:ext cx="5538643" cy="170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48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Genes and Proteins  - The Genetic </a:t>
            </a:r>
            <a:r>
              <a:rPr lang="en-AU" dirty="0"/>
              <a:t>C</a:t>
            </a:r>
            <a:r>
              <a:rPr lang="en-AU" dirty="0" smtClean="0"/>
              <a:t>ode</a:t>
            </a:r>
            <a:endParaRPr lang="en-AU" dirty="0"/>
          </a:p>
        </p:txBody>
      </p:sp>
      <p:sp>
        <p:nvSpPr>
          <p:cNvPr id="3" name="Content Placeholder 2"/>
          <p:cNvSpPr>
            <a:spLocks noGrp="1"/>
          </p:cNvSpPr>
          <p:nvPr>
            <p:ph idx="1"/>
          </p:nvPr>
        </p:nvSpPr>
        <p:spPr/>
        <p:txBody>
          <a:bodyPr/>
          <a:lstStyle/>
          <a:p>
            <a:r>
              <a:rPr lang="en-AU" dirty="0" smtClean="0"/>
              <a:t>DNA contains genes which are a sequence of nucleotide bases (codons)</a:t>
            </a:r>
          </a:p>
          <a:p>
            <a:r>
              <a:rPr lang="en-AU" dirty="0" smtClean="0"/>
              <a:t>These genes are used to code for proteins (polypeptides)</a:t>
            </a:r>
          </a:p>
          <a:p>
            <a:r>
              <a:rPr lang="en-AU" dirty="0" smtClean="0"/>
              <a:t>Proteins (polypeptides) are made up of many amino acids joined together via peptide bonds</a:t>
            </a:r>
          </a:p>
          <a:p>
            <a:r>
              <a:rPr lang="en-AU" dirty="0" smtClean="0"/>
              <a:t>There are 20 different amino acids </a:t>
            </a:r>
          </a:p>
          <a:p>
            <a:r>
              <a:rPr lang="en-AU" dirty="0" smtClean="0"/>
              <a:t>Each triplet of bases (Codon) is a code for a particular amino acid</a:t>
            </a:r>
          </a:p>
          <a:p>
            <a:endParaRPr lang="en-AU" dirty="0"/>
          </a:p>
          <a:p>
            <a:r>
              <a:rPr lang="en-AU" b="1" dirty="0" smtClean="0"/>
              <a:t>Each cell contains identical DNA, however different genes are activated (switched on) in different </a:t>
            </a:r>
            <a:r>
              <a:rPr lang="en-AU" b="1" dirty="0" smtClean="0"/>
              <a:t>cells. This means that different cells can produce different proteins. </a:t>
            </a:r>
            <a:endParaRPr lang="en-AU" b="1" dirty="0" smtClean="0"/>
          </a:p>
          <a:p>
            <a:endParaRPr lang="en-AU" dirty="0"/>
          </a:p>
        </p:txBody>
      </p:sp>
    </p:spTree>
    <p:extLst>
      <p:ext uri="{BB962C8B-B14F-4D97-AF65-F5344CB8AC3E}">
        <p14:creationId xmlns:p14="http://schemas.microsoft.com/office/powerpoint/2010/main" val="2987000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genetic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096" y="980902"/>
            <a:ext cx="5357881" cy="46955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cidic amino acids list - Google Search | Amino acids, Kindergarten science  projects, Biochemist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5672" y="1230283"/>
            <a:ext cx="3724453" cy="460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04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mpoundchem.com/wp-content/uploads/2014/09/20-Common-Amino-Acids-v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6813" y="119225"/>
            <a:ext cx="9266481" cy="654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654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dd_edex_bio_am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770" y="110260"/>
            <a:ext cx="9918037" cy="65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12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Structure of DNA</a:t>
            </a:r>
            <a:endParaRPr lang="en-AU" dirty="0"/>
          </a:p>
        </p:txBody>
      </p:sp>
      <p:sp>
        <p:nvSpPr>
          <p:cNvPr id="3" name="Content Placeholder 2"/>
          <p:cNvSpPr>
            <a:spLocks noGrp="1"/>
          </p:cNvSpPr>
          <p:nvPr>
            <p:ph idx="1"/>
          </p:nvPr>
        </p:nvSpPr>
        <p:spPr>
          <a:xfrm>
            <a:off x="1190715" y="1495796"/>
            <a:ext cx="5650660" cy="4800600"/>
          </a:xfrm>
        </p:spPr>
        <p:txBody>
          <a:bodyPr>
            <a:normAutofit/>
          </a:bodyPr>
          <a:lstStyle/>
          <a:p>
            <a:r>
              <a:rPr lang="en-AU" dirty="0" smtClean="0"/>
              <a:t>Two molecules arranged into a ladder – </a:t>
            </a:r>
            <a:r>
              <a:rPr lang="en-AU" b="1" dirty="0" smtClean="0"/>
              <a:t>double helix</a:t>
            </a:r>
          </a:p>
          <a:p>
            <a:r>
              <a:rPr lang="en-AU" dirty="0" smtClean="0"/>
              <a:t>Estimated length is between 2-3 meters long </a:t>
            </a:r>
          </a:p>
          <a:p>
            <a:r>
              <a:rPr lang="en-AU" dirty="0" smtClean="0"/>
              <a:t>A DNA molecules is made up of tiny sub-units called </a:t>
            </a:r>
            <a:r>
              <a:rPr lang="en-AU" b="1" dirty="0" smtClean="0"/>
              <a:t>nucleotides</a:t>
            </a:r>
            <a:endParaRPr lang="en-AU" dirty="0" smtClean="0"/>
          </a:p>
          <a:p>
            <a:r>
              <a:rPr lang="en-AU" dirty="0" smtClean="0"/>
              <a:t> </a:t>
            </a:r>
            <a:r>
              <a:rPr lang="en-AU" dirty="0"/>
              <a:t>Each nucleotide consists of:</a:t>
            </a:r>
          </a:p>
          <a:p>
            <a:pPr lvl="1"/>
            <a:r>
              <a:rPr lang="en-AU" dirty="0"/>
              <a:t>Phosphate Group</a:t>
            </a:r>
          </a:p>
          <a:p>
            <a:pPr lvl="1"/>
            <a:r>
              <a:rPr lang="en-AU" dirty="0"/>
              <a:t>Pentose Sugar</a:t>
            </a:r>
          </a:p>
          <a:p>
            <a:pPr lvl="1"/>
            <a:r>
              <a:rPr lang="en-AU" dirty="0"/>
              <a:t>Nitrogenous </a:t>
            </a:r>
            <a:r>
              <a:rPr lang="en-AU" dirty="0" smtClean="0"/>
              <a:t>Base</a:t>
            </a:r>
          </a:p>
          <a:p>
            <a:r>
              <a:rPr lang="en-AU" dirty="0" smtClean="0"/>
              <a:t>DNA strands are bound to proteins called </a:t>
            </a:r>
            <a:r>
              <a:rPr lang="en-AU" b="1" dirty="0" smtClean="0"/>
              <a:t>histones</a:t>
            </a:r>
            <a:r>
              <a:rPr lang="en-AU" dirty="0" smtClean="0"/>
              <a:t> (space saving)</a:t>
            </a:r>
          </a:p>
          <a:p>
            <a:endParaRPr lang="en-AU" dirty="0" smtClean="0"/>
          </a:p>
        </p:txBody>
      </p:sp>
      <p:pic>
        <p:nvPicPr>
          <p:cNvPr id="4098" name="Picture 2" descr="Image result for nucleot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340" y="2129949"/>
            <a:ext cx="4198327" cy="341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72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Steps in Protein Synthesis</a:t>
            </a:r>
            <a:endParaRPr lang="en-AU" dirty="0"/>
          </a:p>
        </p:txBody>
      </p:sp>
      <p:sp>
        <p:nvSpPr>
          <p:cNvPr id="3" name="Content Placeholder 2"/>
          <p:cNvSpPr>
            <a:spLocks noGrp="1"/>
          </p:cNvSpPr>
          <p:nvPr>
            <p:ph idx="1"/>
          </p:nvPr>
        </p:nvSpPr>
        <p:spPr>
          <a:xfrm>
            <a:off x="1384681" y="1504604"/>
            <a:ext cx="6512409" cy="4513811"/>
          </a:xfrm>
        </p:spPr>
        <p:txBody>
          <a:bodyPr>
            <a:normAutofit/>
          </a:bodyPr>
          <a:lstStyle/>
          <a:p>
            <a:r>
              <a:rPr lang="en-AU" dirty="0" smtClean="0"/>
              <a:t>There are two main steps in protein synthesis</a:t>
            </a:r>
            <a:r>
              <a:rPr lang="en-AU" dirty="0" smtClean="0"/>
              <a:t>:</a:t>
            </a:r>
          </a:p>
          <a:p>
            <a:pPr marL="0" indent="0">
              <a:buNone/>
            </a:pPr>
            <a:endParaRPr lang="en-AU" dirty="0" smtClean="0"/>
          </a:p>
          <a:p>
            <a:pPr marL="0" indent="0">
              <a:buNone/>
            </a:pPr>
            <a:r>
              <a:rPr lang="en-AU" dirty="0" smtClean="0"/>
              <a:t>1. </a:t>
            </a:r>
            <a:r>
              <a:rPr lang="en-AU" b="1" dirty="0" smtClean="0"/>
              <a:t>Transcription</a:t>
            </a:r>
          </a:p>
          <a:p>
            <a:pPr lvl="1"/>
            <a:r>
              <a:rPr lang="en-AU" dirty="0" smtClean="0"/>
              <a:t>Where a copy (blueprint) of the DNA is made (transcribed)</a:t>
            </a:r>
          </a:p>
          <a:p>
            <a:pPr lvl="1"/>
            <a:r>
              <a:rPr lang="en-AU" dirty="0" smtClean="0"/>
              <a:t>mRNA formed </a:t>
            </a:r>
          </a:p>
          <a:p>
            <a:pPr lvl="1"/>
            <a:r>
              <a:rPr lang="en-AU" dirty="0" smtClean="0"/>
              <a:t>Occurs in the nucleus of the </a:t>
            </a:r>
            <a:r>
              <a:rPr lang="en-AU" dirty="0" smtClean="0"/>
              <a:t>cell</a:t>
            </a:r>
          </a:p>
          <a:p>
            <a:pPr marL="457200" lvl="1" indent="0">
              <a:buNone/>
            </a:pPr>
            <a:endParaRPr lang="en-AU" dirty="0" smtClean="0"/>
          </a:p>
          <a:p>
            <a:pPr marL="0" indent="0">
              <a:buNone/>
            </a:pPr>
            <a:r>
              <a:rPr lang="en-AU" dirty="0" smtClean="0"/>
              <a:t>2. </a:t>
            </a:r>
            <a:r>
              <a:rPr lang="en-AU" b="1" dirty="0" smtClean="0"/>
              <a:t>Translation</a:t>
            </a:r>
          </a:p>
          <a:p>
            <a:pPr lvl="1"/>
            <a:r>
              <a:rPr lang="en-AU" dirty="0" smtClean="0"/>
              <a:t>Where the blueprint (mRNA) is used to create proteins</a:t>
            </a:r>
          </a:p>
          <a:p>
            <a:pPr lvl="1"/>
            <a:r>
              <a:rPr lang="en-AU" dirty="0" smtClean="0"/>
              <a:t>Involves tRNA </a:t>
            </a:r>
          </a:p>
          <a:p>
            <a:pPr lvl="1"/>
            <a:r>
              <a:rPr lang="en-AU" dirty="0" smtClean="0"/>
              <a:t>Occurs in the cytosol  </a:t>
            </a:r>
          </a:p>
          <a:p>
            <a:pPr lvl="1"/>
            <a:endParaRPr lang="en-AU" dirty="0"/>
          </a:p>
        </p:txBody>
      </p:sp>
    </p:spTree>
    <p:extLst>
      <p:ext uri="{BB962C8B-B14F-4D97-AF65-F5344CB8AC3E}">
        <p14:creationId xmlns:p14="http://schemas.microsoft.com/office/powerpoint/2010/main" val="2494937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Transcription – The formation of mRNA</a:t>
            </a:r>
            <a:endParaRPr lang="en-AU" dirty="0"/>
          </a:p>
        </p:txBody>
      </p:sp>
      <p:sp>
        <p:nvSpPr>
          <p:cNvPr id="3" name="Content Placeholder 2"/>
          <p:cNvSpPr>
            <a:spLocks noGrp="1"/>
          </p:cNvSpPr>
          <p:nvPr>
            <p:ph idx="1"/>
          </p:nvPr>
        </p:nvSpPr>
        <p:spPr>
          <a:xfrm>
            <a:off x="1251678" y="1874517"/>
            <a:ext cx="5855704" cy="3593591"/>
          </a:xfrm>
        </p:spPr>
        <p:txBody>
          <a:bodyPr/>
          <a:lstStyle/>
          <a:p>
            <a:endParaRPr lang="en-AU" dirty="0" smtClean="0"/>
          </a:p>
          <a:p>
            <a:r>
              <a:rPr lang="en-AU" dirty="0" smtClean="0"/>
              <a:t>Note: the DNA is </a:t>
            </a:r>
            <a:r>
              <a:rPr lang="en-AU" b="1" dirty="0" smtClean="0"/>
              <a:t>too large </a:t>
            </a:r>
            <a:r>
              <a:rPr lang="en-AU" dirty="0" smtClean="0"/>
              <a:t>to leave the nucleus via the nuclear pores. Therefore mRNA is created as it is only single stranded and can fit through the pores to enter the cytosol (where translation occurs)</a:t>
            </a:r>
          </a:p>
          <a:p>
            <a:endParaRPr lang="en-AU" dirty="0"/>
          </a:p>
        </p:txBody>
      </p:sp>
      <p:pic>
        <p:nvPicPr>
          <p:cNvPr id="2052" name="Picture 4" descr="CH03 The Nucl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957" y="2477190"/>
            <a:ext cx="3903486" cy="399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105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Transcription – The formation of mRNA</a:t>
            </a:r>
          </a:p>
        </p:txBody>
      </p:sp>
      <p:sp>
        <p:nvSpPr>
          <p:cNvPr id="3" name="Content Placeholder 2"/>
          <p:cNvSpPr>
            <a:spLocks noGrp="1"/>
          </p:cNvSpPr>
          <p:nvPr>
            <p:ph idx="1"/>
          </p:nvPr>
        </p:nvSpPr>
        <p:spPr>
          <a:xfrm>
            <a:off x="1085424" y="2053245"/>
            <a:ext cx="6154962" cy="4488871"/>
          </a:xfrm>
        </p:spPr>
        <p:txBody>
          <a:bodyPr>
            <a:normAutofit fontScale="92500" lnSpcReduction="10000"/>
          </a:bodyPr>
          <a:lstStyle/>
          <a:p>
            <a:pPr marL="571500" indent="-457200">
              <a:buAutoNum type="arabicPeriod"/>
            </a:pPr>
            <a:r>
              <a:rPr lang="en-AU" dirty="0" smtClean="0"/>
              <a:t>The two strands of DNA split (using enzymes known as </a:t>
            </a:r>
            <a:r>
              <a:rPr lang="en-AU" b="1" dirty="0" smtClean="0"/>
              <a:t>helicases</a:t>
            </a:r>
            <a:r>
              <a:rPr lang="en-AU" dirty="0" smtClean="0"/>
              <a:t>)</a:t>
            </a:r>
          </a:p>
          <a:p>
            <a:pPr marL="571500" indent="-457200">
              <a:buAutoNum type="arabicPeriod"/>
            </a:pPr>
            <a:r>
              <a:rPr lang="en-AU" b="1" dirty="0" smtClean="0"/>
              <a:t>RNA Polymerase</a:t>
            </a:r>
            <a:r>
              <a:rPr lang="en-AU" dirty="0" smtClean="0"/>
              <a:t> (enzyme) triggers the </a:t>
            </a:r>
            <a:r>
              <a:rPr lang="en-AU" dirty="0" smtClean="0"/>
              <a:t>production (transcription) </a:t>
            </a:r>
            <a:r>
              <a:rPr lang="en-AU" dirty="0" smtClean="0"/>
              <a:t>of mRNA from the unzipped DNA </a:t>
            </a:r>
            <a:r>
              <a:rPr lang="en-AU" dirty="0" smtClean="0"/>
              <a:t>strands. </a:t>
            </a:r>
            <a:endParaRPr lang="en-AU" dirty="0" smtClean="0"/>
          </a:p>
          <a:p>
            <a:pPr marL="571500" indent="-457200">
              <a:buAutoNum type="arabicPeriod"/>
            </a:pPr>
            <a:r>
              <a:rPr lang="en-AU" dirty="0" smtClean="0"/>
              <a:t>Complimentary molecules of mRNA are formed using the base pairs on the unzipped DNA strand.</a:t>
            </a:r>
          </a:p>
          <a:p>
            <a:pPr lvl="1"/>
            <a:r>
              <a:rPr lang="en-AU" dirty="0" smtClean="0"/>
              <a:t>A – U</a:t>
            </a:r>
          </a:p>
          <a:p>
            <a:pPr lvl="1"/>
            <a:r>
              <a:rPr lang="en-AU" dirty="0" smtClean="0"/>
              <a:t>C – G </a:t>
            </a:r>
          </a:p>
          <a:p>
            <a:pPr marL="571500" indent="-457200">
              <a:buAutoNum type="arabicPeriod"/>
            </a:pPr>
            <a:r>
              <a:rPr lang="en-AU" dirty="0" smtClean="0"/>
              <a:t>At </a:t>
            </a:r>
            <a:r>
              <a:rPr lang="en-AU" dirty="0" smtClean="0"/>
              <a:t>the end of the gene a sequence of bases tells the mRNA to stop </a:t>
            </a:r>
            <a:r>
              <a:rPr lang="en-AU" dirty="0" smtClean="0"/>
              <a:t>copying (stop codon). </a:t>
            </a:r>
            <a:r>
              <a:rPr lang="en-AU" dirty="0" smtClean="0"/>
              <a:t>mRNA molecule is now released.</a:t>
            </a:r>
          </a:p>
          <a:p>
            <a:pPr marL="571500" indent="-457200">
              <a:buAutoNum type="arabicPeriod"/>
            </a:pPr>
            <a:r>
              <a:rPr lang="en-AU" dirty="0" smtClean="0"/>
              <a:t>mRNA moves into the cytosol via the nuclear pore</a:t>
            </a:r>
          </a:p>
          <a:p>
            <a:pPr marL="571500" indent="-457200">
              <a:buAutoNum type="arabicPeriod"/>
            </a:pPr>
            <a:endParaRPr lang="en-AU" dirty="0"/>
          </a:p>
        </p:txBody>
      </p:sp>
      <p:pic>
        <p:nvPicPr>
          <p:cNvPr id="4" name="Picture 2" descr="From Nucleotide Sequence to Amino Acid Sequence T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264" y="2385754"/>
            <a:ext cx="4129059" cy="309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421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dna rna complement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7722" y="3877318"/>
            <a:ext cx="3080581" cy="2631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AU" dirty="0"/>
              <a:t>Transcription – The formation of mRNA</a:t>
            </a:r>
          </a:p>
        </p:txBody>
      </p:sp>
      <p:sp>
        <p:nvSpPr>
          <p:cNvPr id="3" name="Content Placeholder 2"/>
          <p:cNvSpPr>
            <a:spLocks noGrp="1"/>
          </p:cNvSpPr>
          <p:nvPr>
            <p:ph idx="1"/>
          </p:nvPr>
        </p:nvSpPr>
        <p:spPr>
          <a:xfrm>
            <a:off x="1143612" y="1995056"/>
            <a:ext cx="9380301" cy="2951017"/>
          </a:xfrm>
        </p:spPr>
        <p:txBody>
          <a:bodyPr/>
          <a:lstStyle/>
          <a:p>
            <a:r>
              <a:rPr lang="en-AU" dirty="0" smtClean="0"/>
              <a:t>During the formation of mRNA, only of the unzipped strands of DNA is copied. </a:t>
            </a:r>
          </a:p>
          <a:p>
            <a:r>
              <a:rPr lang="en-AU" dirty="0" smtClean="0"/>
              <a:t>The strand that is copied is called the </a:t>
            </a:r>
            <a:r>
              <a:rPr lang="en-AU" b="1" dirty="0" smtClean="0"/>
              <a:t>template strand</a:t>
            </a:r>
            <a:r>
              <a:rPr lang="en-AU" dirty="0" smtClean="0"/>
              <a:t>. </a:t>
            </a:r>
          </a:p>
          <a:p>
            <a:r>
              <a:rPr lang="en-AU" dirty="0" smtClean="0"/>
              <a:t>The other strand of DNA is called the </a:t>
            </a:r>
            <a:r>
              <a:rPr lang="en-AU" b="1" dirty="0" smtClean="0"/>
              <a:t>coding </a:t>
            </a:r>
            <a:r>
              <a:rPr lang="en-AU" dirty="0" smtClean="0"/>
              <a:t>strand. (the mRNA molecule will have the same code as the coding strand – with the exception of the base uracil)</a:t>
            </a:r>
            <a:endParaRPr lang="en-AU" dirty="0"/>
          </a:p>
        </p:txBody>
      </p:sp>
      <p:pic>
        <p:nvPicPr>
          <p:cNvPr id="6148" name="Picture 4" descr="Solved: Answer The Following Questions About The Transcrip... | Cheg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424" y="3877318"/>
            <a:ext cx="6565740" cy="263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937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transcription protein 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407" y="1375108"/>
            <a:ext cx="9514233" cy="421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34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anscription protein 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348" y="141356"/>
            <a:ext cx="8770630" cy="638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800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Transcription – The formation of mRNA</a:t>
            </a:r>
          </a:p>
        </p:txBody>
      </p:sp>
      <p:pic>
        <p:nvPicPr>
          <p:cNvPr id="4" name="Picture 4" descr="250px-Postman-P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6402" y="2202165"/>
            <a:ext cx="396044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5838307" y="2202165"/>
            <a:ext cx="5284122" cy="452596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AU" altLang="en-US" sz="2400" dirty="0">
                <a:latin typeface="Calibri" panose="020F0502020204030204" pitchFamily="34" charset="0"/>
                <a:cs typeface="Calibri" panose="020F0502020204030204" pitchFamily="34" charset="0"/>
              </a:rPr>
              <a:t>Postman Pat is like the  ‘Messenger’ RNA</a:t>
            </a:r>
          </a:p>
          <a:p>
            <a:r>
              <a:rPr lang="en-AU" altLang="en-US" sz="2400" dirty="0">
                <a:latin typeface="Calibri" panose="020F0502020204030204" pitchFamily="34" charset="0"/>
                <a:cs typeface="Calibri" panose="020F0502020204030204" pitchFamily="34" charset="0"/>
              </a:rPr>
              <a:t>He delivers the important information from the DNA in the nucleus to the </a:t>
            </a:r>
            <a:r>
              <a:rPr lang="en-AU" altLang="en-US" sz="2400" b="1" dirty="0">
                <a:latin typeface="Calibri" panose="020F0502020204030204" pitchFamily="34" charset="0"/>
                <a:cs typeface="Calibri" panose="020F0502020204030204" pitchFamily="34" charset="0"/>
              </a:rPr>
              <a:t>Ribosome</a:t>
            </a:r>
          </a:p>
        </p:txBody>
      </p:sp>
    </p:spTree>
    <p:extLst>
      <p:ext uri="{BB962C8B-B14F-4D97-AF65-F5344CB8AC3E}">
        <p14:creationId xmlns:p14="http://schemas.microsoft.com/office/powerpoint/2010/main" val="2199931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Translation </a:t>
            </a:r>
            <a:r>
              <a:rPr lang="en-AU" dirty="0"/>
              <a:t>– The </a:t>
            </a:r>
            <a:r>
              <a:rPr lang="en-AU" dirty="0" smtClean="0"/>
              <a:t>production of proteins </a:t>
            </a:r>
            <a:endParaRPr lang="en-AU" dirty="0"/>
          </a:p>
        </p:txBody>
      </p:sp>
      <p:sp>
        <p:nvSpPr>
          <p:cNvPr id="3" name="Content Placeholder 2"/>
          <p:cNvSpPr>
            <a:spLocks noGrp="1"/>
          </p:cNvSpPr>
          <p:nvPr>
            <p:ph idx="1"/>
          </p:nvPr>
        </p:nvSpPr>
        <p:spPr>
          <a:xfrm>
            <a:off x="1168551" y="2177936"/>
            <a:ext cx="6088460" cy="4680064"/>
          </a:xfrm>
        </p:spPr>
        <p:txBody>
          <a:bodyPr>
            <a:normAutofit fontScale="85000" lnSpcReduction="10000"/>
          </a:bodyPr>
          <a:lstStyle/>
          <a:p>
            <a:pPr marL="571500" indent="-457200">
              <a:buAutoNum type="arabicPeriod"/>
            </a:pPr>
            <a:r>
              <a:rPr lang="en-AU" dirty="0" smtClean="0"/>
              <a:t>In the cytosol one end of the mRNA attaches to a ribosome</a:t>
            </a:r>
          </a:p>
          <a:p>
            <a:pPr marL="571500" indent="-457200">
              <a:buAutoNum type="arabicPeriod"/>
            </a:pPr>
            <a:r>
              <a:rPr lang="en-AU" dirty="0" smtClean="0"/>
              <a:t>The ribosome then moves along the mRNA </a:t>
            </a:r>
            <a:r>
              <a:rPr lang="en-AU" b="1" dirty="0" smtClean="0"/>
              <a:t>three bases at a time </a:t>
            </a:r>
            <a:r>
              <a:rPr lang="en-AU" dirty="0" smtClean="0"/>
              <a:t>(codon)</a:t>
            </a:r>
          </a:p>
          <a:p>
            <a:pPr marL="571500" indent="-457200">
              <a:buAutoNum type="arabicPeriod"/>
            </a:pPr>
            <a:r>
              <a:rPr lang="en-AU" dirty="0" smtClean="0"/>
              <a:t>When the ribosome reaches the </a:t>
            </a:r>
            <a:r>
              <a:rPr lang="en-AU" b="1" dirty="0" smtClean="0"/>
              <a:t>start codon (AUG) </a:t>
            </a:r>
            <a:r>
              <a:rPr lang="en-AU" dirty="0" smtClean="0"/>
              <a:t>it starts making the protein</a:t>
            </a:r>
          </a:p>
          <a:p>
            <a:pPr marL="571500" indent="-457200">
              <a:buAutoNum type="arabicPeriod"/>
            </a:pPr>
            <a:r>
              <a:rPr lang="en-AU" dirty="0" smtClean="0"/>
              <a:t>For each </a:t>
            </a:r>
            <a:r>
              <a:rPr lang="en-AU" dirty="0" smtClean="0"/>
              <a:t>mRNA codon, </a:t>
            </a:r>
            <a:r>
              <a:rPr lang="en-AU" dirty="0" smtClean="0"/>
              <a:t>tRNA will brings and attach a matching </a:t>
            </a:r>
            <a:r>
              <a:rPr lang="en-AU" b="1" dirty="0" smtClean="0"/>
              <a:t>anti-codon</a:t>
            </a:r>
            <a:r>
              <a:rPr lang="en-AU" dirty="0" smtClean="0"/>
              <a:t>. The </a:t>
            </a:r>
            <a:r>
              <a:rPr lang="en-AU" dirty="0" err="1" smtClean="0"/>
              <a:t>tRNA</a:t>
            </a:r>
            <a:r>
              <a:rPr lang="en-AU" dirty="0" smtClean="0"/>
              <a:t> </a:t>
            </a:r>
            <a:r>
              <a:rPr lang="en-AU" dirty="0" smtClean="0"/>
              <a:t>brings </a:t>
            </a:r>
            <a:r>
              <a:rPr lang="en-AU" dirty="0" smtClean="0"/>
              <a:t>along an amino acid. </a:t>
            </a:r>
          </a:p>
          <a:p>
            <a:pPr marL="571500" indent="-457200">
              <a:buAutoNum type="arabicPeriod"/>
            </a:pPr>
            <a:r>
              <a:rPr lang="en-AU" dirty="0" smtClean="0"/>
              <a:t>The ribosome continues along the mRNA until all codons are matched with anti-codons (and amino acids)</a:t>
            </a:r>
          </a:p>
          <a:p>
            <a:pPr marL="571500" indent="-457200">
              <a:buAutoNum type="arabicPeriod"/>
            </a:pPr>
            <a:r>
              <a:rPr lang="en-AU" dirty="0" smtClean="0"/>
              <a:t>Peptide bonds bind all the amino acids. This creates a protein molecule. </a:t>
            </a:r>
            <a:r>
              <a:rPr lang="en-AU" b="1" dirty="0" smtClean="0"/>
              <a:t>Each peptide bond requires 1 ATP molecule</a:t>
            </a:r>
            <a:r>
              <a:rPr lang="en-AU" dirty="0" smtClean="0"/>
              <a:t>. </a:t>
            </a:r>
          </a:p>
          <a:p>
            <a:r>
              <a:rPr lang="en-AU" dirty="0" smtClean="0"/>
              <a:t>Note: once the tRNA has delivered it’s amino acid, it detaches from the ribosome and can then pick up another amino acid from the cytosol</a:t>
            </a:r>
            <a:endParaRPr lang="en-AU" dirty="0"/>
          </a:p>
        </p:txBody>
      </p:sp>
      <p:pic>
        <p:nvPicPr>
          <p:cNvPr id="9218" name="Picture 2" descr="Biology Notes for A level: # 35 The genetic code - protein 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3143" y="2868438"/>
            <a:ext cx="4111048" cy="245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048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ransfer RNA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229" y="519764"/>
            <a:ext cx="9657022" cy="592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97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tages of transcription: initiation, elongation &amp; termination (article) |  Khan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38" y="399010"/>
            <a:ext cx="10778498" cy="600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94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Nucleotides</a:t>
            </a:r>
            <a:endParaRPr lang="en-AU" dirty="0"/>
          </a:p>
        </p:txBody>
      </p:sp>
      <p:sp>
        <p:nvSpPr>
          <p:cNvPr id="3" name="Content Placeholder 2"/>
          <p:cNvSpPr>
            <a:spLocks noGrp="1"/>
          </p:cNvSpPr>
          <p:nvPr>
            <p:ph idx="1"/>
          </p:nvPr>
        </p:nvSpPr>
        <p:spPr>
          <a:xfrm>
            <a:off x="1251677" y="1616826"/>
            <a:ext cx="6238089" cy="4800600"/>
          </a:xfrm>
        </p:spPr>
        <p:txBody>
          <a:bodyPr/>
          <a:lstStyle/>
          <a:p>
            <a:r>
              <a:rPr lang="en-AU" dirty="0" smtClean="0"/>
              <a:t>The </a:t>
            </a:r>
            <a:r>
              <a:rPr lang="en-AU" b="1" dirty="0" smtClean="0"/>
              <a:t>phosphate and sugar </a:t>
            </a:r>
            <a:r>
              <a:rPr lang="en-AU" dirty="0" smtClean="0"/>
              <a:t>from a </a:t>
            </a:r>
            <a:r>
              <a:rPr lang="en-AU" b="1" dirty="0" smtClean="0"/>
              <a:t>backbone</a:t>
            </a:r>
          </a:p>
          <a:p>
            <a:r>
              <a:rPr lang="en-AU" dirty="0" smtClean="0"/>
              <a:t>The </a:t>
            </a:r>
            <a:r>
              <a:rPr lang="en-AU" b="1" dirty="0" smtClean="0"/>
              <a:t>nitrogenous bases </a:t>
            </a:r>
            <a:r>
              <a:rPr lang="en-AU" dirty="0" smtClean="0"/>
              <a:t>form the </a:t>
            </a:r>
            <a:r>
              <a:rPr lang="en-AU" b="1" dirty="0" smtClean="0"/>
              <a:t>rungs</a:t>
            </a:r>
            <a:endParaRPr lang="en-AU" b="1" dirty="0"/>
          </a:p>
        </p:txBody>
      </p:sp>
      <p:pic>
        <p:nvPicPr>
          <p:cNvPr id="8194" name="Picture 2" descr="Image result for nucleoti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388" y="646265"/>
            <a:ext cx="3273152" cy="56461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ucleot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433" y="2832561"/>
            <a:ext cx="4079101" cy="331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97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ranscription protein 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724" y="132938"/>
            <a:ext cx="9316570" cy="644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6794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transcription protein synth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516" y="113717"/>
            <a:ext cx="9599097" cy="654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688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Protein synthesis summary</a:t>
            </a:r>
            <a:endParaRPr lang="en-AU" dirty="0"/>
          </a:p>
        </p:txBody>
      </p:sp>
      <p:sp>
        <p:nvSpPr>
          <p:cNvPr id="3" name="Content Placeholder 2"/>
          <p:cNvSpPr>
            <a:spLocks noGrp="1"/>
          </p:cNvSpPr>
          <p:nvPr>
            <p:ph idx="1"/>
          </p:nvPr>
        </p:nvSpPr>
        <p:spPr/>
        <p:txBody>
          <a:bodyPr/>
          <a:lstStyle/>
          <a:p>
            <a:r>
              <a:rPr lang="en-AU" dirty="0"/>
              <a:t> </a:t>
            </a:r>
            <a:r>
              <a:rPr lang="en-AU" dirty="0">
                <a:hlinkClick r:id="rId2"/>
              </a:rPr>
              <a:t>https://</a:t>
            </a:r>
            <a:r>
              <a:rPr lang="en-AU" dirty="0" smtClean="0">
                <a:hlinkClick r:id="rId2"/>
              </a:rPr>
              <a:t>www.youtube.com/watch?v=oefAI2x2CQM</a:t>
            </a:r>
            <a:endParaRPr lang="en-AU" dirty="0" smtClean="0"/>
          </a:p>
          <a:p>
            <a:r>
              <a:rPr lang="en-AU" dirty="0">
                <a:hlinkClick r:id="rId3"/>
              </a:rPr>
              <a:t>https://</a:t>
            </a:r>
            <a:r>
              <a:rPr lang="en-AU" dirty="0" smtClean="0">
                <a:hlinkClick r:id="rId3"/>
              </a:rPr>
              <a:t>www.youtube.com/watch?v=x5ZXQo-xeMo</a:t>
            </a:r>
            <a:r>
              <a:rPr lang="en-AU" dirty="0" smtClean="0"/>
              <a:t> </a:t>
            </a:r>
          </a:p>
          <a:p>
            <a:r>
              <a:rPr lang="en-AU" dirty="0">
                <a:hlinkClick r:id="rId4"/>
              </a:rPr>
              <a:t>https://</a:t>
            </a:r>
            <a:r>
              <a:rPr lang="en-AU" dirty="0" smtClean="0">
                <a:hlinkClick r:id="rId4"/>
              </a:rPr>
              <a:t>www.youtube.com/watch?v=gG7uCskUOrA</a:t>
            </a:r>
            <a:r>
              <a:rPr lang="en-AU" dirty="0" smtClean="0"/>
              <a:t> </a:t>
            </a:r>
            <a:endParaRPr lang="en-AU" dirty="0"/>
          </a:p>
          <a:p>
            <a:pPr marL="0" indent="0">
              <a:buNone/>
            </a:pPr>
            <a:endParaRPr lang="en-AU" dirty="0"/>
          </a:p>
          <a:p>
            <a:r>
              <a:rPr lang="en-AU" dirty="0" smtClean="0"/>
              <a:t>See annotated diagram of this process on page </a:t>
            </a:r>
            <a:r>
              <a:rPr lang="en-AU" b="1" dirty="0" smtClean="0"/>
              <a:t>239</a:t>
            </a:r>
            <a:r>
              <a:rPr lang="en-AU" dirty="0" smtClean="0"/>
              <a:t> of your text </a:t>
            </a:r>
            <a:endParaRPr lang="en-AU" dirty="0"/>
          </a:p>
        </p:txBody>
      </p:sp>
    </p:spTree>
    <p:extLst>
      <p:ext uri="{BB962C8B-B14F-4D97-AF65-F5344CB8AC3E}">
        <p14:creationId xmlns:p14="http://schemas.microsoft.com/office/powerpoint/2010/main" val="367482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Lipid and Carbohydrate Synthesis</a:t>
            </a:r>
            <a:endParaRPr lang="en-AU" dirty="0"/>
          </a:p>
        </p:txBody>
      </p:sp>
      <p:sp>
        <p:nvSpPr>
          <p:cNvPr id="3" name="Content Placeholder 2"/>
          <p:cNvSpPr>
            <a:spLocks noGrp="1"/>
          </p:cNvSpPr>
          <p:nvPr>
            <p:ph idx="1"/>
          </p:nvPr>
        </p:nvSpPr>
        <p:spPr>
          <a:xfrm>
            <a:off x="1150856" y="2252751"/>
            <a:ext cx="5474388" cy="3593591"/>
          </a:xfrm>
        </p:spPr>
        <p:txBody>
          <a:bodyPr/>
          <a:lstStyle/>
          <a:p>
            <a:r>
              <a:rPr lang="en-AU" dirty="0" smtClean="0"/>
              <a:t>There are no genes that carry instructions for the production on lipids and carbohydrates.</a:t>
            </a:r>
          </a:p>
          <a:p>
            <a:r>
              <a:rPr lang="en-AU" dirty="0" smtClean="0"/>
              <a:t>Production of lipids and carbohydrates requires enzymes</a:t>
            </a:r>
          </a:p>
          <a:p>
            <a:r>
              <a:rPr lang="en-AU" dirty="0" smtClean="0"/>
              <a:t>Enzymes are proteins</a:t>
            </a:r>
          </a:p>
          <a:p>
            <a:r>
              <a:rPr lang="en-AU" dirty="0" smtClean="0"/>
              <a:t>Therefore </a:t>
            </a:r>
            <a:r>
              <a:rPr lang="en-AU" b="1" dirty="0" smtClean="0"/>
              <a:t>genes indirectly </a:t>
            </a:r>
            <a:r>
              <a:rPr lang="en-AU" dirty="0" smtClean="0"/>
              <a:t>control the production of lipids and carbohydrates in the body</a:t>
            </a:r>
            <a:endParaRPr lang="en-AU" dirty="0"/>
          </a:p>
        </p:txBody>
      </p:sp>
      <p:pic>
        <p:nvPicPr>
          <p:cNvPr id="1026" name="Picture 2" descr="Image result for enzy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220" y="2381167"/>
            <a:ext cx="3790886" cy="210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81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 Expression</a:t>
            </a:r>
            <a:endParaRPr lang="en-AU" dirty="0"/>
          </a:p>
        </p:txBody>
      </p:sp>
      <p:sp>
        <p:nvSpPr>
          <p:cNvPr id="3" name="Content Placeholder 2"/>
          <p:cNvSpPr>
            <a:spLocks noGrp="1"/>
          </p:cNvSpPr>
          <p:nvPr>
            <p:ph idx="1"/>
          </p:nvPr>
        </p:nvSpPr>
        <p:spPr>
          <a:xfrm>
            <a:off x="1251678" y="1421478"/>
            <a:ext cx="10178322" cy="4838006"/>
          </a:xfrm>
        </p:spPr>
        <p:txBody>
          <a:bodyPr>
            <a:normAutofit fontScale="92500" lnSpcReduction="10000"/>
          </a:bodyPr>
          <a:lstStyle/>
          <a:p>
            <a:r>
              <a:rPr lang="en-AU" b="1" dirty="0" smtClean="0"/>
              <a:t>Gene expression is the production of a protein using the information encoded in a gene</a:t>
            </a:r>
          </a:p>
          <a:p>
            <a:r>
              <a:rPr lang="en-AU" dirty="0" smtClean="0"/>
              <a:t>Genes contain instructions for making mRNA, but at any given time a cell is making mRNA for only a fraction of its genes. It doesn’t make all the possible mRNA at once</a:t>
            </a:r>
          </a:p>
          <a:p>
            <a:r>
              <a:rPr lang="en-AU" dirty="0" smtClean="0"/>
              <a:t>Genes that are currently in use are</a:t>
            </a:r>
            <a:r>
              <a:rPr lang="en-AU" b="1" dirty="0" smtClean="0"/>
              <a:t> ‘switched on’ </a:t>
            </a:r>
            <a:r>
              <a:rPr lang="en-AU" dirty="0" smtClean="0"/>
              <a:t>(the gene is being expressed)</a:t>
            </a:r>
          </a:p>
          <a:p>
            <a:r>
              <a:rPr lang="en-AU" dirty="0" smtClean="0"/>
              <a:t>Genes that are not currently in use are </a:t>
            </a:r>
            <a:r>
              <a:rPr lang="en-AU" b="1" dirty="0" smtClean="0"/>
              <a:t>‘switched off’</a:t>
            </a:r>
          </a:p>
          <a:p>
            <a:r>
              <a:rPr lang="en-AU" b="1" dirty="0" smtClean="0"/>
              <a:t>Factors </a:t>
            </a:r>
            <a:r>
              <a:rPr lang="en-AU" dirty="0" smtClean="0"/>
              <a:t>that effect whether a gene is expressed or not include:</a:t>
            </a:r>
          </a:p>
          <a:p>
            <a:pPr lvl="1"/>
            <a:r>
              <a:rPr lang="en-AU" b="1" dirty="0" smtClean="0"/>
              <a:t>Age of cell</a:t>
            </a:r>
          </a:p>
          <a:p>
            <a:pPr lvl="1"/>
            <a:r>
              <a:rPr lang="en-AU" b="1" dirty="0" smtClean="0"/>
              <a:t>Time of day</a:t>
            </a:r>
          </a:p>
          <a:p>
            <a:pPr lvl="1"/>
            <a:r>
              <a:rPr lang="en-AU" b="1" dirty="0" smtClean="0"/>
              <a:t>Signals sent from other cells</a:t>
            </a:r>
          </a:p>
          <a:p>
            <a:pPr lvl="1"/>
            <a:r>
              <a:rPr lang="en-AU" b="1" dirty="0" smtClean="0"/>
              <a:t>The environment the cell is exposed to</a:t>
            </a:r>
          </a:p>
          <a:p>
            <a:pPr lvl="1"/>
            <a:r>
              <a:rPr lang="en-AU" b="1" dirty="0" smtClean="0"/>
              <a:t>Whether the cell is undergoing cell division</a:t>
            </a:r>
          </a:p>
          <a:p>
            <a:r>
              <a:rPr lang="en-AU" dirty="0" smtClean="0"/>
              <a:t>Many of these factors impacting gene expression are </a:t>
            </a:r>
            <a:r>
              <a:rPr lang="en-AU" b="1" dirty="0" smtClean="0"/>
              <a:t>inherited</a:t>
            </a:r>
          </a:p>
          <a:p>
            <a:endParaRPr lang="en-AU" b="1" dirty="0"/>
          </a:p>
        </p:txBody>
      </p:sp>
    </p:spTree>
    <p:extLst>
      <p:ext uri="{BB962C8B-B14F-4D97-AF65-F5344CB8AC3E}">
        <p14:creationId xmlns:p14="http://schemas.microsoft.com/office/powerpoint/2010/main" val="744325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Epigenetics</a:t>
            </a:r>
            <a:endParaRPr lang="en-AU" dirty="0"/>
          </a:p>
        </p:txBody>
      </p:sp>
      <p:sp>
        <p:nvSpPr>
          <p:cNvPr id="3" name="Content Placeholder 2"/>
          <p:cNvSpPr>
            <a:spLocks noGrp="1"/>
          </p:cNvSpPr>
          <p:nvPr>
            <p:ph idx="1"/>
          </p:nvPr>
        </p:nvSpPr>
        <p:spPr>
          <a:xfrm>
            <a:off x="1185176" y="1305099"/>
            <a:ext cx="10178322" cy="5286894"/>
          </a:xfrm>
        </p:spPr>
        <p:txBody>
          <a:bodyPr>
            <a:normAutofit/>
          </a:bodyPr>
          <a:lstStyle/>
          <a:p>
            <a:r>
              <a:rPr lang="en-AU" b="1" dirty="0" smtClean="0"/>
              <a:t>Factors that alter gene expression without changing gene structure </a:t>
            </a:r>
            <a:r>
              <a:rPr lang="en-AU" dirty="0" smtClean="0"/>
              <a:t>(which is inherited)</a:t>
            </a:r>
          </a:p>
          <a:p>
            <a:r>
              <a:rPr lang="en-AU" dirty="0" smtClean="0"/>
              <a:t>There are many environmental factors (epigenetic changes) that can effect gene expression. </a:t>
            </a:r>
          </a:p>
          <a:p>
            <a:r>
              <a:rPr lang="en-AU" dirty="0" smtClean="0"/>
              <a:t>Actions of parents during their lifetime could cause changes to how the genes of their children are expressed</a:t>
            </a:r>
          </a:p>
          <a:p>
            <a:r>
              <a:rPr lang="en-AU" b="1" dirty="0" smtClean="0"/>
              <a:t>Genome = hereditary information encoded on DNA which effects gene expression</a:t>
            </a:r>
          </a:p>
          <a:p>
            <a:r>
              <a:rPr lang="en-AU" b="1" dirty="0" smtClean="0"/>
              <a:t>Epigenome = sum of all factors (hereditary and other environmental) that determine gene expression</a:t>
            </a:r>
          </a:p>
          <a:p>
            <a:r>
              <a:rPr lang="en-AU" dirty="0" smtClean="0"/>
              <a:t>Abnormal epigenomes can sometimes cause diseases, as cells function </a:t>
            </a:r>
            <a:r>
              <a:rPr lang="en-AU" dirty="0" smtClean="0"/>
              <a:t>differently</a:t>
            </a:r>
          </a:p>
          <a:p>
            <a:endParaRPr lang="en-AU" dirty="0"/>
          </a:p>
          <a:p>
            <a:endParaRPr lang="en-AU" dirty="0" smtClean="0"/>
          </a:p>
          <a:p>
            <a:r>
              <a:rPr lang="en-AU" dirty="0">
                <a:hlinkClick r:id="rId2"/>
              </a:rPr>
              <a:t>https://www.youtube.com/watch?v=_</a:t>
            </a:r>
            <a:r>
              <a:rPr lang="en-AU" dirty="0" smtClean="0">
                <a:hlinkClick r:id="rId2"/>
              </a:rPr>
              <a:t>aAhcNjmvhc</a:t>
            </a:r>
            <a:r>
              <a:rPr lang="en-AU" dirty="0" smtClean="0"/>
              <a:t>  </a:t>
            </a:r>
            <a:endParaRPr lang="en-AU" dirty="0"/>
          </a:p>
        </p:txBody>
      </p:sp>
    </p:spTree>
    <p:extLst>
      <p:ext uri="{BB962C8B-B14F-4D97-AF65-F5344CB8AC3E}">
        <p14:creationId xmlns:p14="http://schemas.microsoft.com/office/powerpoint/2010/main" val="4186348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Environment and the </a:t>
            </a:r>
            <a:r>
              <a:rPr lang="en-AU" dirty="0"/>
              <a:t>E</a:t>
            </a:r>
            <a:r>
              <a:rPr lang="en-AU" dirty="0" smtClean="0"/>
              <a:t>pigenome</a:t>
            </a:r>
            <a:endParaRPr lang="en-AU" dirty="0"/>
          </a:p>
        </p:txBody>
      </p:sp>
      <p:sp>
        <p:nvSpPr>
          <p:cNvPr id="3" name="Content Placeholder 2"/>
          <p:cNvSpPr>
            <a:spLocks noGrp="1"/>
          </p:cNvSpPr>
          <p:nvPr>
            <p:ph idx="1"/>
          </p:nvPr>
        </p:nvSpPr>
        <p:spPr>
          <a:xfrm>
            <a:off x="1193489" y="1645921"/>
            <a:ext cx="10178322" cy="3593591"/>
          </a:xfrm>
        </p:spPr>
        <p:txBody>
          <a:bodyPr>
            <a:normAutofit fontScale="92500" lnSpcReduction="10000"/>
          </a:bodyPr>
          <a:lstStyle/>
          <a:p>
            <a:r>
              <a:rPr lang="en-AU" dirty="0" smtClean="0"/>
              <a:t>Environmental factors that can effect the epigenome include:</a:t>
            </a:r>
          </a:p>
          <a:p>
            <a:pPr lvl="1"/>
            <a:r>
              <a:rPr lang="en-AU" dirty="0" smtClean="0"/>
              <a:t>Severe stress</a:t>
            </a:r>
          </a:p>
          <a:p>
            <a:pPr lvl="1"/>
            <a:r>
              <a:rPr lang="en-AU" dirty="0" smtClean="0"/>
              <a:t>Nutrition</a:t>
            </a:r>
          </a:p>
          <a:p>
            <a:pPr lvl="1"/>
            <a:r>
              <a:rPr lang="en-AU" dirty="0" smtClean="0"/>
              <a:t>Exposure to toxins and drugs</a:t>
            </a:r>
          </a:p>
          <a:p>
            <a:pPr marL="411480" lvl="1" indent="0">
              <a:buNone/>
            </a:pPr>
            <a:endParaRPr lang="en-AU" dirty="0" smtClean="0"/>
          </a:p>
          <a:p>
            <a:r>
              <a:rPr lang="en-AU" dirty="0" smtClean="0"/>
              <a:t>These factors </a:t>
            </a:r>
            <a:r>
              <a:rPr lang="en-AU" b="1" dirty="0" smtClean="0"/>
              <a:t>do no change </a:t>
            </a:r>
            <a:r>
              <a:rPr lang="en-AU" dirty="0" smtClean="0"/>
              <a:t>the DNA. They </a:t>
            </a:r>
            <a:r>
              <a:rPr lang="en-AU" b="1" dirty="0" smtClean="0"/>
              <a:t>interfere</a:t>
            </a:r>
            <a:r>
              <a:rPr lang="en-AU" dirty="0" smtClean="0"/>
              <a:t> with transcription and translation. This changes the proteins produced by the cell. </a:t>
            </a:r>
          </a:p>
          <a:p>
            <a:r>
              <a:rPr lang="en-AU" dirty="0" smtClean="0"/>
              <a:t>There are two processes that effect gene expression</a:t>
            </a:r>
          </a:p>
          <a:p>
            <a:pPr marL="571500" indent="-457200">
              <a:buAutoNum type="arabicPeriod"/>
            </a:pPr>
            <a:r>
              <a:rPr lang="en-AU" b="1" dirty="0" smtClean="0"/>
              <a:t>Histone modification – Acetylation</a:t>
            </a:r>
          </a:p>
          <a:p>
            <a:pPr marL="571500" indent="-457200">
              <a:buAutoNum type="arabicPeriod"/>
            </a:pPr>
            <a:r>
              <a:rPr lang="en-AU" b="1" dirty="0" smtClean="0"/>
              <a:t>Methylation</a:t>
            </a:r>
            <a:endParaRPr lang="en-AU" b="1" dirty="0"/>
          </a:p>
        </p:txBody>
      </p:sp>
    </p:spTree>
    <p:extLst>
      <p:ext uri="{BB962C8B-B14F-4D97-AF65-F5344CB8AC3E}">
        <p14:creationId xmlns:p14="http://schemas.microsoft.com/office/powerpoint/2010/main" val="1289219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Histone Modification</a:t>
            </a:r>
            <a:br>
              <a:rPr lang="en-AU" dirty="0" smtClean="0"/>
            </a:br>
            <a:r>
              <a:rPr lang="en-AU" dirty="0" smtClean="0"/>
              <a:t>Acetylation</a:t>
            </a:r>
            <a:endParaRPr lang="en-AU" dirty="0"/>
          </a:p>
        </p:txBody>
      </p:sp>
      <p:sp>
        <p:nvSpPr>
          <p:cNvPr id="4" name="Rectangle 3"/>
          <p:cNvSpPr>
            <a:spLocks noGrp="1" noChangeArrowheads="1"/>
          </p:cNvSpPr>
          <p:nvPr>
            <p:ph idx="1"/>
          </p:nvPr>
        </p:nvSpPr>
        <p:spPr>
          <a:xfrm>
            <a:off x="1251677" y="2177936"/>
            <a:ext cx="4633733" cy="3593591"/>
          </a:xfrm>
        </p:spPr>
        <p:txBody>
          <a:bodyPr>
            <a:normAutofit/>
          </a:bodyPr>
          <a:lstStyle/>
          <a:p>
            <a:pPr>
              <a:spcBef>
                <a:spcPts val="1800"/>
              </a:spcBef>
              <a:spcAft>
                <a:spcPts val="600"/>
              </a:spcAft>
            </a:pPr>
            <a:r>
              <a:rPr lang="en-US" altLang="en-US" dirty="0" smtClean="0"/>
              <a:t>Every cell nucleus contains approx. 2-3 meters of DNA</a:t>
            </a:r>
          </a:p>
          <a:p>
            <a:pPr>
              <a:spcBef>
                <a:spcPts val="1800"/>
              </a:spcBef>
              <a:spcAft>
                <a:spcPts val="600"/>
              </a:spcAft>
            </a:pPr>
            <a:r>
              <a:rPr lang="en-US" altLang="en-US" dirty="0" smtClean="0"/>
              <a:t>To prevent strands of DNA becoming tangled, the strands are coiled around proteins called </a:t>
            </a:r>
            <a:r>
              <a:rPr lang="en-US" altLang="en-US" b="1" dirty="0" smtClean="0"/>
              <a:t>histones</a:t>
            </a:r>
            <a:endParaRPr lang="en-US" altLang="en-US" dirty="0" smtClean="0"/>
          </a:p>
          <a:p>
            <a:pPr>
              <a:spcBef>
                <a:spcPts val="1800"/>
              </a:spcBef>
              <a:spcAft>
                <a:spcPts val="600"/>
              </a:spcAft>
            </a:pPr>
            <a:r>
              <a:rPr lang="en-US" altLang="en-US" dirty="0" smtClean="0"/>
              <a:t>As well as organising the DNA, histones also affect gene expression</a:t>
            </a:r>
          </a:p>
          <a:p>
            <a:pPr lvl="1">
              <a:spcBef>
                <a:spcPts val="1800"/>
              </a:spcBef>
              <a:spcAft>
                <a:spcPts val="600"/>
              </a:spcAft>
            </a:pPr>
            <a:endParaRPr lang="en-US" altLang="en-US"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839" y="2177936"/>
            <a:ext cx="5047678" cy="363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074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Histone Modification</a:t>
            </a:r>
            <a:br>
              <a:rPr lang="en-AU" dirty="0"/>
            </a:br>
            <a:r>
              <a:rPr lang="en-AU" dirty="0"/>
              <a:t>Acetylation</a:t>
            </a:r>
          </a:p>
        </p:txBody>
      </p:sp>
      <p:sp>
        <p:nvSpPr>
          <p:cNvPr id="3" name="Content Placeholder 2"/>
          <p:cNvSpPr>
            <a:spLocks noGrp="1"/>
          </p:cNvSpPr>
          <p:nvPr>
            <p:ph idx="1"/>
          </p:nvPr>
        </p:nvSpPr>
        <p:spPr>
          <a:xfrm>
            <a:off x="1193489" y="2161310"/>
            <a:ext cx="5573071" cy="4222864"/>
          </a:xfrm>
        </p:spPr>
        <p:txBody>
          <a:bodyPr>
            <a:normAutofit fontScale="92500" lnSpcReduction="10000"/>
          </a:bodyPr>
          <a:lstStyle/>
          <a:p>
            <a:pPr>
              <a:spcBef>
                <a:spcPts val="1800"/>
              </a:spcBef>
              <a:spcAft>
                <a:spcPts val="600"/>
              </a:spcAft>
            </a:pPr>
            <a:r>
              <a:rPr lang="en-US" altLang="en-US" dirty="0"/>
              <a:t>Molecules (e.g. acetyl group = </a:t>
            </a:r>
            <a:r>
              <a:rPr lang="en-US" altLang="en-US" b="1" dirty="0"/>
              <a:t>acetylation</a:t>
            </a:r>
            <a:r>
              <a:rPr lang="en-US" altLang="en-US" dirty="0"/>
              <a:t>) can attach to the histone tails, </a:t>
            </a:r>
            <a:r>
              <a:rPr lang="en-US" altLang="en-US" b="1" dirty="0"/>
              <a:t>changing the shape </a:t>
            </a:r>
            <a:r>
              <a:rPr lang="en-US" altLang="en-US" dirty="0"/>
              <a:t>of the histone</a:t>
            </a:r>
          </a:p>
          <a:p>
            <a:pPr>
              <a:spcBef>
                <a:spcPts val="1800"/>
              </a:spcBef>
              <a:spcAft>
                <a:spcPts val="600"/>
              </a:spcAft>
            </a:pPr>
            <a:r>
              <a:rPr lang="en-US" altLang="en-US" dirty="0"/>
              <a:t>This will alter the way the DNA wraps around them and the way the gene</a:t>
            </a:r>
          </a:p>
          <a:p>
            <a:pPr>
              <a:spcBef>
                <a:spcPts val="1800"/>
              </a:spcBef>
              <a:spcAft>
                <a:spcPts val="600"/>
              </a:spcAft>
            </a:pPr>
            <a:r>
              <a:rPr lang="en-US" altLang="en-US" dirty="0"/>
              <a:t>Acetylation </a:t>
            </a:r>
            <a:r>
              <a:rPr lang="en-US" altLang="en-US" b="1" dirty="0"/>
              <a:t>enhances </a:t>
            </a:r>
            <a:r>
              <a:rPr lang="en-US" altLang="en-US" dirty="0"/>
              <a:t>gene expression</a:t>
            </a:r>
          </a:p>
          <a:p>
            <a:pPr lvl="1">
              <a:spcBef>
                <a:spcPts val="1800"/>
              </a:spcBef>
              <a:spcAft>
                <a:spcPts val="600"/>
              </a:spcAft>
            </a:pPr>
            <a:r>
              <a:rPr lang="en-US" altLang="en-US" dirty="0"/>
              <a:t>The acetyl group promotes a lose chromatin structure = </a:t>
            </a:r>
            <a:r>
              <a:rPr lang="en-US" altLang="en-US" b="1" dirty="0"/>
              <a:t>permits transcription</a:t>
            </a:r>
          </a:p>
          <a:p>
            <a:pPr lvl="1">
              <a:spcBef>
                <a:spcPts val="1800"/>
              </a:spcBef>
              <a:spcAft>
                <a:spcPts val="600"/>
              </a:spcAft>
            </a:pPr>
            <a:r>
              <a:rPr lang="en-US" altLang="en-US" dirty="0"/>
              <a:t>When there is no </a:t>
            </a:r>
            <a:r>
              <a:rPr lang="en-US" altLang="en-US" dirty="0" smtClean="0"/>
              <a:t>acetyl </a:t>
            </a:r>
            <a:r>
              <a:rPr lang="en-US" altLang="en-US" dirty="0"/>
              <a:t>group the chromatin are compact = </a:t>
            </a:r>
            <a:r>
              <a:rPr lang="en-US" altLang="en-US" b="1" dirty="0"/>
              <a:t>prohibits transcription</a:t>
            </a:r>
          </a:p>
          <a:p>
            <a:pPr marL="114300" indent="0">
              <a:buNone/>
            </a:pPr>
            <a:endParaRPr lang="en-AU" dirty="0"/>
          </a:p>
        </p:txBody>
      </p:sp>
      <p:sp>
        <p:nvSpPr>
          <p:cNvPr id="4" name="AutoShape 2" descr="Why does histone acetylation generally increase protein transcription? -  Quo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p:cNvPicPr>
            <a:picLocks noChangeAspect="1"/>
          </p:cNvPicPr>
          <p:nvPr/>
        </p:nvPicPr>
        <p:blipFill>
          <a:blip r:embed="rId2"/>
          <a:stretch>
            <a:fillRect/>
          </a:stretch>
        </p:blipFill>
        <p:spPr>
          <a:xfrm>
            <a:off x="6999316" y="2572217"/>
            <a:ext cx="4255614" cy="2997309"/>
          </a:xfrm>
          <a:prstGeom prst="rect">
            <a:avLst/>
          </a:prstGeom>
        </p:spPr>
      </p:pic>
    </p:spTree>
    <p:extLst>
      <p:ext uri="{BB962C8B-B14F-4D97-AF65-F5344CB8AC3E}">
        <p14:creationId xmlns:p14="http://schemas.microsoft.com/office/powerpoint/2010/main" val="521523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DNA Methylation</a:t>
            </a:r>
            <a:endParaRPr lang="en-AU" dirty="0"/>
          </a:p>
        </p:txBody>
      </p:sp>
      <p:sp>
        <p:nvSpPr>
          <p:cNvPr id="3" name="Content Placeholder 2"/>
          <p:cNvSpPr>
            <a:spLocks noGrp="1"/>
          </p:cNvSpPr>
          <p:nvPr>
            <p:ph idx="1"/>
          </p:nvPr>
        </p:nvSpPr>
        <p:spPr>
          <a:xfrm>
            <a:off x="1251678" y="1575966"/>
            <a:ext cx="7044424" cy="3683201"/>
          </a:xfrm>
        </p:spPr>
        <p:txBody>
          <a:bodyPr>
            <a:normAutofit fontScale="70000" lnSpcReduction="20000"/>
          </a:bodyPr>
          <a:lstStyle/>
          <a:p>
            <a:pPr>
              <a:spcBef>
                <a:spcPts val="1200"/>
              </a:spcBef>
            </a:pPr>
            <a:r>
              <a:rPr lang="en-US" altLang="en-US" sz="2400" dirty="0"/>
              <a:t>Human DNA has small methyl-based (</a:t>
            </a:r>
            <a:r>
              <a:rPr lang="en-US" altLang="en-US" sz="2400" b="1" dirty="0"/>
              <a:t>C</a:t>
            </a:r>
            <a:r>
              <a:rPr lang="en-US" altLang="en-US" sz="2400" dirty="0"/>
              <a:t>H</a:t>
            </a:r>
            <a:r>
              <a:rPr lang="en-US" altLang="en-US" sz="2400" baseline="-25000" dirty="0"/>
              <a:t>4</a:t>
            </a:r>
            <a:r>
              <a:rPr lang="en-US" altLang="en-US" sz="2400" dirty="0"/>
              <a:t>) molecules attached to some cytosine (</a:t>
            </a:r>
            <a:r>
              <a:rPr lang="en-US" altLang="en-US" sz="2400" b="1" dirty="0"/>
              <a:t>C</a:t>
            </a:r>
            <a:r>
              <a:rPr lang="en-US" altLang="en-US" sz="2400" dirty="0"/>
              <a:t>) bases</a:t>
            </a:r>
          </a:p>
          <a:p>
            <a:pPr>
              <a:spcBef>
                <a:spcPts val="1200"/>
              </a:spcBef>
            </a:pPr>
            <a:r>
              <a:rPr lang="en-US" altLang="en-US" sz="2400" dirty="0"/>
              <a:t>This is called </a:t>
            </a:r>
            <a:r>
              <a:rPr lang="en-US" altLang="en-US" sz="2400" b="1" dirty="0"/>
              <a:t>DNA methylation</a:t>
            </a:r>
          </a:p>
          <a:p>
            <a:pPr>
              <a:spcBef>
                <a:spcPts val="1200"/>
              </a:spcBef>
            </a:pPr>
            <a:r>
              <a:rPr lang="en-US" altLang="en-US" sz="2400" dirty="0"/>
              <a:t>These act as an “on/off switch” to silence genes</a:t>
            </a:r>
          </a:p>
          <a:p>
            <a:pPr>
              <a:spcBef>
                <a:spcPts val="1200"/>
              </a:spcBef>
            </a:pPr>
            <a:r>
              <a:rPr lang="en-US" altLang="en-US" sz="2400" dirty="0"/>
              <a:t>Genes can be switched on or off by changing the </a:t>
            </a:r>
            <a:r>
              <a:rPr lang="en-US" altLang="en-US" sz="2400" b="1" dirty="0"/>
              <a:t>methylation pattern</a:t>
            </a:r>
          </a:p>
          <a:p>
            <a:pPr>
              <a:spcBef>
                <a:spcPts val="1200"/>
              </a:spcBef>
            </a:pPr>
            <a:r>
              <a:rPr lang="en-US" altLang="en-US" sz="2400" dirty="0"/>
              <a:t>If genes are switched off accidentally, problems may result (e.g. disease)</a:t>
            </a:r>
          </a:p>
          <a:p>
            <a:pPr>
              <a:spcBef>
                <a:spcPts val="1200"/>
              </a:spcBef>
            </a:pPr>
            <a:r>
              <a:rPr lang="en-US" altLang="en-US" sz="2400" dirty="0"/>
              <a:t>The methylation pattern on DNA can be passed on as cells divide (and is therefore heritable)</a:t>
            </a:r>
          </a:p>
          <a:p>
            <a:pPr>
              <a:spcBef>
                <a:spcPts val="1200"/>
              </a:spcBef>
            </a:pPr>
            <a:r>
              <a:rPr lang="en-US" altLang="en-US" sz="2400" dirty="0"/>
              <a:t>Methylation </a:t>
            </a:r>
            <a:r>
              <a:rPr lang="en-US" altLang="en-US" sz="2400" b="1" dirty="0"/>
              <a:t>inhibits</a:t>
            </a:r>
            <a:r>
              <a:rPr lang="en-US" altLang="en-US" sz="2400" dirty="0"/>
              <a:t> gene expression</a:t>
            </a:r>
          </a:p>
          <a:p>
            <a:endParaRPr lang="en-AU" dirty="0"/>
          </a:p>
        </p:txBody>
      </p:sp>
      <p:pic>
        <p:nvPicPr>
          <p:cNvPr id="14338" name="Picture 2" descr="DNA Methylation | EpiGent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426" y="1874517"/>
            <a:ext cx="3190875" cy="30861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ntroduction to DNA Methylation | Sigma-Aldr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545" y="5041671"/>
            <a:ext cx="514350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89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a_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717" y="473865"/>
            <a:ext cx="5760640" cy="585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632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ole of DNA methylation in Disease | Labclin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62" y="689495"/>
            <a:ext cx="9883423" cy="556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2185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pigene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375" y="243725"/>
            <a:ext cx="463232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492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Twin Studies….</a:t>
            </a:r>
            <a:endParaRPr lang="en-AU" dirty="0"/>
          </a:p>
        </p:txBody>
      </p:sp>
      <p:pic>
        <p:nvPicPr>
          <p:cNvPr id="7170" name="Picture 2" descr="Image result for famous tw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816" y="1454876"/>
            <a:ext cx="3816424" cy="258753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famous tw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668" y="2152852"/>
            <a:ext cx="3816424" cy="306228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famous tw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2816" y="4201641"/>
            <a:ext cx="3876326" cy="2026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44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Twin Studies</a:t>
            </a:r>
            <a:endParaRPr lang="en-AU"/>
          </a:p>
        </p:txBody>
      </p:sp>
      <p:sp>
        <p:nvSpPr>
          <p:cNvPr id="4" name="Rectangle 3"/>
          <p:cNvSpPr>
            <a:spLocks noGrp="1" noChangeArrowheads="1"/>
          </p:cNvSpPr>
          <p:nvPr>
            <p:ph idx="1"/>
          </p:nvPr>
        </p:nvSpPr>
        <p:spPr>
          <a:xfrm>
            <a:off x="1326492" y="1961806"/>
            <a:ext cx="9139231" cy="3300152"/>
          </a:xfrm>
        </p:spPr>
        <p:txBody>
          <a:bodyPr>
            <a:normAutofit fontScale="92500"/>
          </a:bodyPr>
          <a:lstStyle/>
          <a:p>
            <a:pPr>
              <a:lnSpc>
                <a:spcPct val="90000"/>
              </a:lnSpc>
              <a:spcBef>
                <a:spcPts val="1800"/>
              </a:spcBef>
            </a:pPr>
            <a:r>
              <a:rPr lang="en-AU" altLang="en-US" sz="2600" dirty="0"/>
              <a:t>Twin studies look at </a:t>
            </a:r>
            <a:r>
              <a:rPr lang="en-AU" altLang="en-US" sz="2600" b="1" dirty="0"/>
              <a:t>identical twins</a:t>
            </a:r>
            <a:r>
              <a:rPr lang="en-AU" altLang="en-US" sz="2600" dirty="0"/>
              <a:t> (monozygotic twins), because they have identical </a:t>
            </a:r>
            <a:r>
              <a:rPr lang="en-AU" altLang="en-US" sz="2600" b="1" dirty="0"/>
              <a:t>genotypes</a:t>
            </a:r>
          </a:p>
          <a:p>
            <a:pPr>
              <a:lnSpc>
                <a:spcPct val="90000"/>
              </a:lnSpc>
              <a:spcBef>
                <a:spcPts val="1800"/>
              </a:spcBef>
            </a:pPr>
            <a:r>
              <a:rPr lang="en-AU" altLang="en-US" sz="2600" b="1" dirty="0"/>
              <a:t>Epigenetic differences</a:t>
            </a:r>
            <a:r>
              <a:rPr lang="en-AU" altLang="en-US" sz="2600" dirty="0"/>
              <a:t> (e.g. DNA methylation) can be seen at birth</a:t>
            </a:r>
            <a:endParaRPr lang="en-AU" altLang="en-US" sz="2600" b="1" dirty="0"/>
          </a:p>
          <a:p>
            <a:pPr>
              <a:lnSpc>
                <a:spcPct val="90000"/>
              </a:lnSpc>
              <a:spcBef>
                <a:spcPts val="1800"/>
              </a:spcBef>
            </a:pPr>
            <a:r>
              <a:rPr lang="en-AU" altLang="en-US" sz="2600" dirty="0"/>
              <a:t>Studies have shown that epigenetic changes occur rapidly in the first year of life</a:t>
            </a:r>
          </a:p>
          <a:p>
            <a:pPr>
              <a:lnSpc>
                <a:spcPct val="90000"/>
              </a:lnSpc>
              <a:spcBef>
                <a:spcPts val="1800"/>
              </a:spcBef>
            </a:pPr>
            <a:r>
              <a:rPr lang="en-AU" altLang="en-US" sz="2600" dirty="0"/>
              <a:t>Twin studies have shown that identical twins accumulate more </a:t>
            </a:r>
            <a:r>
              <a:rPr lang="en-AU" altLang="en-US" sz="2600" b="1" dirty="0"/>
              <a:t>phenotypic</a:t>
            </a:r>
            <a:r>
              <a:rPr lang="en-AU" altLang="en-US" sz="2600" dirty="0"/>
              <a:t> differences as they grow </a:t>
            </a:r>
            <a:r>
              <a:rPr lang="en-AU" altLang="en-US" sz="2600" dirty="0" smtClean="0"/>
              <a:t>older.</a:t>
            </a:r>
            <a:endParaRPr lang="en-AU" altLang="en-US" sz="2600" dirty="0"/>
          </a:p>
        </p:txBody>
      </p:sp>
    </p:spTree>
    <p:extLst>
      <p:ext uri="{BB962C8B-B14F-4D97-AF65-F5344CB8AC3E}">
        <p14:creationId xmlns:p14="http://schemas.microsoft.com/office/powerpoint/2010/main" val="431997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Nature v Nurture</a:t>
            </a:r>
            <a:endParaRPr lang="en-AU" dirty="0"/>
          </a:p>
        </p:txBody>
      </p:sp>
      <p:sp>
        <p:nvSpPr>
          <p:cNvPr id="3" name="Content Placeholder 2"/>
          <p:cNvSpPr>
            <a:spLocks noGrp="1"/>
          </p:cNvSpPr>
          <p:nvPr>
            <p:ph idx="1"/>
          </p:nvPr>
        </p:nvSpPr>
        <p:spPr>
          <a:xfrm>
            <a:off x="1176863" y="1730462"/>
            <a:ext cx="5273813" cy="3593591"/>
          </a:xfrm>
        </p:spPr>
        <p:txBody>
          <a:bodyPr/>
          <a:lstStyle/>
          <a:p>
            <a:pPr>
              <a:lnSpc>
                <a:spcPct val="150000"/>
              </a:lnSpc>
            </a:pPr>
            <a:r>
              <a:rPr lang="en-US" altLang="en-US" dirty="0"/>
              <a:t>Some traits (e.g. blood type) are determined genetically (‘</a:t>
            </a:r>
            <a:r>
              <a:rPr lang="en-US" altLang="en-US" b="1" dirty="0"/>
              <a:t>nature</a:t>
            </a:r>
            <a:r>
              <a:rPr lang="en-US" altLang="en-US" dirty="0"/>
              <a:t>’) and some (e.g. our ability to learn a language) are determined largely by our environment (‘</a:t>
            </a:r>
            <a:r>
              <a:rPr lang="en-US" altLang="en-US" b="1" dirty="0"/>
              <a:t>nurture</a:t>
            </a:r>
            <a:r>
              <a:rPr lang="en-US" altLang="en-US" dirty="0"/>
              <a:t>’) </a:t>
            </a:r>
          </a:p>
          <a:p>
            <a:pPr>
              <a:lnSpc>
                <a:spcPct val="150000"/>
              </a:lnSpc>
            </a:pPr>
            <a:r>
              <a:rPr lang="en-US" altLang="en-US" dirty="0"/>
              <a:t>Many are determined by the interaction of genetic and environmental </a:t>
            </a:r>
            <a:r>
              <a:rPr lang="en-US" altLang="en-US" dirty="0" smtClean="0"/>
              <a:t>factors</a:t>
            </a:r>
            <a:endParaRPr lang="en-US" altLang="en-US" dirty="0"/>
          </a:p>
          <a:p>
            <a:endParaRPr lang="en-AU"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759" y="1950500"/>
            <a:ext cx="4445103" cy="337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9202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Because everyone loves a tan….</a:t>
            </a:r>
            <a:endParaRPr lang="en-AU" dirty="0"/>
          </a:p>
        </p:txBody>
      </p:sp>
      <p:sp>
        <p:nvSpPr>
          <p:cNvPr id="3" name="Content Placeholder 2"/>
          <p:cNvSpPr>
            <a:spLocks noGrp="1"/>
          </p:cNvSpPr>
          <p:nvPr>
            <p:ph idx="1"/>
          </p:nvPr>
        </p:nvSpPr>
        <p:spPr>
          <a:xfrm>
            <a:off x="1343118" y="1546169"/>
            <a:ext cx="9687871" cy="2335875"/>
          </a:xfrm>
        </p:spPr>
        <p:txBody>
          <a:bodyPr>
            <a:normAutofit fontScale="85000" lnSpcReduction="10000"/>
          </a:bodyPr>
          <a:lstStyle/>
          <a:p>
            <a:pPr>
              <a:lnSpc>
                <a:spcPct val="130000"/>
              </a:lnSpc>
              <a:defRPr/>
            </a:pPr>
            <a:r>
              <a:rPr lang="en-AU" dirty="0"/>
              <a:t>Skin colour depends on the amount of </a:t>
            </a:r>
            <a:r>
              <a:rPr lang="en-AU" b="1" dirty="0"/>
              <a:t>melanin</a:t>
            </a:r>
            <a:r>
              <a:rPr lang="en-AU" dirty="0"/>
              <a:t> (a pigment) present</a:t>
            </a:r>
          </a:p>
          <a:p>
            <a:pPr>
              <a:lnSpc>
                <a:spcPct val="130000"/>
              </a:lnSpc>
              <a:defRPr/>
            </a:pPr>
            <a:r>
              <a:rPr lang="en-AU" dirty="0"/>
              <a:t>Special skin cells called </a:t>
            </a:r>
            <a:r>
              <a:rPr lang="en-AU" b="1" dirty="0"/>
              <a:t>melanocytes</a:t>
            </a:r>
            <a:r>
              <a:rPr lang="en-AU" dirty="0"/>
              <a:t> produce melanin</a:t>
            </a:r>
          </a:p>
          <a:p>
            <a:pPr>
              <a:lnSpc>
                <a:spcPct val="130000"/>
              </a:lnSpc>
              <a:defRPr/>
            </a:pPr>
            <a:r>
              <a:rPr lang="en-AU" dirty="0"/>
              <a:t>Variation in melanin is largely due to genes which affect melanin production</a:t>
            </a:r>
          </a:p>
          <a:p>
            <a:pPr>
              <a:lnSpc>
                <a:spcPct val="130000"/>
              </a:lnSpc>
              <a:defRPr/>
            </a:pPr>
            <a:r>
              <a:rPr lang="en-AU" dirty="0"/>
              <a:t>Melanocytes will also produce large amounts of melanin when stimulated by </a:t>
            </a:r>
            <a:r>
              <a:rPr lang="en-AU" b="1" dirty="0"/>
              <a:t>UV light </a:t>
            </a:r>
            <a:r>
              <a:rPr lang="en-AU" dirty="0"/>
              <a:t>(tanning)</a:t>
            </a:r>
          </a:p>
          <a:p>
            <a:pPr>
              <a:lnSpc>
                <a:spcPct val="130000"/>
              </a:lnSpc>
              <a:defRPr/>
            </a:pPr>
            <a:r>
              <a:rPr lang="en-AU" dirty="0" smtClean="0"/>
              <a:t>Effect </a:t>
            </a:r>
            <a:r>
              <a:rPr lang="en-AU" dirty="0"/>
              <a:t>of tanning can be reversed, effect of genes can not be reversed</a:t>
            </a:r>
          </a:p>
          <a:p>
            <a:endParaRPr lang="en-A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670" y="3989514"/>
            <a:ext cx="3770260" cy="254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iStock_000007089669Medium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343" y="3989514"/>
            <a:ext cx="3815474" cy="254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882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 are what you eat??</a:t>
            </a:r>
            <a:endParaRPr lang="en-AU" dirty="0"/>
          </a:p>
        </p:txBody>
      </p:sp>
      <p:sp>
        <p:nvSpPr>
          <p:cNvPr id="3" name="Content Placeholder 2"/>
          <p:cNvSpPr>
            <a:spLocks noGrp="1"/>
          </p:cNvSpPr>
          <p:nvPr>
            <p:ph idx="1"/>
          </p:nvPr>
        </p:nvSpPr>
        <p:spPr>
          <a:xfrm>
            <a:off x="1318180" y="1670859"/>
            <a:ext cx="10178322" cy="3593591"/>
          </a:xfrm>
        </p:spPr>
        <p:txBody>
          <a:bodyPr>
            <a:normAutofit/>
          </a:bodyPr>
          <a:lstStyle/>
          <a:p>
            <a:pPr>
              <a:lnSpc>
                <a:spcPct val="130000"/>
              </a:lnSpc>
              <a:defRPr/>
            </a:pPr>
            <a:r>
              <a:rPr lang="en-AU" dirty="0"/>
              <a:t>A diet </a:t>
            </a:r>
            <a:r>
              <a:rPr lang="en-AU" i="1" dirty="0"/>
              <a:t>deficient</a:t>
            </a:r>
            <a:r>
              <a:rPr lang="en-AU" dirty="0"/>
              <a:t> in essential proteins and minerals can result in a person not achieving potential height</a:t>
            </a:r>
          </a:p>
          <a:p>
            <a:pPr>
              <a:lnSpc>
                <a:spcPct val="130000"/>
              </a:lnSpc>
              <a:defRPr/>
            </a:pPr>
            <a:r>
              <a:rPr lang="en-AU" i="1" dirty="0"/>
              <a:t>Excessive</a:t>
            </a:r>
            <a:r>
              <a:rPr lang="en-AU" dirty="0"/>
              <a:t> food intake results in an increase in </a:t>
            </a:r>
            <a:r>
              <a:rPr lang="en-AU" b="1" dirty="0"/>
              <a:t>adipose (fat) tissue</a:t>
            </a:r>
          </a:p>
          <a:p>
            <a:endParaRPr lang="en-AU" dirty="0"/>
          </a:p>
        </p:txBody>
      </p:sp>
      <p:pic>
        <p:nvPicPr>
          <p:cNvPr id="4" name="Picture 5" descr="we-best-diet-for-weight-l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341" y="3565883"/>
            <a:ext cx="5329771" cy="30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An Overview of Nutrition for a Better Di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266" y="3565883"/>
            <a:ext cx="5310573" cy="298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004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You are what you mum eats????</a:t>
            </a:r>
            <a:endParaRPr lang="en-AU" dirty="0"/>
          </a:p>
        </p:txBody>
      </p:sp>
      <p:sp>
        <p:nvSpPr>
          <p:cNvPr id="3" name="Content Placeholder 2"/>
          <p:cNvSpPr>
            <a:spLocks noGrp="1"/>
          </p:cNvSpPr>
          <p:nvPr>
            <p:ph idx="1"/>
          </p:nvPr>
        </p:nvSpPr>
        <p:spPr>
          <a:xfrm>
            <a:off x="1251678" y="1986743"/>
            <a:ext cx="5356940" cy="3593591"/>
          </a:xfrm>
        </p:spPr>
        <p:txBody>
          <a:bodyPr/>
          <a:lstStyle/>
          <a:p>
            <a:pPr>
              <a:lnSpc>
                <a:spcPct val="140000"/>
              </a:lnSpc>
              <a:defRPr/>
            </a:pPr>
            <a:r>
              <a:rPr lang="en-AU" dirty="0"/>
              <a:t>A deficiency in the diet of a pregnant mother can affect the development of the child:</a:t>
            </a:r>
          </a:p>
          <a:p>
            <a:pPr lvl="1">
              <a:lnSpc>
                <a:spcPct val="140000"/>
              </a:lnSpc>
              <a:buFont typeface="Arial" pitchFamily="34" charset="0"/>
              <a:buChar char="–"/>
              <a:defRPr/>
            </a:pPr>
            <a:r>
              <a:rPr lang="en-AU" sz="2200" dirty="0"/>
              <a:t>deficiency of </a:t>
            </a:r>
            <a:r>
              <a:rPr lang="en-AU" sz="2200" b="1" dirty="0"/>
              <a:t>iodine</a:t>
            </a:r>
            <a:r>
              <a:rPr lang="en-AU" sz="2200" dirty="0"/>
              <a:t> may lead to </a:t>
            </a:r>
            <a:r>
              <a:rPr lang="en-AU" sz="2200" b="1" dirty="0"/>
              <a:t>cretinism</a:t>
            </a:r>
            <a:r>
              <a:rPr lang="en-AU" sz="2200" dirty="0"/>
              <a:t> (retarded physical and mental development)</a:t>
            </a:r>
          </a:p>
          <a:p>
            <a:pPr lvl="1">
              <a:lnSpc>
                <a:spcPct val="140000"/>
              </a:lnSpc>
              <a:buFont typeface="Arial" pitchFamily="34" charset="0"/>
              <a:buChar char="–"/>
              <a:defRPr/>
            </a:pPr>
            <a:r>
              <a:rPr lang="en-AU" sz="2200" dirty="0"/>
              <a:t>deficiency of </a:t>
            </a:r>
            <a:r>
              <a:rPr lang="en-AU" sz="2200" b="1" dirty="0" err="1"/>
              <a:t>folate</a:t>
            </a:r>
            <a:r>
              <a:rPr lang="en-AU" sz="2200" dirty="0"/>
              <a:t> can result in </a:t>
            </a:r>
            <a:r>
              <a:rPr lang="en-AU" sz="2200" b="1" dirty="0" err="1"/>
              <a:t>spina</a:t>
            </a:r>
            <a:r>
              <a:rPr lang="en-AU" sz="2200" b="1" dirty="0"/>
              <a:t> bifida</a:t>
            </a:r>
            <a:r>
              <a:rPr lang="en-AU" sz="2200" dirty="0"/>
              <a:t> (neural tube defect)</a:t>
            </a:r>
            <a:endParaRPr lang="en-AU" sz="2200" b="1" dirty="0"/>
          </a:p>
          <a:p>
            <a:endParaRPr lang="en-AU" dirty="0"/>
          </a:p>
        </p:txBody>
      </p:sp>
      <p:pic>
        <p:nvPicPr>
          <p:cNvPr id="9218" name="Picture 2" descr="Image result for pregn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428" y="2156727"/>
            <a:ext cx="3489109" cy="348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382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examples of epigenetic factors….</a:t>
            </a:r>
            <a:endParaRPr lang="en-AU" dirty="0"/>
          </a:p>
        </p:txBody>
      </p:sp>
      <p:sp>
        <p:nvSpPr>
          <p:cNvPr id="3" name="Content Placeholder 2"/>
          <p:cNvSpPr>
            <a:spLocks noGrp="1"/>
          </p:cNvSpPr>
          <p:nvPr>
            <p:ph idx="1"/>
          </p:nvPr>
        </p:nvSpPr>
        <p:spPr>
          <a:xfrm>
            <a:off x="1251678" y="2161310"/>
            <a:ext cx="4376038" cy="3593591"/>
          </a:xfrm>
        </p:spPr>
        <p:txBody>
          <a:bodyPr>
            <a:normAutofit lnSpcReduction="10000"/>
          </a:bodyPr>
          <a:lstStyle/>
          <a:p>
            <a:pPr>
              <a:lnSpc>
                <a:spcPct val="160000"/>
              </a:lnSpc>
            </a:pPr>
            <a:r>
              <a:rPr lang="en-AU" altLang="en-US" dirty="0"/>
              <a:t>Hormones – e.g. male pattern baldness influenced by high levels of testosterone</a:t>
            </a:r>
          </a:p>
          <a:p>
            <a:pPr>
              <a:lnSpc>
                <a:spcPct val="160000"/>
              </a:lnSpc>
            </a:pPr>
            <a:r>
              <a:rPr lang="en-AU" altLang="en-US" dirty="0"/>
              <a:t>Drugs – e.g. thalidomide influences foetal limb development</a:t>
            </a:r>
          </a:p>
          <a:p>
            <a:pPr>
              <a:lnSpc>
                <a:spcPct val="160000"/>
              </a:lnSpc>
            </a:pPr>
            <a:r>
              <a:rPr lang="en-AU" altLang="en-US" dirty="0"/>
              <a:t>Exposure to disease affects immunity</a:t>
            </a:r>
          </a:p>
          <a:p>
            <a:pPr>
              <a:lnSpc>
                <a:spcPct val="160000"/>
              </a:lnSpc>
            </a:pPr>
            <a:r>
              <a:rPr lang="en-AU" altLang="en-US" dirty="0"/>
              <a:t>Education affects intelligence</a:t>
            </a:r>
          </a:p>
          <a:p>
            <a:endParaRPr lang="en-AU" dirty="0"/>
          </a:p>
        </p:txBody>
      </p:sp>
      <p:pic>
        <p:nvPicPr>
          <p:cNvPr id="16386" name="Picture 2" descr="Our Best Education Articles of 2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7695" y="2362200"/>
            <a:ext cx="5089052" cy="3392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0768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epigene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831" y="193933"/>
            <a:ext cx="8628771" cy="647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837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Nitrogenous Bases </a:t>
            </a:r>
            <a:endParaRPr lang="en-AU" dirty="0"/>
          </a:p>
        </p:txBody>
      </p:sp>
      <p:sp>
        <p:nvSpPr>
          <p:cNvPr id="3" name="Content Placeholder 2"/>
          <p:cNvSpPr>
            <a:spLocks noGrp="1"/>
          </p:cNvSpPr>
          <p:nvPr>
            <p:ph idx="1"/>
          </p:nvPr>
        </p:nvSpPr>
        <p:spPr>
          <a:xfrm>
            <a:off x="1251678" y="1504033"/>
            <a:ext cx="3826768" cy="2692896"/>
          </a:xfrm>
        </p:spPr>
        <p:txBody>
          <a:bodyPr/>
          <a:lstStyle/>
          <a:p>
            <a:r>
              <a:rPr lang="en-AU" dirty="0" smtClean="0"/>
              <a:t>There are </a:t>
            </a:r>
            <a:r>
              <a:rPr lang="en-AU" b="1" dirty="0" smtClean="0"/>
              <a:t>4 types </a:t>
            </a:r>
            <a:r>
              <a:rPr lang="en-AU" dirty="0" smtClean="0"/>
              <a:t>of nitrogenous bases:</a:t>
            </a:r>
          </a:p>
          <a:p>
            <a:r>
              <a:rPr lang="en-AU" dirty="0" smtClean="0"/>
              <a:t>Adenine</a:t>
            </a:r>
          </a:p>
          <a:p>
            <a:r>
              <a:rPr lang="en-AU" dirty="0" smtClean="0"/>
              <a:t>Thymine</a:t>
            </a:r>
          </a:p>
          <a:p>
            <a:r>
              <a:rPr lang="en-AU" dirty="0" smtClean="0"/>
              <a:t>Cytosine</a:t>
            </a:r>
          </a:p>
          <a:p>
            <a:r>
              <a:rPr lang="en-AU" dirty="0" smtClean="0"/>
              <a:t>Guanine</a:t>
            </a:r>
          </a:p>
          <a:p>
            <a:endParaRPr lang="en-AU" dirty="0"/>
          </a:p>
          <a:p>
            <a:endParaRPr lang="en-AU" dirty="0" smtClean="0"/>
          </a:p>
          <a:p>
            <a:pPr marL="114300" indent="0">
              <a:buNone/>
            </a:pPr>
            <a:endParaRPr lang="en-AU" dirty="0"/>
          </a:p>
        </p:txBody>
      </p:sp>
      <p:pic>
        <p:nvPicPr>
          <p:cNvPr id="9218" name="Picture 2" descr="Image result for nitrogenous b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316" y="1687344"/>
            <a:ext cx="4430684" cy="33361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51678" y="4062123"/>
            <a:ext cx="5348627" cy="2554545"/>
          </a:xfrm>
          <a:prstGeom prst="rect">
            <a:avLst/>
          </a:prstGeom>
          <a:noFill/>
        </p:spPr>
        <p:txBody>
          <a:bodyPr wrap="square" rtlCol="0">
            <a:spAutoFit/>
          </a:bodyPr>
          <a:lstStyle/>
          <a:p>
            <a:pPr marL="285750" indent="-285750">
              <a:buFont typeface="Arial" panose="020B0604020202020204" pitchFamily="34" charset="0"/>
              <a:buChar char="•"/>
            </a:pPr>
            <a:r>
              <a:rPr lang="en-AU" sz="2000" dirty="0">
                <a:solidFill>
                  <a:schemeClr val="tx1">
                    <a:lumMod val="65000"/>
                    <a:lumOff val="35000"/>
                  </a:schemeClr>
                </a:solidFill>
              </a:rPr>
              <a:t>When the 2 molecules of DNA come together the bases match up forming</a:t>
            </a:r>
            <a:r>
              <a:rPr lang="en-AU" sz="2000" b="1" dirty="0">
                <a:solidFill>
                  <a:schemeClr val="tx1">
                    <a:lumMod val="65000"/>
                    <a:lumOff val="35000"/>
                  </a:schemeClr>
                </a:solidFill>
              </a:rPr>
              <a:t> base pairs</a:t>
            </a:r>
          </a:p>
          <a:p>
            <a:pPr marL="285750" indent="-285750">
              <a:buFont typeface="Arial" panose="020B0604020202020204" pitchFamily="34" charset="0"/>
              <a:buChar char="•"/>
            </a:pPr>
            <a:endParaRPr lang="en-AU" sz="2000" dirty="0">
              <a:solidFill>
                <a:schemeClr val="tx1">
                  <a:lumMod val="65000"/>
                  <a:lumOff val="35000"/>
                </a:schemeClr>
              </a:solidFill>
            </a:endParaRPr>
          </a:p>
          <a:p>
            <a:pPr marL="285750" indent="-285750">
              <a:buFont typeface="Arial" panose="020B0604020202020204" pitchFamily="34" charset="0"/>
              <a:buChar char="•"/>
            </a:pPr>
            <a:r>
              <a:rPr lang="en-AU" sz="2000" dirty="0">
                <a:solidFill>
                  <a:schemeClr val="tx1">
                    <a:lumMod val="65000"/>
                    <a:lumOff val="35000"/>
                  </a:schemeClr>
                </a:solidFill>
              </a:rPr>
              <a:t>A </a:t>
            </a:r>
            <a:r>
              <a:rPr lang="en-AU" sz="2000" b="1" dirty="0">
                <a:solidFill>
                  <a:schemeClr val="tx1">
                    <a:lumMod val="65000"/>
                    <a:lumOff val="35000"/>
                  </a:schemeClr>
                </a:solidFill>
              </a:rPr>
              <a:t>weak hydrogen bond </a:t>
            </a:r>
            <a:r>
              <a:rPr lang="en-AU" sz="2000" dirty="0">
                <a:solidFill>
                  <a:schemeClr val="tx1">
                    <a:lumMod val="65000"/>
                    <a:lumOff val="35000"/>
                  </a:schemeClr>
                </a:solidFill>
              </a:rPr>
              <a:t>connects the bases together </a:t>
            </a:r>
          </a:p>
          <a:p>
            <a:endParaRPr lang="en-AU" sz="2000" dirty="0">
              <a:solidFill>
                <a:schemeClr val="tx1">
                  <a:lumMod val="65000"/>
                  <a:lumOff val="35000"/>
                </a:schemeClr>
              </a:solidFill>
            </a:endParaRPr>
          </a:p>
          <a:p>
            <a:pPr marL="285750" indent="-285750">
              <a:buFont typeface="Arial" panose="020B0604020202020204" pitchFamily="34" charset="0"/>
              <a:buChar char="•"/>
            </a:pPr>
            <a:r>
              <a:rPr lang="en-AU" sz="2000" b="1" dirty="0">
                <a:solidFill>
                  <a:schemeClr val="tx1">
                    <a:lumMod val="65000"/>
                    <a:lumOff val="35000"/>
                  </a:schemeClr>
                </a:solidFill>
              </a:rPr>
              <a:t>A always matches with T</a:t>
            </a:r>
          </a:p>
          <a:p>
            <a:pPr marL="285750" indent="-285750">
              <a:buFont typeface="Arial" panose="020B0604020202020204" pitchFamily="34" charset="0"/>
              <a:buChar char="•"/>
            </a:pPr>
            <a:r>
              <a:rPr lang="en-AU" sz="2000" b="1" dirty="0">
                <a:solidFill>
                  <a:schemeClr val="tx1">
                    <a:lumMod val="65000"/>
                    <a:lumOff val="35000"/>
                  </a:schemeClr>
                </a:solidFill>
              </a:rPr>
              <a:t>C always matches with G</a:t>
            </a:r>
          </a:p>
        </p:txBody>
      </p:sp>
    </p:spTree>
    <p:extLst>
      <p:ext uri="{BB962C8B-B14F-4D97-AF65-F5344CB8AC3E}">
        <p14:creationId xmlns:p14="http://schemas.microsoft.com/office/powerpoint/2010/main" val="63122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epigene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023" y="492976"/>
            <a:ext cx="10169816" cy="551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14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Chapter Review Questions</a:t>
            </a:r>
            <a:endParaRPr lang="en-AU" dirty="0"/>
          </a:p>
        </p:txBody>
      </p:sp>
      <p:sp>
        <p:nvSpPr>
          <p:cNvPr id="3" name="Content Placeholder 2"/>
          <p:cNvSpPr>
            <a:spLocks noGrp="1"/>
          </p:cNvSpPr>
          <p:nvPr>
            <p:ph idx="1"/>
          </p:nvPr>
        </p:nvSpPr>
        <p:spPr>
          <a:xfrm>
            <a:off x="1251678" y="1645921"/>
            <a:ext cx="10178322" cy="3593591"/>
          </a:xfrm>
        </p:spPr>
        <p:txBody>
          <a:bodyPr/>
          <a:lstStyle/>
          <a:p>
            <a:r>
              <a:rPr lang="en-AU" dirty="0" smtClean="0"/>
              <a:t>Complete the CRQ’s on </a:t>
            </a:r>
            <a:r>
              <a:rPr lang="en-AU" b="1" dirty="0" smtClean="0"/>
              <a:t>page </a:t>
            </a:r>
            <a:r>
              <a:rPr lang="en-AU" b="1" dirty="0" smtClean="0"/>
              <a:t>246 - 247</a:t>
            </a:r>
            <a:endParaRPr lang="en-AU" b="1" dirty="0"/>
          </a:p>
        </p:txBody>
      </p:sp>
      <p:pic>
        <p:nvPicPr>
          <p:cNvPr id="15362" name="Picture 2" descr="Image result for epigene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156" y="2268537"/>
            <a:ext cx="5611377" cy="423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98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5122" y="353678"/>
            <a:ext cx="6148384" cy="614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204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5"/>
          <p:cNvGrpSpPr>
            <a:grpSpLocks/>
          </p:cNvGrpSpPr>
          <p:nvPr/>
        </p:nvGrpSpPr>
        <p:grpSpPr bwMode="auto">
          <a:xfrm>
            <a:off x="2381250" y="500063"/>
            <a:ext cx="2071688" cy="6000750"/>
            <a:chOff x="857224" y="500042"/>
            <a:chExt cx="2071702" cy="6000792"/>
          </a:xfrm>
        </p:grpSpPr>
        <p:grpSp>
          <p:nvGrpSpPr>
            <p:cNvPr id="5" name="Group 4"/>
            <p:cNvGrpSpPr>
              <a:grpSpLocks/>
            </p:cNvGrpSpPr>
            <p:nvPr/>
          </p:nvGrpSpPr>
          <p:grpSpPr bwMode="auto">
            <a:xfrm>
              <a:off x="857224" y="500042"/>
              <a:ext cx="1785950" cy="857256"/>
              <a:chOff x="500034" y="1142984"/>
              <a:chExt cx="3714776" cy="1785950"/>
            </a:xfrm>
          </p:grpSpPr>
          <p:grpSp>
            <p:nvGrpSpPr>
              <p:cNvPr id="49" name="Group 16"/>
              <p:cNvGrpSpPr>
                <a:grpSpLocks/>
              </p:cNvGrpSpPr>
              <p:nvPr/>
            </p:nvGrpSpPr>
            <p:grpSpPr bwMode="auto">
              <a:xfrm>
                <a:off x="500034" y="1142983"/>
                <a:ext cx="2526107" cy="1785949"/>
                <a:chOff x="857224" y="2071678"/>
                <a:chExt cx="5000660" cy="3071834"/>
              </a:xfrm>
            </p:grpSpPr>
            <p:sp>
              <p:nvSpPr>
                <p:cNvPr id="51" name="Oval 50"/>
                <p:cNvSpPr/>
                <p:nvPr/>
              </p:nvSpPr>
              <p:spPr>
                <a:xfrm>
                  <a:off x="857224" y="2071678"/>
                  <a:ext cx="1503431" cy="142783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52" name="Regular Pentagon 51"/>
                <p:cNvSpPr/>
                <p:nvPr/>
              </p:nvSpPr>
              <p:spPr>
                <a:xfrm>
                  <a:off x="2713635" y="3431247"/>
                  <a:ext cx="1928316" cy="1712265"/>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53" name="Straight Connector 52"/>
                <p:cNvCxnSpPr>
                  <a:stCxn id="52" idx="1"/>
                  <a:endCxn id="51" idx="5"/>
                </p:cNvCxnSpPr>
                <p:nvPr/>
              </p:nvCxnSpPr>
              <p:spPr>
                <a:xfrm rot="10800000">
                  <a:off x="2138409" y="3289034"/>
                  <a:ext cx="575226"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2" idx="5"/>
                </p:cNvCxnSpPr>
                <p:nvPr/>
              </p:nvCxnSpPr>
              <p:spPr>
                <a:xfrm flipV="1">
                  <a:off x="4641950" y="4000105"/>
                  <a:ext cx="1215818" cy="8533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0" name="Pentagon 49"/>
              <p:cNvSpPr/>
              <p:nvPr/>
            </p:nvSpPr>
            <p:spPr>
              <a:xfrm>
                <a:off x="2999666" y="1500174"/>
                <a:ext cx="1215144" cy="787141"/>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a:solidFill>
                      <a:srgbClr val="000000"/>
                    </a:solidFill>
                    <a:latin typeface="Narkisim" pitchFamily="34" charset="-79"/>
                    <a:cs typeface="Narkisim" pitchFamily="34" charset="-79"/>
                  </a:rPr>
                  <a:t>A</a:t>
                </a:r>
                <a:endParaRPr lang="en-CA" altLang="en-US" sz="1200" b="1">
                  <a:solidFill>
                    <a:srgbClr val="000000"/>
                  </a:solidFill>
                  <a:latin typeface="Narkisim" pitchFamily="34" charset="-79"/>
                  <a:cs typeface="Narkisim" pitchFamily="34" charset="-79"/>
                </a:endParaRPr>
              </a:p>
            </p:txBody>
          </p:sp>
        </p:grpSp>
        <p:grpSp>
          <p:nvGrpSpPr>
            <p:cNvPr id="6" name="Group 11"/>
            <p:cNvGrpSpPr>
              <a:grpSpLocks/>
            </p:cNvGrpSpPr>
            <p:nvPr/>
          </p:nvGrpSpPr>
          <p:grpSpPr bwMode="auto">
            <a:xfrm>
              <a:off x="857224" y="1357298"/>
              <a:ext cx="1714512" cy="857256"/>
              <a:chOff x="857224" y="2071678"/>
              <a:chExt cx="6929486" cy="3071834"/>
            </a:xfrm>
          </p:grpSpPr>
          <p:sp>
            <p:nvSpPr>
              <p:cNvPr id="44" name="Oval 43"/>
              <p:cNvSpPr/>
              <p:nvPr/>
            </p:nvSpPr>
            <p:spPr>
              <a:xfrm>
                <a:off x="857224" y="2071678"/>
                <a:ext cx="1501389" cy="142783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45" name="Regular Pentagon 44"/>
              <p:cNvSpPr/>
              <p:nvPr/>
            </p:nvSpPr>
            <p:spPr>
              <a:xfrm>
                <a:off x="2711505" y="3431247"/>
                <a:ext cx="1931271" cy="1712265"/>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46" name="Flowchart: Delay 45"/>
              <p:cNvSpPr/>
              <p:nvPr/>
            </p:nvSpPr>
            <p:spPr>
              <a:xfrm>
                <a:off x="5855439" y="2640536"/>
                <a:ext cx="1931271" cy="1359569"/>
              </a:xfrm>
              <a:prstGeom prst="flowChartDelay">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a:solidFill>
                      <a:srgbClr val="000000"/>
                    </a:solidFill>
                    <a:latin typeface="Narkisim" pitchFamily="34" charset="-79"/>
                    <a:cs typeface="Narkisim" pitchFamily="34" charset="-79"/>
                  </a:rPr>
                  <a:t>C</a:t>
                </a:r>
                <a:endParaRPr lang="en-CA" altLang="en-US" sz="3600" b="1">
                  <a:solidFill>
                    <a:srgbClr val="000000"/>
                  </a:solidFill>
                  <a:latin typeface="Narkisim" pitchFamily="34" charset="-79"/>
                  <a:cs typeface="Narkisim" pitchFamily="34" charset="-79"/>
                </a:endParaRPr>
              </a:p>
            </p:txBody>
          </p:sp>
          <p:cxnSp>
            <p:nvCxnSpPr>
              <p:cNvPr id="47" name="Straight Connector 46"/>
              <p:cNvCxnSpPr>
                <a:stCxn id="45" idx="1"/>
                <a:endCxn id="44" idx="5"/>
              </p:cNvCxnSpPr>
              <p:nvPr/>
            </p:nvCxnSpPr>
            <p:spPr>
              <a:xfrm rot="10800000">
                <a:off x="2140462" y="3289034"/>
                <a:ext cx="571043"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5" idx="5"/>
              </p:cNvCxnSpPr>
              <p:nvPr/>
            </p:nvCxnSpPr>
            <p:spPr>
              <a:xfrm flipV="1">
                <a:off x="4642777" y="4000105"/>
                <a:ext cx="1212662" cy="8533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 name="Group 17"/>
            <p:cNvGrpSpPr>
              <a:grpSpLocks/>
            </p:cNvGrpSpPr>
            <p:nvPr/>
          </p:nvGrpSpPr>
          <p:grpSpPr bwMode="auto">
            <a:xfrm>
              <a:off x="857224" y="2143116"/>
              <a:ext cx="1714512" cy="857256"/>
              <a:chOff x="5143504" y="1142984"/>
              <a:chExt cx="3643338" cy="1785950"/>
            </a:xfrm>
          </p:grpSpPr>
          <p:grpSp>
            <p:nvGrpSpPr>
              <p:cNvPr id="37" name="Group 32"/>
              <p:cNvGrpSpPr>
                <a:grpSpLocks/>
              </p:cNvGrpSpPr>
              <p:nvPr/>
            </p:nvGrpSpPr>
            <p:grpSpPr bwMode="auto">
              <a:xfrm>
                <a:off x="5143504" y="1142983"/>
                <a:ext cx="2526107" cy="1785949"/>
                <a:chOff x="857224" y="2071678"/>
                <a:chExt cx="5000660" cy="3071834"/>
              </a:xfrm>
            </p:grpSpPr>
            <p:sp>
              <p:nvSpPr>
                <p:cNvPr id="40" name="Oval 39"/>
                <p:cNvSpPr/>
                <p:nvPr/>
              </p:nvSpPr>
              <p:spPr>
                <a:xfrm>
                  <a:off x="857224" y="2071678"/>
                  <a:ext cx="1502569"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41" name="Regular Pentagon 40"/>
                <p:cNvSpPr/>
                <p:nvPr/>
              </p:nvSpPr>
              <p:spPr>
                <a:xfrm>
                  <a:off x="2713729" y="3431251"/>
                  <a:ext cx="1929966"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42" name="Straight Connector 41"/>
                <p:cNvCxnSpPr>
                  <a:stCxn id="41" idx="1"/>
                  <a:endCxn id="40" idx="5"/>
                </p:cNvCxnSpPr>
                <p:nvPr/>
              </p:nvCxnSpPr>
              <p:spPr>
                <a:xfrm rot="10800000">
                  <a:off x="2139414" y="3289034"/>
                  <a:ext cx="574314"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1" idx="5"/>
                </p:cNvCxnSpPr>
                <p:nvPr/>
              </p:nvCxnSpPr>
              <p:spPr>
                <a:xfrm flipV="1">
                  <a:off x="4643694" y="4000109"/>
                  <a:ext cx="1215410"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7572396" y="1500174"/>
                <a:ext cx="570116" cy="787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a:solidFill>
                    <a:srgbClr val="0086BC"/>
                  </a:solidFill>
                  <a:latin typeface="Constantia" pitchFamily="18" charset="0"/>
                </a:endParaRPr>
              </a:p>
            </p:txBody>
          </p:sp>
          <p:sp>
            <p:nvSpPr>
              <p:cNvPr id="39" name="Chevron 38"/>
              <p:cNvSpPr/>
              <p:nvPr/>
            </p:nvSpPr>
            <p:spPr>
              <a:xfrm flipH="1">
                <a:off x="7572396" y="1500174"/>
                <a:ext cx="1214446" cy="787141"/>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a:solidFill>
                      <a:srgbClr val="000000"/>
                    </a:solidFill>
                    <a:latin typeface="Narkisim" pitchFamily="34" charset="-79"/>
                    <a:cs typeface="Narkisim" pitchFamily="34" charset="-79"/>
                  </a:rPr>
                  <a:t>T</a:t>
                </a:r>
                <a:endParaRPr lang="en-CA" altLang="en-US" sz="1200">
                  <a:solidFill>
                    <a:srgbClr val="000000"/>
                  </a:solidFill>
                  <a:latin typeface="Narkisim" pitchFamily="34" charset="-79"/>
                  <a:cs typeface="Narkisim" pitchFamily="34" charset="-79"/>
                </a:endParaRPr>
              </a:p>
            </p:txBody>
          </p:sp>
        </p:grpSp>
        <p:grpSp>
          <p:nvGrpSpPr>
            <p:cNvPr id="8" name="Group 25"/>
            <p:cNvGrpSpPr>
              <a:grpSpLocks/>
            </p:cNvGrpSpPr>
            <p:nvPr/>
          </p:nvGrpSpPr>
          <p:grpSpPr bwMode="auto">
            <a:xfrm>
              <a:off x="857224" y="4714884"/>
              <a:ext cx="2071702" cy="857256"/>
              <a:chOff x="5143504" y="4357694"/>
              <a:chExt cx="4357718" cy="1785950"/>
            </a:xfrm>
          </p:grpSpPr>
          <p:sp>
            <p:nvSpPr>
              <p:cNvPr id="30" name="Rectangle 29"/>
              <p:cNvSpPr/>
              <p:nvPr/>
            </p:nvSpPr>
            <p:spPr>
              <a:xfrm>
                <a:off x="7571137" y="4642121"/>
                <a:ext cx="1215486" cy="859902"/>
              </a:xfrm>
              <a:prstGeom prst="rect">
                <a:avLst/>
              </a:prstGeom>
              <a:solidFill>
                <a:srgbClr val="E3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CA" altLang="en-US" sz="2400" b="1">
                    <a:solidFill>
                      <a:srgbClr val="000000"/>
                    </a:solidFill>
                    <a:latin typeface="Narkisim" pitchFamily="34" charset="-79"/>
                    <a:cs typeface="Narkisim" pitchFamily="34" charset="-79"/>
                  </a:rPr>
                  <a:t>G</a:t>
                </a:r>
                <a:endParaRPr lang="en-CA" altLang="en-US" sz="3200" b="1">
                  <a:solidFill>
                    <a:srgbClr val="000000"/>
                  </a:solidFill>
                  <a:latin typeface="Narkisim" pitchFamily="34" charset="-79"/>
                  <a:cs typeface="Narkisim" pitchFamily="34" charset="-79"/>
                </a:endParaRPr>
              </a:p>
            </p:txBody>
          </p:sp>
          <p:grpSp>
            <p:nvGrpSpPr>
              <p:cNvPr id="31" name="Group 24"/>
              <p:cNvGrpSpPr>
                <a:grpSpLocks/>
              </p:cNvGrpSpPr>
              <p:nvPr/>
            </p:nvGrpSpPr>
            <p:grpSpPr bwMode="auto">
              <a:xfrm>
                <a:off x="5143504" y="4357693"/>
                <a:ext cx="2526107" cy="1785949"/>
                <a:chOff x="857224" y="2071678"/>
                <a:chExt cx="5000660" cy="3071834"/>
              </a:xfrm>
            </p:grpSpPr>
            <p:sp>
              <p:nvSpPr>
                <p:cNvPr id="33" name="Oval 32"/>
                <p:cNvSpPr/>
                <p:nvPr/>
              </p:nvSpPr>
              <p:spPr>
                <a:xfrm>
                  <a:off x="857224" y="2071674"/>
                  <a:ext cx="1500550"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34" name="Regular Pentagon 33"/>
                <p:cNvSpPr/>
                <p:nvPr/>
              </p:nvSpPr>
              <p:spPr>
                <a:xfrm>
                  <a:off x="2714733" y="3431247"/>
                  <a:ext cx="1923608"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35" name="Straight Connector 34"/>
                <p:cNvCxnSpPr>
                  <a:stCxn id="34" idx="1"/>
                  <a:endCxn id="33" idx="5"/>
                </p:cNvCxnSpPr>
                <p:nvPr/>
              </p:nvCxnSpPr>
              <p:spPr>
                <a:xfrm rot="10800000">
                  <a:off x="2139631" y="3289031"/>
                  <a:ext cx="575102"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4" idx="5"/>
                </p:cNvCxnSpPr>
                <p:nvPr/>
              </p:nvCxnSpPr>
              <p:spPr>
                <a:xfrm flipV="1">
                  <a:off x="4638341" y="4000105"/>
                  <a:ext cx="1216303"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useBgFill="1">
            <p:nvSpPr>
              <p:cNvPr id="32" name="Flowchart: Delay 31"/>
              <p:cNvSpPr/>
              <p:nvPr/>
            </p:nvSpPr>
            <p:spPr>
              <a:xfrm flipH="1">
                <a:off x="8359200" y="4642121"/>
                <a:ext cx="1142022" cy="863210"/>
              </a:xfrm>
              <a:prstGeom prst="flowChartDelay">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grpSp>
        <p:grpSp>
          <p:nvGrpSpPr>
            <p:cNvPr id="9" name="Group 45"/>
            <p:cNvGrpSpPr>
              <a:grpSpLocks/>
            </p:cNvGrpSpPr>
            <p:nvPr/>
          </p:nvGrpSpPr>
          <p:grpSpPr bwMode="auto">
            <a:xfrm>
              <a:off x="857224" y="3000372"/>
              <a:ext cx="1714512" cy="857256"/>
              <a:chOff x="857224" y="2071678"/>
              <a:chExt cx="6929486" cy="3071834"/>
            </a:xfrm>
          </p:grpSpPr>
          <p:sp>
            <p:nvSpPr>
              <p:cNvPr id="25" name="Oval 24"/>
              <p:cNvSpPr/>
              <p:nvPr/>
            </p:nvSpPr>
            <p:spPr>
              <a:xfrm>
                <a:off x="857224" y="2071678"/>
                <a:ext cx="1501389"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26" name="Regular Pentagon 25"/>
              <p:cNvSpPr/>
              <p:nvPr/>
            </p:nvSpPr>
            <p:spPr>
              <a:xfrm>
                <a:off x="2711505" y="3431251"/>
                <a:ext cx="1931271"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27" name="Flowchart: Delay 26"/>
              <p:cNvSpPr/>
              <p:nvPr/>
            </p:nvSpPr>
            <p:spPr>
              <a:xfrm>
                <a:off x="5855439" y="2640536"/>
                <a:ext cx="1931271" cy="1359573"/>
              </a:xfrm>
              <a:prstGeom prst="flowChartDelay">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a:solidFill>
                      <a:srgbClr val="000000"/>
                    </a:solidFill>
                    <a:latin typeface="Narkisim" pitchFamily="34" charset="-79"/>
                    <a:cs typeface="Narkisim" pitchFamily="34" charset="-79"/>
                  </a:rPr>
                  <a:t>C</a:t>
                </a:r>
                <a:endParaRPr lang="en-CA" altLang="en-US" sz="3600" b="1">
                  <a:solidFill>
                    <a:srgbClr val="000000"/>
                  </a:solidFill>
                  <a:latin typeface="Narkisim" pitchFamily="34" charset="-79"/>
                  <a:cs typeface="Narkisim" pitchFamily="34" charset="-79"/>
                </a:endParaRPr>
              </a:p>
            </p:txBody>
          </p:sp>
          <p:cxnSp>
            <p:nvCxnSpPr>
              <p:cNvPr id="28" name="Straight Connector 27"/>
              <p:cNvCxnSpPr>
                <a:stCxn id="26" idx="1"/>
                <a:endCxn id="25" idx="5"/>
              </p:cNvCxnSpPr>
              <p:nvPr/>
            </p:nvCxnSpPr>
            <p:spPr>
              <a:xfrm rot="10800000">
                <a:off x="2140462" y="3289034"/>
                <a:ext cx="571043"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5"/>
              </p:cNvCxnSpPr>
              <p:nvPr/>
            </p:nvCxnSpPr>
            <p:spPr>
              <a:xfrm flipV="1">
                <a:off x="4642777" y="4000109"/>
                <a:ext cx="1212662"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 name="Group 51"/>
            <p:cNvGrpSpPr>
              <a:grpSpLocks/>
            </p:cNvGrpSpPr>
            <p:nvPr/>
          </p:nvGrpSpPr>
          <p:grpSpPr bwMode="auto">
            <a:xfrm>
              <a:off x="857224" y="3857628"/>
              <a:ext cx="1785950" cy="857256"/>
              <a:chOff x="500034" y="1142984"/>
              <a:chExt cx="3714776" cy="1785950"/>
            </a:xfrm>
          </p:grpSpPr>
          <p:grpSp>
            <p:nvGrpSpPr>
              <p:cNvPr id="19" name="Group 16"/>
              <p:cNvGrpSpPr>
                <a:grpSpLocks/>
              </p:cNvGrpSpPr>
              <p:nvPr/>
            </p:nvGrpSpPr>
            <p:grpSpPr bwMode="auto">
              <a:xfrm>
                <a:off x="500034" y="1142983"/>
                <a:ext cx="2526107" cy="1785949"/>
                <a:chOff x="857224" y="2071678"/>
                <a:chExt cx="5000660" cy="3071834"/>
              </a:xfrm>
            </p:grpSpPr>
            <p:sp>
              <p:nvSpPr>
                <p:cNvPr id="21" name="Oval 20"/>
                <p:cNvSpPr/>
                <p:nvPr/>
              </p:nvSpPr>
              <p:spPr>
                <a:xfrm>
                  <a:off x="857224" y="2071674"/>
                  <a:ext cx="1503431"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22" name="Regular Pentagon 21"/>
                <p:cNvSpPr/>
                <p:nvPr/>
              </p:nvSpPr>
              <p:spPr>
                <a:xfrm>
                  <a:off x="2713635" y="3431247"/>
                  <a:ext cx="1928316"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23" name="Straight Connector 22"/>
                <p:cNvCxnSpPr>
                  <a:stCxn id="22" idx="1"/>
                  <a:endCxn id="21" idx="5"/>
                </p:cNvCxnSpPr>
                <p:nvPr/>
              </p:nvCxnSpPr>
              <p:spPr>
                <a:xfrm rot="10800000">
                  <a:off x="2138409" y="3289031"/>
                  <a:ext cx="575226"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5"/>
                </p:cNvCxnSpPr>
                <p:nvPr/>
              </p:nvCxnSpPr>
              <p:spPr>
                <a:xfrm flipV="1">
                  <a:off x="4641950" y="4000105"/>
                  <a:ext cx="1215818"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0" name="Pentagon 19"/>
              <p:cNvSpPr/>
              <p:nvPr/>
            </p:nvSpPr>
            <p:spPr>
              <a:xfrm>
                <a:off x="2999666" y="1500172"/>
                <a:ext cx="1215144" cy="787141"/>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dirty="0">
                    <a:solidFill>
                      <a:srgbClr val="000000"/>
                    </a:solidFill>
                    <a:latin typeface="Narkisim" pitchFamily="34" charset="-79"/>
                    <a:cs typeface="Narkisim" pitchFamily="34" charset="-79"/>
                  </a:rPr>
                  <a:t>A</a:t>
                </a:r>
                <a:endParaRPr lang="en-CA" altLang="en-US" sz="1200" b="1" dirty="0">
                  <a:solidFill>
                    <a:srgbClr val="000000"/>
                  </a:solidFill>
                  <a:latin typeface="Narkisim" pitchFamily="34" charset="-79"/>
                  <a:cs typeface="Narkisim" pitchFamily="34" charset="-79"/>
                </a:endParaRPr>
              </a:p>
            </p:txBody>
          </p:sp>
        </p:grpSp>
        <p:grpSp>
          <p:nvGrpSpPr>
            <p:cNvPr id="11" name="Group 58"/>
            <p:cNvGrpSpPr>
              <a:grpSpLocks/>
            </p:cNvGrpSpPr>
            <p:nvPr/>
          </p:nvGrpSpPr>
          <p:grpSpPr bwMode="auto">
            <a:xfrm>
              <a:off x="857224" y="5643578"/>
              <a:ext cx="1714512" cy="857256"/>
              <a:chOff x="5143504" y="1142984"/>
              <a:chExt cx="3643338" cy="1785950"/>
            </a:xfrm>
          </p:grpSpPr>
          <p:grpSp>
            <p:nvGrpSpPr>
              <p:cNvPr id="12" name="Group 32"/>
              <p:cNvGrpSpPr>
                <a:grpSpLocks/>
              </p:cNvGrpSpPr>
              <p:nvPr/>
            </p:nvGrpSpPr>
            <p:grpSpPr bwMode="auto">
              <a:xfrm>
                <a:off x="5143504" y="1142983"/>
                <a:ext cx="2526107" cy="1785949"/>
                <a:chOff x="857224" y="2071678"/>
                <a:chExt cx="5000660" cy="3071834"/>
              </a:xfrm>
            </p:grpSpPr>
            <p:sp>
              <p:nvSpPr>
                <p:cNvPr id="15" name="Oval 14"/>
                <p:cNvSpPr/>
                <p:nvPr/>
              </p:nvSpPr>
              <p:spPr>
                <a:xfrm>
                  <a:off x="857224" y="2071678"/>
                  <a:ext cx="1502569" cy="142783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16" name="Regular Pentagon 15"/>
                <p:cNvSpPr/>
                <p:nvPr/>
              </p:nvSpPr>
              <p:spPr>
                <a:xfrm>
                  <a:off x="2713729" y="3431247"/>
                  <a:ext cx="1929966" cy="1712265"/>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17" name="Straight Connector 16"/>
                <p:cNvCxnSpPr>
                  <a:stCxn id="16" idx="1"/>
                  <a:endCxn id="15" idx="5"/>
                </p:cNvCxnSpPr>
                <p:nvPr/>
              </p:nvCxnSpPr>
              <p:spPr>
                <a:xfrm rot="10800000">
                  <a:off x="2139414" y="3289034"/>
                  <a:ext cx="574314"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5"/>
                </p:cNvCxnSpPr>
                <p:nvPr/>
              </p:nvCxnSpPr>
              <p:spPr>
                <a:xfrm flipV="1">
                  <a:off x="4643694" y="4000105"/>
                  <a:ext cx="1215410" cy="8533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7572396" y="1500174"/>
                <a:ext cx="570116" cy="787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a:solidFill>
                    <a:srgbClr val="0086BC"/>
                  </a:solidFill>
                  <a:latin typeface="Constantia" pitchFamily="18" charset="0"/>
                </a:endParaRPr>
              </a:p>
            </p:txBody>
          </p:sp>
          <p:sp>
            <p:nvSpPr>
              <p:cNvPr id="14" name="Chevron 13"/>
              <p:cNvSpPr/>
              <p:nvPr/>
            </p:nvSpPr>
            <p:spPr>
              <a:xfrm flipH="1">
                <a:off x="7572396" y="1500174"/>
                <a:ext cx="1214446" cy="787141"/>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a:solidFill>
                      <a:srgbClr val="000000"/>
                    </a:solidFill>
                    <a:latin typeface="Narkisim" pitchFamily="34" charset="-79"/>
                    <a:cs typeface="Narkisim" pitchFamily="34" charset="-79"/>
                  </a:rPr>
                  <a:t>T</a:t>
                </a:r>
                <a:endParaRPr lang="en-CA" altLang="en-US" sz="1200">
                  <a:solidFill>
                    <a:srgbClr val="000000"/>
                  </a:solidFill>
                  <a:latin typeface="Narkisim" pitchFamily="34" charset="-79"/>
                  <a:cs typeface="Narkisim" pitchFamily="34" charset="-79"/>
                </a:endParaRPr>
              </a:p>
            </p:txBody>
          </p:sp>
        </p:grpSp>
      </p:grpSp>
      <p:grpSp>
        <p:nvGrpSpPr>
          <p:cNvPr id="102" name="Group 113"/>
          <p:cNvGrpSpPr>
            <a:grpSpLocks/>
          </p:cNvGrpSpPr>
          <p:nvPr/>
        </p:nvGrpSpPr>
        <p:grpSpPr bwMode="auto">
          <a:xfrm>
            <a:off x="7141370" y="500063"/>
            <a:ext cx="2071687" cy="6000750"/>
            <a:chOff x="4143372" y="500042"/>
            <a:chExt cx="2071702" cy="6000792"/>
          </a:xfrm>
        </p:grpSpPr>
        <p:grpSp>
          <p:nvGrpSpPr>
            <p:cNvPr id="103" name="Group 81"/>
            <p:cNvGrpSpPr>
              <a:grpSpLocks/>
            </p:cNvGrpSpPr>
            <p:nvPr/>
          </p:nvGrpSpPr>
          <p:grpSpPr bwMode="auto">
            <a:xfrm flipH="1">
              <a:off x="4143372" y="1357298"/>
              <a:ext cx="2071702" cy="857256"/>
              <a:chOff x="5143504" y="4357694"/>
              <a:chExt cx="4357718" cy="1785950"/>
            </a:xfrm>
          </p:grpSpPr>
          <p:grpSp>
            <p:nvGrpSpPr>
              <p:cNvPr id="142" name="Group 24"/>
              <p:cNvGrpSpPr>
                <a:grpSpLocks/>
              </p:cNvGrpSpPr>
              <p:nvPr/>
            </p:nvGrpSpPr>
            <p:grpSpPr bwMode="auto">
              <a:xfrm>
                <a:off x="5143504" y="4357693"/>
                <a:ext cx="2526107" cy="1785949"/>
                <a:chOff x="857224" y="2071678"/>
                <a:chExt cx="5000660" cy="3071834"/>
              </a:xfrm>
            </p:grpSpPr>
            <p:sp>
              <p:nvSpPr>
                <p:cNvPr id="145" name="Oval 144"/>
                <p:cNvSpPr/>
                <p:nvPr/>
              </p:nvSpPr>
              <p:spPr>
                <a:xfrm>
                  <a:off x="857224" y="2071678"/>
                  <a:ext cx="1500547" cy="142783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146" name="Regular Pentagon 145"/>
                <p:cNvSpPr/>
                <p:nvPr/>
              </p:nvSpPr>
              <p:spPr>
                <a:xfrm>
                  <a:off x="2714730" y="3431247"/>
                  <a:ext cx="1923614" cy="1712265"/>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147" name="Straight Connector 146"/>
                <p:cNvCxnSpPr>
                  <a:stCxn id="146" idx="1"/>
                  <a:endCxn id="145" idx="5"/>
                </p:cNvCxnSpPr>
                <p:nvPr/>
              </p:nvCxnSpPr>
              <p:spPr>
                <a:xfrm rot="10800000">
                  <a:off x="2139632" y="3289034"/>
                  <a:ext cx="575098"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46" idx="5"/>
                </p:cNvCxnSpPr>
                <p:nvPr/>
              </p:nvCxnSpPr>
              <p:spPr>
                <a:xfrm flipV="1">
                  <a:off x="4638344" y="4000105"/>
                  <a:ext cx="1216304" cy="8533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43" name="Rectangle 142"/>
              <p:cNvSpPr/>
              <p:nvPr/>
            </p:nvSpPr>
            <p:spPr>
              <a:xfrm>
                <a:off x="7571136" y="4642123"/>
                <a:ext cx="1215486" cy="859902"/>
              </a:xfrm>
              <a:prstGeom prst="rect">
                <a:avLst/>
              </a:prstGeom>
              <a:solidFill>
                <a:srgbClr val="E3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CA" altLang="en-US" sz="2400" b="1">
                    <a:solidFill>
                      <a:srgbClr val="000000"/>
                    </a:solidFill>
                    <a:latin typeface="Narkisim" pitchFamily="34" charset="-79"/>
                    <a:cs typeface="Narkisim" pitchFamily="34" charset="-79"/>
                  </a:rPr>
                  <a:t>  G</a:t>
                </a:r>
                <a:endParaRPr lang="en-CA" altLang="en-US" sz="3200" b="1">
                  <a:solidFill>
                    <a:srgbClr val="000000"/>
                  </a:solidFill>
                  <a:latin typeface="Narkisim" pitchFamily="34" charset="-79"/>
                  <a:cs typeface="Narkisim" pitchFamily="34" charset="-79"/>
                </a:endParaRPr>
              </a:p>
            </p:txBody>
          </p:sp>
          <p:sp useBgFill="1">
            <p:nvSpPr>
              <p:cNvPr id="144" name="Flowchart: Delay 143"/>
              <p:cNvSpPr/>
              <p:nvPr/>
            </p:nvSpPr>
            <p:spPr>
              <a:xfrm flipH="1">
                <a:off x="8359199" y="4642123"/>
                <a:ext cx="1142023" cy="863208"/>
              </a:xfrm>
              <a:prstGeom prst="flowChartDelay">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grpSp>
        <p:grpSp>
          <p:nvGrpSpPr>
            <p:cNvPr id="104" name="Group 89"/>
            <p:cNvGrpSpPr>
              <a:grpSpLocks/>
            </p:cNvGrpSpPr>
            <p:nvPr/>
          </p:nvGrpSpPr>
          <p:grpSpPr bwMode="auto">
            <a:xfrm flipH="1">
              <a:off x="4143372" y="3000372"/>
              <a:ext cx="2071702" cy="857256"/>
              <a:chOff x="5143504" y="4357694"/>
              <a:chExt cx="4357718" cy="1785950"/>
            </a:xfrm>
          </p:grpSpPr>
          <p:grpSp>
            <p:nvGrpSpPr>
              <p:cNvPr id="135" name="Group 24"/>
              <p:cNvGrpSpPr>
                <a:grpSpLocks/>
              </p:cNvGrpSpPr>
              <p:nvPr/>
            </p:nvGrpSpPr>
            <p:grpSpPr bwMode="auto">
              <a:xfrm>
                <a:off x="5143504" y="4357693"/>
                <a:ext cx="2526107" cy="1785949"/>
                <a:chOff x="857224" y="2071678"/>
                <a:chExt cx="5000660" cy="3071834"/>
              </a:xfrm>
            </p:grpSpPr>
            <p:sp>
              <p:nvSpPr>
                <p:cNvPr id="138" name="Oval 137"/>
                <p:cNvSpPr/>
                <p:nvPr/>
              </p:nvSpPr>
              <p:spPr>
                <a:xfrm>
                  <a:off x="857224" y="2071678"/>
                  <a:ext cx="1500547"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139" name="Regular Pentagon 138"/>
                <p:cNvSpPr/>
                <p:nvPr/>
              </p:nvSpPr>
              <p:spPr>
                <a:xfrm>
                  <a:off x="2714730" y="3431251"/>
                  <a:ext cx="1923614"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140" name="Straight Connector 139"/>
                <p:cNvCxnSpPr>
                  <a:stCxn id="139" idx="1"/>
                  <a:endCxn id="138" idx="5"/>
                </p:cNvCxnSpPr>
                <p:nvPr/>
              </p:nvCxnSpPr>
              <p:spPr>
                <a:xfrm rot="10800000">
                  <a:off x="2139632" y="3289034"/>
                  <a:ext cx="575098"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39" idx="5"/>
                </p:cNvCxnSpPr>
                <p:nvPr/>
              </p:nvCxnSpPr>
              <p:spPr>
                <a:xfrm flipV="1">
                  <a:off x="4638344" y="4000109"/>
                  <a:ext cx="1216304"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36" name="Rectangle 135"/>
              <p:cNvSpPr/>
              <p:nvPr/>
            </p:nvSpPr>
            <p:spPr>
              <a:xfrm>
                <a:off x="7571136" y="4642123"/>
                <a:ext cx="1215486" cy="859902"/>
              </a:xfrm>
              <a:prstGeom prst="rect">
                <a:avLst/>
              </a:prstGeom>
              <a:solidFill>
                <a:srgbClr val="E3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CA" altLang="en-US" sz="2400" b="1" dirty="0">
                    <a:solidFill>
                      <a:srgbClr val="000000"/>
                    </a:solidFill>
                    <a:latin typeface="Narkisim" pitchFamily="34" charset="-79"/>
                    <a:cs typeface="Narkisim" pitchFamily="34" charset="-79"/>
                  </a:rPr>
                  <a:t>  G</a:t>
                </a:r>
                <a:endParaRPr lang="en-CA" altLang="en-US" sz="3200" b="1" dirty="0">
                  <a:solidFill>
                    <a:srgbClr val="000000"/>
                  </a:solidFill>
                  <a:latin typeface="Narkisim" pitchFamily="34" charset="-79"/>
                  <a:cs typeface="Narkisim" pitchFamily="34" charset="-79"/>
                </a:endParaRPr>
              </a:p>
            </p:txBody>
          </p:sp>
          <p:sp useBgFill="1">
            <p:nvSpPr>
              <p:cNvPr id="137" name="Flowchart: Delay 136"/>
              <p:cNvSpPr/>
              <p:nvPr/>
            </p:nvSpPr>
            <p:spPr>
              <a:xfrm flipH="1">
                <a:off x="8359199" y="4642123"/>
                <a:ext cx="1142023" cy="863210"/>
              </a:xfrm>
              <a:prstGeom prst="flowChartDelay">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grpSp>
        <p:grpSp>
          <p:nvGrpSpPr>
            <p:cNvPr id="105" name="Group 66"/>
            <p:cNvGrpSpPr>
              <a:grpSpLocks/>
            </p:cNvGrpSpPr>
            <p:nvPr/>
          </p:nvGrpSpPr>
          <p:grpSpPr bwMode="auto">
            <a:xfrm flipH="1">
              <a:off x="4429124" y="2143116"/>
              <a:ext cx="1785950" cy="857256"/>
              <a:chOff x="500034" y="1142984"/>
              <a:chExt cx="3714776" cy="1785950"/>
            </a:xfrm>
          </p:grpSpPr>
          <p:grpSp>
            <p:nvGrpSpPr>
              <p:cNvPr id="129" name="Group 16"/>
              <p:cNvGrpSpPr>
                <a:grpSpLocks/>
              </p:cNvGrpSpPr>
              <p:nvPr/>
            </p:nvGrpSpPr>
            <p:grpSpPr bwMode="auto">
              <a:xfrm>
                <a:off x="500034" y="1142983"/>
                <a:ext cx="2526107" cy="1785949"/>
                <a:chOff x="857224" y="2071678"/>
                <a:chExt cx="5000660" cy="3071834"/>
              </a:xfrm>
            </p:grpSpPr>
            <p:sp>
              <p:nvSpPr>
                <p:cNvPr id="131" name="Oval 130"/>
                <p:cNvSpPr/>
                <p:nvPr/>
              </p:nvSpPr>
              <p:spPr>
                <a:xfrm>
                  <a:off x="857224" y="2071678"/>
                  <a:ext cx="1496892"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132" name="Regular Pentagon 131"/>
                <p:cNvSpPr/>
                <p:nvPr/>
              </p:nvSpPr>
              <p:spPr>
                <a:xfrm>
                  <a:off x="2713635" y="3431251"/>
                  <a:ext cx="1928312"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133" name="Straight Connector 132"/>
                <p:cNvCxnSpPr>
                  <a:stCxn id="132" idx="1"/>
                  <a:endCxn id="131" idx="5"/>
                </p:cNvCxnSpPr>
                <p:nvPr/>
              </p:nvCxnSpPr>
              <p:spPr>
                <a:xfrm rot="10800000">
                  <a:off x="2138409" y="3289034"/>
                  <a:ext cx="575226"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32" idx="5"/>
                </p:cNvCxnSpPr>
                <p:nvPr/>
              </p:nvCxnSpPr>
              <p:spPr>
                <a:xfrm flipV="1">
                  <a:off x="4641946" y="4000109"/>
                  <a:ext cx="1215818"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30" name="Pentagon 129"/>
              <p:cNvSpPr/>
              <p:nvPr/>
            </p:nvSpPr>
            <p:spPr>
              <a:xfrm>
                <a:off x="2999665" y="1500174"/>
                <a:ext cx="1215145" cy="787141"/>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a:solidFill>
                      <a:srgbClr val="000000"/>
                    </a:solidFill>
                    <a:latin typeface="Narkisim" pitchFamily="34" charset="-79"/>
                    <a:cs typeface="Narkisim" pitchFamily="34" charset="-79"/>
                  </a:rPr>
                  <a:t>A</a:t>
                </a:r>
                <a:endParaRPr lang="en-CA" altLang="en-US" sz="1200" b="1">
                  <a:solidFill>
                    <a:srgbClr val="000000"/>
                  </a:solidFill>
                  <a:latin typeface="Narkisim" pitchFamily="34" charset="-79"/>
                  <a:cs typeface="Narkisim" pitchFamily="34" charset="-79"/>
                </a:endParaRPr>
              </a:p>
            </p:txBody>
          </p:sp>
        </p:grpSp>
        <p:grpSp>
          <p:nvGrpSpPr>
            <p:cNvPr id="106" name="Group 73"/>
            <p:cNvGrpSpPr>
              <a:grpSpLocks/>
            </p:cNvGrpSpPr>
            <p:nvPr/>
          </p:nvGrpSpPr>
          <p:grpSpPr bwMode="auto">
            <a:xfrm flipH="1">
              <a:off x="4500562" y="500042"/>
              <a:ext cx="1714512" cy="857256"/>
              <a:chOff x="5143504" y="1142984"/>
              <a:chExt cx="3643338" cy="1785950"/>
            </a:xfrm>
          </p:grpSpPr>
          <p:grpSp>
            <p:nvGrpSpPr>
              <p:cNvPr id="122" name="Group 32"/>
              <p:cNvGrpSpPr>
                <a:grpSpLocks/>
              </p:cNvGrpSpPr>
              <p:nvPr/>
            </p:nvGrpSpPr>
            <p:grpSpPr bwMode="auto">
              <a:xfrm>
                <a:off x="5143504" y="1142983"/>
                <a:ext cx="2526107" cy="1785949"/>
                <a:chOff x="857224" y="2071678"/>
                <a:chExt cx="5000660" cy="3071834"/>
              </a:xfrm>
            </p:grpSpPr>
            <p:sp>
              <p:nvSpPr>
                <p:cNvPr id="125" name="Oval 124"/>
                <p:cNvSpPr/>
                <p:nvPr/>
              </p:nvSpPr>
              <p:spPr>
                <a:xfrm>
                  <a:off x="857224" y="2071678"/>
                  <a:ext cx="1502565" cy="142783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126" name="Regular Pentagon 125"/>
                <p:cNvSpPr/>
                <p:nvPr/>
              </p:nvSpPr>
              <p:spPr>
                <a:xfrm>
                  <a:off x="2713729" y="3431247"/>
                  <a:ext cx="1929961" cy="1712265"/>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127" name="Straight Connector 126"/>
                <p:cNvCxnSpPr>
                  <a:stCxn id="126" idx="1"/>
                  <a:endCxn id="125" idx="5"/>
                </p:cNvCxnSpPr>
                <p:nvPr/>
              </p:nvCxnSpPr>
              <p:spPr>
                <a:xfrm rot="10800000">
                  <a:off x="2139414" y="3289034"/>
                  <a:ext cx="574314"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6" idx="5"/>
                </p:cNvCxnSpPr>
                <p:nvPr/>
              </p:nvCxnSpPr>
              <p:spPr>
                <a:xfrm flipV="1">
                  <a:off x="4643690" y="4000105"/>
                  <a:ext cx="1215410" cy="8533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23" name="Rectangle 122"/>
              <p:cNvSpPr/>
              <p:nvPr/>
            </p:nvSpPr>
            <p:spPr>
              <a:xfrm>
                <a:off x="7572396" y="1500174"/>
                <a:ext cx="570114" cy="787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a:solidFill>
                    <a:srgbClr val="0086BC"/>
                  </a:solidFill>
                  <a:latin typeface="Constantia" pitchFamily="18" charset="0"/>
                </a:endParaRPr>
              </a:p>
            </p:txBody>
          </p:sp>
          <p:sp>
            <p:nvSpPr>
              <p:cNvPr id="124" name="Chevron 123"/>
              <p:cNvSpPr/>
              <p:nvPr/>
            </p:nvSpPr>
            <p:spPr>
              <a:xfrm flipH="1">
                <a:off x="7572396" y="1500174"/>
                <a:ext cx="1214446" cy="787141"/>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a:solidFill>
                      <a:srgbClr val="000000"/>
                    </a:solidFill>
                    <a:latin typeface="Narkisim" pitchFamily="34" charset="-79"/>
                    <a:cs typeface="Narkisim" pitchFamily="34" charset="-79"/>
                  </a:rPr>
                  <a:t>T</a:t>
                </a:r>
                <a:endParaRPr lang="en-CA" altLang="en-US" sz="1200">
                  <a:solidFill>
                    <a:srgbClr val="000000"/>
                  </a:solidFill>
                  <a:latin typeface="Narkisim" pitchFamily="34" charset="-79"/>
                  <a:cs typeface="Narkisim" pitchFamily="34" charset="-79"/>
                </a:endParaRPr>
              </a:p>
            </p:txBody>
          </p:sp>
        </p:grpSp>
        <p:grpSp>
          <p:nvGrpSpPr>
            <p:cNvPr id="107" name="Group 97"/>
            <p:cNvGrpSpPr>
              <a:grpSpLocks/>
            </p:cNvGrpSpPr>
            <p:nvPr/>
          </p:nvGrpSpPr>
          <p:grpSpPr bwMode="auto">
            <a:xfrm flipH="1">
              <a:off x="4500562" y="3857628"/>
              <a:ext cx="1714512" cy="857256"/>
              <a:chOff x="5143504" y="1142984"/>
              <a:chExt cx="3643338" cy="1785950"/>
            </a:xfrm>
          </p:grpSpPr>
          <p:grpSp>
            <p:nvGrpSpPr>
              <p:cNvPr id="115" name="Group 32"/>
              <p:cNvGrpSpPr>
                <a:grpSpLocks/>
              </p:cNvGrpSpPr>
              <p:nvPr/>
            </p:nvGrpSpPr>
            <p:grpSpPr bwMode="auto">
              <a:xfrm>
                <a:off x="5143504" y="1142983"/>
                <a:ext cx="2526107" cy="1785949"/>
                <a:chOff x="857224" y="2071678"/>
                <a:chExt cx="5000660" cy="3071834"/>
              </a:xfrm>
            </p:grpSpPr>
            <p:sp>
              <p:nvSpPr>
                <p:cNvPr id="118" name="Oval 117"/>
                <p:cNvSpPr/>
                <p:nvPr/>
              </p:nvSpPr>
              <p:spPr>
                <a:xfrm>
                  <a:off x="857224" y="2071674"/>
                  <a:ext cx="1502565"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119" name="Regular Pentagon 118"/>
                <p:cNvSpPr/>
                <p:nvPr/>
              </p:nvSpPr>
              <p:spPr>
                <a:xfrm>
                  <a:off x="2713729" y="3431247"/>
                  <a:ext cx="1929961"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120" name="Straight Connector 119"/>
                <p:cNvCxnSpPr>
                  <a:stCxn id="119" idx="1"/>
                  <a:endCxn id="118" idx="5"/>
                </p:cNvCxnSpPr>
                <p:nvPr/>
              </p:nvCxnSpPr>
              <p:spPr>
                <a:xfrm rot="10800000">
                  <a:off x="2139414" y="3289031"/>
                  <a:ext cx="574314"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19" idx="5"/>
                </p:cNvCxnSpPr>
                <p:nvPr/>
              </p:nvCxnSpPr>
              <p:spPr>
                <a:xfrm flipV="1">
                  <a:off x="4643690" y="4000105"/>
                  <a:ext cx="1215410"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16" name="Rectangle 115"/>
              <p:cNvSpPr/>
              <p:nvPr/>
            </p:nvSpPr>
            <p:spPr>
              <a:xfrm>
                <a:off x="7572396" y="1500172"/>
                <a:ext cx="570114" cy="787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a:solidFill>
                    <a:srgbClr val="0086BC"/>
                  </a:solidFill>
                  <a:latin typeface="Constantia" pitchFamily="18" charset="0"/>
                </a:endParaRPr>
              </a:p>
            </p:txBody>
          </p:sp>
          <p:sp>
            <p:nvSpPr>
              <p:cNvPr id="117" name="Chevron 116"/>
              <p:cNvSpPr/>
              <p:nvPr/>
            </p:nvSpPr>
            <p:spPr>
              <a:xfrm flipH="1">
                <a:off x="7572396" y="1500172"/>
                <a:ext cx="1214446" cy="787141"/>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a:solidFill>
                      <a:srgbClr val="000000"/>
                    </a:solidFill>
                    <a:latin typeface="Narkisim" pitchFamily="34" charset="-79"/>
                    <a:cs typeface="Narkisim" pitchFamily="34" charset="-79"/>
                  </a:rPr>
                  <a:t>T</a:t>
                </a:r>
                <a:endParaRPr lang="en-CA" altLang="en-US" sz="1200">
                  <a:solidFill>
                    <a:srgbClr val="000000"/>
                  </a:solidFill>
                  <a:latin typeface="Narkisim" pitchFamily="34" charset="-79"/>
                  <a:cs typeface="Narkisim" pitchFamily="34" charset="-79"/>
                </a:endParaRPr>
              </a:p>
            </p:txBody>
          </p:sp>
        </p:grpSp>
        <p:grpSp>
          <p:nvGrpSpPr>
            <p:cNvPr id="108" name="Group 105"/>
            <p:cNvGrpSpPr>
              <a:grpSpLocks/>
            </p:cNvGrpSpPr>
            <p:nvPr/>
          </p:nvGrpSpPr>
          <p:grpSpPr bwMode="auto">
            <a:xfrm flipH="1">
              <a:off x="4429124" y="5643578"/>
              <a:ext cx="1785950" cy="857256"/>
              <a:chOff x="500034" y="1142984"/>
              <a:chExt cx="3714776" cy="1785950"/>
            </a:xfrm>
          </p:grpSpPr>
          <p:grpSp>
            <p:nvGrpSpPr>
              <p:cNvPr id="109" name="Group 16"/>
              <p:cNvGrpSpPr>
                <a:grpSpLocks/>
              </p:cNvGrpSpPr>
              <p:nvPr/>
            </p:nvGrpSpPr>
            <p:grpSpPr bwMode="auto">
              <a:xfrm>
                <a:off x="500034" y="1142983"/>
                <a:ext cx="2526107" cy="1785949"/>
                <a:chOff x="857224" y="2071678"/>
                <a:chExt cx="5000660" cy="3071834"/>
              </a:xfrm>
            </p:grpSpPr>
            <p:sp>
              <p:nvSpPr>
                <p:cNvPr id="111" name="Oval 110"/>
                <p:cNvSpPr/>
                <p:nvPr/>
              </p:nvSpPr>
              <p:spPr>
                <a:xfrm>
                  <a:off x="857224" y="2071678"/>
                  <a:ext cx="1496892" cy="142783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112" name="Regular Pentagon 111"/>
                <p:cNvSpPr/>
                <p:nvPr/>
              </p:nvSpPr>
              <p:spPr>
                <a:xfrm>
                  <a:off x="2713635" y="3431247"/>
                  <a:ext cx="1928312" cy="1712265"/>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113" name="Straight Connector 112"/>
                <p:cNvCxnSpPr>
                  <a:stCxn id="112" idx="1"/>
                  <a:endCxn id="111" idx="5"/>
                </p:cNvCxnSpPr>
                <p:nvPr/>
              </p:nvCxnSpPr>
              <p:spPr>
                <a:xfrm rot="10800000">
                  <a:off x="2138409" y="3289034"/>
                  <a:ext cx="575226"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12" idx="5"/>
                </p:cNvCxnSpPr>
                <p:nvPr/>
              </p:nvCxnSpPr>
              <p:spPr>
                <a:xfrm flipV="1">
                  <a:off x="4641946" y="4000105"/>
                  <a:ext cx="1215818" cy="8533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10" name="Pentagon 109"/>
              <p:cNvSpPr/>
              <p:nvPr/>
            </p:nvSpPr>
            <p:spPr>
              <a:xfrm>
                <a:off x="2999665" y="1500174"/>
                <a:ext cx="1215145" cy="787141"/>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a:solidFill>
                      <a:srgbClr val="000000"/>
                    </a:solidFill>
                    <a:latin typeface="Narkisim" pitchFamily="34" charset="-79"/>
                    <a:cs typeface="Narkisim" pitchFamily="34" charset="-79"/>
                  </a:rPr>
                  <a:t>A</a:t>
                </a:r>
                <a:endParaRPr lang="en-CA" altLang="en-US" sz="1200" b="1">
                  <a:solidFill>
                    <a:srgbClr val="000000"/>
                  </a:solidFill>
                  <a:latin typeface="Narkisim" pitchFamily="34" charset="-79"/>
                  <a:cs typeface="Narkisim" pitchFamily="34" charset="-79"/>
                </a:endParaRPr>
              </a:p>
            </p:txBody>
          </p:sp>
        </p:grpSp>
      </p:grpSp>
      <p:grpSp>
        <p:nvGrpSpPr>
          <p:cNvPr id="149" name="Group 39"/>
          <p:cNvGrpSpPr>
            <a:grpSpLocks/>
          </p:cNvGrpSpPr>
          <p:nvPr/>
        </p:nvGrpSpPr>
        <p:grpSpPr bwMode="auto">
          <a:xfrm flipH="1">
            <a:off x="7515565" y="4737100"/>
            <a:ext cx="1714500" cy="857250"/>
            <a:chOff x="857224" y="2071678"/>
            <a:chExt cx="6929486" cy="3071834"/>
          </a:xfrm>
        </p:grpSpPr>
        <p:sp>
          <p:nvSpPr>
            <p:cNvPr id="150" name="Oval 149"/>
            <p:cNvSpPr/>
            <p:nvPr/>
          </p:nvSpPr>
          <p:spPr>
            <a:xfrm>
              <a:off x="857224" y="2071678"/>
              <a:ext cx="1501389"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151" name="Regular Pentagon 150"/>
            <p:cNvSpPr/>
            <p:nvPr/>
          </p:nvSpPr>
          <p:spPr>
            <a:xfrm>
              <a:off x="2711505" y="3431251"/>
              <a:ext cx="1931271"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152" name="Straight Connector 151"/>
            <p:cNvCxnSpPr>
              <a:stCxn id="151" idx="1"/>
              <a:endCxn id="150" idx="5"/>
            </p:cNvCxnSpPr>
            <p:nvPr/>
          </p:nvCxnSpPr>
          <p:spPr>
            <a:xfrm rot="10800000">
              <a:off x="2140462" y="3289034"/>
              <a:ext cx="571043"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51" idx="5"/>
            </p:cNvCxnSpPr>
            <p:nvPr/>
          </p:nvCxnSpPr>
          <p:spPr>
            <a:xfrm flipV="1">
              <a:off x="4642777" y="4000109"/>
              <a:ext cx="1212662"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54" name="Flowchart: Delay 153"/>
            <p:cNvSpPr/>
            <p:nvPr/>
          </p:nvSpPr>
          <p:spPr>
            <a:xfrm>
              <a:off x="5855439" y="2640536"/>
              <a:ext cx="1931271" cy="1359573"/>
            </a:xfrm>
            <a:prstGeom prst="flowChartDelay">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a:solidFill>
                    <a:srgbClr val="000000"/>
                  </a:solidFill>
                  <a:latin typeface="Narkisim" pitchFamily="34" charset="-79"/>
                  <a:cs typeface="Narkisim" pitchFamily="34" charset="-79"/>
                </a:rPr>
                <a:t>C</a:t>
              </a:r>
              <a:endParaRPr lang="en-CA" altLang="en-US" sz="3600" b="1">
                <a:solidFill>
                  <a:srgbClr val="000000"/>
                </a:solidFill>
                <a:latin typeface="Narkisim" pitchFamily="34" charset="-79"/>
                <a:cs typeface="Narkisim" pitchFamily="34" charset="-79"/>
              </a:endParaRPr>
            </a:p>
          </p:txBody>
        </p:sp>
      </p:grpSp>
    </p:spTree>
    <p:extLst>
      <p:ext uri="{BB962C8B-B14F-4D97-AF65-F5344CB8AC3E}">
        <p14:creationId xmlns:p14="http://schemas.microsoft.com/office/powerpoint/2010/main" val="55616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44444E-6 -4.49584E-6 L 0.35608 -4.49584E-6 " pathEditMode="relative" rAng="0" ptsTypes="AA">
                                      <p:cBhvr>
                                        <p:cTn id="6" dur="2000" fill="hold"/>
                                        <p:tgtEl>
                                          <p:spTgt spid="4"/>
                                        </p:tgtEl>
                                        <p:attrNameLst>
                                          <p:attrName>ppt_x</p:attrName>
                                          <p:attrName>ppt_y</p:attrName>
                                        </p:attrNameLst>
                                      </p:cBhvr>
                                      <p:rCtr x="17800"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fade">
                                      <p:cBhvr>
                                        <p:cTn id="11" dur="2000"/>
                                        <p:tgtEl>
                                          <p:spTgt spid="102"/>
                                        </p:tgtEl>
                                      </p:cBhvr>
                                    </p:animEffect>
                                  </p:childTnLst>
                                </p:cTn>
                              </p:par>
                              <p:par>
                                <p:cTn id="12" presetID="10" presetClass="entr" presetSubtype="0" fill="hold" nodeType="with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2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113"/>
          <p:cNvGrpSpPr>
            <a:grpSpLocks/>
          </p:cNvGrpSpPr>
          <p:nvPr/>
        </p:nvGrpSpPr>
        <p:grpSpPr bwMode="auto">
          <a:xfrm>
            <a:off x="5174390" y="450850"/>
            <a:ext cx="2071687" cy="6000750"/>
            <a:chOff x="4143372" y="500042"/>
            <a:chExt cx="2071702" cy="6000792"/>
          </a:xfrm>
        </p:grpSpPr>
        <p:grpSp>
          <p:nvGrpSpPr>
            <p:cNvPr id="56" name="Group 81"/>
            <p:cNvGrpSpPr>
              <a:grpSpLocks/>
            </p:cNvGrpSpPr>
            <p:nvPr/>
          </p:nvGrpSpPr>
          <p:grpSpPr bwMode="auto">
            <a:xfrm flipH="1">
              <a:off x="4143372" y="1357298"/>
              <a:ext cx="2071702" cy="857256"/>
              <a:chOff x="5143504" y="4357694"/>
              <a:chExt cx="4357718" cy="1785950"/>
            </a:xfrm>
          </p:grpSpPr>
          <p:grpSp>
            <p:nvGrpSpPr>
              <p:cNvPr id="95" name="Group 24"/>
              <p:cNvGrpSpPr>
                <a:grpSpLocks/>
              </p:cNvGrpSpPr>
              <p:nvPr/>
            </p:nvGrpSpPr>
            <p:grpSpPr bwMode="auto">
              <a:xfrm>
                <a:off x="5143504" y="4357693"/>
                <a:ext cx="2526107" cy="1785949"/>
                <a:chOff x="857224" y="2071678"/>
                <a:chExt cx="5000660" cy="3071834"/>
              </a:xfrm>
            </p:grpSpPr>
            <p:sp>
              <p:nvSpPr>
                <p:cNvPr id="98" name="Oval 97"/>
                <p:cNvSpPr/>
                <p:nvPr/>
              </p:nvSpPr>
              <p:spPr>
                <a:xfrm>
                  <a:off x="857224" y="2071678"/>
                  <a:ext cx="1500547" cy="142783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99" name="Regular Pentagon 98"/>
                <p:cNvSpPr/>
                <p:nvPr/>
              </p:nvSpPr>
              <p:spPr>
                <a:xfrm>
                  <a:off x="2714730" y="3431247"/>
                  <a:ext cx="1923614" cy="1712265"/>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100" name="Straight Connector 99"/>
                <p:cNvCxnSpPr>
                  <a:stCxn id="99" idx="1"/>
                  <a:endCxn id="98" idx="5"/>
                </p:cNvCxnSpPr>
                <p:nvPr/>
              </p:nvCxnSpPr>
              <p:spPr>
                <a:xfrm rot="10800000">
                  <a:off x="2139632" y="3289034"/>
                  <a:ext cx="575098"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9" idx="5"/>
                </p:cNvCxnSpPr>
                <p:nvPr/>
              </p:nvCxnSpPr>
              <p:spPr>
                <a:xfrm flipV="1">
                  <a:off x="4638344" y="4000105"/>
                  <a:ext cx="1216304" cy="8533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96" name="Rectangle 95"/>
              <p:cNvSpPr/>
              <p:nvPr/>
            </p:nvSpPr>
            <p:spPr>
              <a:xfrm>
                <a:off x="7571136" y="4642123"/>
                <a:ext cx="1215486" cy="859902"/>
              </a:xfrm>
              <a:prstGeom prst="rect">
                <a:avLst/>
              </a:prstGeom>
              <a:solidFill>
                <a:srgbClr val="E3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CA" altLang="en-US" sz="2400" b="1">
                    <a:solidFill>
                      <a:srgbClr val="000000"/>
                    </a:solidFill>
                    <a:latin typeface="Narkisim" pitchFamily="34" charset="-79"/>
                    <a:cs typeface="Narkisim" pitchFamily="34" charset="-79"/>
                  </a:rPr>
                  <a:t>  G</a:t>
                </a:r>
                <a:endParaRPr lang="en-CA" altLang="en-US" sz="3200" b="1">
                  <a:solidFill>
                    <a:srgbClr val="000000"/>
                  </a:solidFill>
                  <a:latin typeface="Narkisim" pitchFamily="34" charset="-79"/>
                  <a:cs typeface="Narkisim" pitchFamily="34" charset="-79"/>
                </a:endParaRPr>
              </a:p>
            </p:txBody>
          </p:sp>
          <p:sp useBgFill="1">
            <p:nvSpPr>
              <p:cNvPr id="97" name="Flowchart: Delay 96"/>
              <p:cNvSpPr/>
              <p:nvPr/>
            </p:nvSpPr>
            <p:spPr>
              <a:xfrm flipH="1">
                <a:off x="8359199" y="4642123"/>
                <a:ext cx="1142023" cy="863208"/>
              </a:xfrm>
              <a:prstGeom prst="flowChartDelay">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grpSp>
        <p:grpSp>
          <p:nvGrpSpPr>
            <p:cNvPr id="57" name="Group 89"/>
            <p:cNvGrpSpPr>
              <a:grpSpLocks/>
            </p:cNvGrpSpPr>
            <p:nvPr/>
          </p:nvGrpSpPr>
          <p:grpSpPr bwMode="auto">
            <a:xfrm flipH="1">
              <a:off x="4143372" y="3000372"/>
              <a:ext cx="2071702" cy="857256"/>
              <a:chOff x="5143504" y="4357694"/>
              <a:chExt cx="4357718" cy="1785950"/>
            </a:xfrm>
          </p:grpSpPr>
          <p:grpSp>
            <p:nvGrpSpPr>
              <p:cNvPr id="88" name="Group 24"/>
              <p:cNvGrpSpPr>
                <a:grpSpLocks/>
              </p:cNvGrpSpPr>
              <p:nvPr/>
            </p:nvGrpSpPr>
            <p:grpSpPr bwMode="auto">
              <a:xfrm>
                <a:off x="5143504" y="4357693"/>
                <a:ext cx="2526107" cy="1785949"/>
                <a:chOff x="857224" y="2071678"/>
                <a:chExt cx="5000660" cy="3071834"/>
              </a:xfrm>
            </p:grpSpPr>
            <p:sp>
              <p:nvSpPr>
                <p:cNvPr id="91" name="Oval 90"/>
                <p:cNvSpPr/>
                <p:nvPr/>
              </p:nvSpPr>
              <p:spPr>
                <a:xfrm>
                  <a:off x="857224" y="2071678"/>
                  <a:ext cx="1500547"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92" name="Regular Pentagon 91"/>
                <p:cNvSpPr/>
                <p:nvPr/>
              </p:nvSpPr>
              <p:spPr>
                <a:xfrm>
                  <a:off x="2714730" y="3431251"/>
                  <a:ext cx="1923614"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93" name="Straight Connector 92"/>
                <p:cNvCxnSpPr>
                  <a:stCxn id="92" idx="1"/>
                  <a:endCxn id="91" idx="5"/>
                </p:cNvCxnSpPr>
                <p:nvPr/>
              </p:nvCxnSpPr>
              <p:spPr>
                <a:xfrm rot="10800000">
                  <a:off x="2139632" y="3289034"/>
                  <a:ext cx="575098"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92" idx="5"/>
                </p:cNvCxnSpPr>
                <p:nvPr/>
              </p:nvCxnSpPr>
              <p:spPr>
                <a:xfrm flipV="1">
                  <a:off x="4638344" y="4000109"/>
                  <a:ext cx="1216304"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9" name="Rectangle 88"/>
              <p:cNvSpPr/>
              <p:nvPr/>
            </p:nvSpPr>
            <p:spPr>
              <a:xfrm>
                <a:off x="7571136" y="4642123"/>
                <a:ext cx="1215486" cy="859902"/>
              </a:xfrm>
              <a:prstGeom prst="rect">
                <a:avLst/>
              </a:prstGeom>
              <a:solidFill>
                <a:srgbClr val="E3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CA" altLang="en-US" sz="2400" b="1">
                    <a:solidFill>
                      <a:srgbClr val="000000"/>
                    </a:solidFill>
                    <a:latin typeface="Narkisim" pitchFamily="34" charset="-79"/>
                    <a:cs typeface="Narkisim" pitchFamily="34" charset="-79"/>
                  </a:rPr>
                  <a:t>  G</a:t>
                </a:r>
                <a:endParaRPr lang="en-CA" altLang="en-US" sz="3200" b="1">
                  <a:solidFill>
                    <a:srgbClr val="000000"/>
                  </a:solidFill>
                  <a:latin typeface="Narkisim" pitchFamily="34" charset="-79"/>
                  <a:cs typeface="Narkisim" pitchFamily="34" charset="-79"/>
                </a:endParaRPr>
              </a:p>
            </p:txBody>
          </p:sp>
          <p:sp useBgFill="1">
            <p:nvSpPr>
              <p:cNvPr id="90" name="Flowchart: Delay 89"/>
              <p:cNvSpPr/>
              <p:nvPr/>
            </p:nvSpPr>
            <p:spPr>
              <a:xfrm flipH="1">
                <a:off x="8359199" y="4642123"/>
                <a:ext cx="1142023" cy="863210"/>
              </a:xfrm>
              <a:prstGeom prst="flowChartDelay">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grpSp>
        <p:grpSp>
          <p:nvGrpSpPr>
            <p:cNvPr id="58" name="Group 66"/>
            <p:cNvGrpSpPr>
              <a:grpSpLocks/>
            </p:cNvGrpSpPr>
            <p:nvPr/>
          </p:nvGrpSpPr>
          <p:grpSpPr bwMode="auto">
            <a:xfrm flipH="1">
              <a:off x="4429124" y="2143116"/>
              <a:ext cx="1785950" cy="857256"/>
              <a:chOff x="500034" y="1142984"/>
              <a:chExt cx="3714776" cy="1785950"/>
            </a:xfrm>
          </p:grpSpPr>
          <p:grpSp>
            <p:nvGrpSpPr>
              <p:cNvPr id="82" name="Group 16"/>
              <p:cNvGrpSpPr>
                <a:grpSpLocks/>
              </p:cNvGrpSpPr>
              <p:nvPr/>
            </p:nvGrpSpPr>
            <p:grpSpPr bwMode="auto">
              <a:xfrm>
                <a:off x="500034" y="1142983"/>
                <a:ext cx="2526107" cy="1785949"/>
                <a:chOff x="857224" y="2071678"/>
                <a:chExt cx="5000660" cy="3071834"/>
              </a:xfrm>
            </p:grpSpPr>
            <p:sp>
              <p:nvSpPr>
                <p:cNvPr id="84" name="Oval 83"/>
                <p:cNvSpPr/>
                <p:nvPr/>
              </p:nvSpPr>
              <p:spPr>
                <a:xfrm>
                  <a:off x="857224" y="2071678"/>
                  <a:ext cx="1496892"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85" name="Regular Pentagon 84"/>
                <p:cNvSpPr/>
                <p:nvPr/>
              </p:nvSpPr>
              <p:spPr>
                <a:xfrm>
                  <a:off x="2713635" y="3431251"/>
                  <a:ext cx="1928312"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86" name="Straight Connector 85"/>
                <p:cNvCxnSpPr>
                  <a:stCxn id="85" idx="1"/>
                  <a:endCxn id="84" idx="5"/>
                </p:cNvCxnSpPr>
                <p:nvPr/>
              </p:nvCxnSpPr>
              <p:spPr>
                <a:xfrm rot="10800000">
                  <a:off x="2138409" y="3289034"/>
                  <a:ext cx="575226"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85" idx="5"/>
                </p:cNvCxnSpPr>
                <p:nvPr/>
              </p:nvCxnSpPr>
              <p:spPr>
                <a:xfrm flipV="1">
                  <a:off x="4641946" y="4000109"/>
                  <a:ext cx="1215818"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3" name="Pentagon 82"/>
              <p:cNvSpPr/>
              <p:nvPr/>
            </p:nvSpPr>
            <p:spPr>
              <a:xfrm>
                <a:off x="2999665" y="1500174"/>
                <a:ext cx="1215145" cy="787141"/>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a:solidFill>
                      <a:srgbClr val="000000"/>
                    </a:solidFill>
                    <a:latin typeface="Narkisim" pitchFamily="34" charset="-79"/>
                    <a:cs typeface="Narkisim" pitchFamily="34" charset="-79"/>
                  </a:rPr>
                  <a:t>A</a:t>
                </a:r>
                <a:endParaRPr lang="en-CA" altLang="en-US" sz="1200" b="1">
                  <a:solidFill>
                    <a:srgbClr val="000000"/>
                  </a:solidFill>
                  <a:latin typeface="Narkisim" pitchFamily="34" charset="-79"/>
                  <a:cs typeface="Narkisim" pitchFamily="34" charset="-79"/>
                </a:endParaRPr>
              </a:p>
            </p:txBody>
          </p:sp>
        </p:grpSp>
        <p:grpSp>
          <p:nvGrpSpPr>
            <p:cNvPr id="59" name="Group 73"/>
            <p:cNvGrpSpPr>
              <a:grpSpLocks/>
            </p:cNvGrpSpPr>
            <p:nvPr/>
          </p:nvGrpSpPr>
          <p:grpSpPr bwMode="auto">
            <a:xfrm flipH="1">
              <a:off x="4500562" y="500042"/>
              <a:ext cx="1714512" cy="857256"/>
              <a:chOff x="5143504" y="1142984"/>
              <a:chExt cx="3643338" cy="1785950"/>
            </a:xfrm>
          </p:grpSpPr>
          <p:grpSp>
            <p:nvGrpSpPr>
              <p:cNvPr id="75" name="Group 32"/>
              <p:cNvGrpSpPr>
                <a:grpSpLocks/>
              </p:cNvGrpSpPr>
              <p:nvPr/>
            </p:nvGrpSpPr>
            <p:grpSpPr bwMode="auto">
              <a:xfrm>
                <a:off x="5143504" y="1142983"/>
                <a:ext cx="2526107" cy="1785949"/>
                <a:chOff x="857224" y="2071678"/>
                <a:chExt cx="5000660" cy="3071834"/>
              </a:xfrm>
            </p:grpSpPr>
            <p:sp>
              <p:nvSpPr>
                <p:cNvPr id="78" name="Oval 77"/>
                <p:cNvSpPr/>
                <p:nvPr/>
              </p:nvSpPr>
              <p:spPr>
                <a:xfrm>
                  <a:off x="857224" y="2071678"/>
                  <a:ext cx="1502565" cy="142783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79" name="Regular Pentagon 78"/>
                <p:cNvSpPr/>
                <p:nvPr/>
              </p:nvSpPr>
              <p:spPr>
                <a:xfrm>
                  <a:off x="2713729" y="3431247"/>
                  <a:ext cx="1929961" cy="1712265"/>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80" name="Straight Connector 79"/>
                <p:cNvCxnSpPr>
                  <a:stCxn id="79" idx="1"/>
                  <a:endCxn id="78" idx="5"/>
                </p:cNvCxnSpPr>
                <p:nvPr/>
              </p:nvCxnSpPr>
              <p:spPr>
                <a:xfrm rot="10800000">
                  <a:off x="2139414" y="3289034"/>
                  <a:ext cx="574314"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9" idx="5"/>
                </p:cNvCxnSpPr>
                <p:nvPr/>
              </p:nvCxnSpPr>
              <p:spPr>
                <a:xfrm flipV="1">
                  <a:off x="4643690" y="4000105"/>
                  <a:ext cx="1215410" cy="8533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76" name="Rectangle 75"/>
              <p:cNvSpPr/>
              <p:nvPr/>
            </p:nvSpPr>
            <p:spPr>
              <a:xfrm>
                <a:off x="7572396" y="1500174"/>
                <a:ext cx="570114" cy="787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a:solidFill>
                    <a:srgbClr val="0086BC"/>
                  </a:solidFill>
                  <a:latin typeface="Constantia" pitchFamily="18" charset="0"/>
                </a:endParaRPr>
              </a:p>
            </p:txBody>
          </p:sp>
          <p:sp>
            <p:nvSpPr>
              <p:cNvPr id="77" name="Chevron 76"/>
              <p:cNvSpPr/>
              <p:nvPr/>
            </p:nvSpPr>
            <p:spPr>
              <a:xfrm flipH="1">
                <a:off x="7572396" y="1500174"/>
                <a:ext cx="1214446" cy="787141"/>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a:solidFill>
                      <a:srgbClr val="000000"/>
                    </a:solidFill>
                    <a:latin typeface="Narkisim" pitchFamily="34" charset="-79"/>
                    <a:cs typeface="Narkisim" pitchFamily="34" charset="-79"/>
                  </a:rPr>
                  <a:t>T</a:t>
                </a:r>
                <a:endParaRPr lang="en-CA" altLang="en-US" sz="1200">
                  <a:solidFill>
                    <a:srgbClr val="000000"/>
                  </a:solidFill>
                  <a:latin typeface="Narkisim" pitchFamily="34" charset="-79"/>
                  <a:cs typeface="Narkisim" pitchFamily="34" charset="-79"/>
                </a:endParaRPr>
              </a:p>
            </p:txBody>
          </p:sp>
        </p:grpSp>
        <p:grpSp>
          <p:nvGrpSpPr>
            <p:cNvPr id="60" name="Group 97"/>
            <p:cNvGrpSpPr>
              <a:grpSpLocks/>
            </p:cNvGrpSpPr>
            <p:nvPr/>
          </p:nvGrpSpPr>
          <p:grpSpPr bwMode="auto">
            <a:xfrm flipH="1">
              <a:off x="4500562" y="3857628"/>
              <a:ext cx="1714512" cy="857256"/>
              <a:chOff x="5143504" y="1142984"/>
              <a:chExt cx="3643338" cy="1785950"/>
            </a:xfrm>
          </p:grpSpPr>
          <p:grpSp>
            <p:nvGrpSpPr>
              <p:cNvPr id="68" name="Group 32"/>
              <p:cNvGrpSpPr>
                <a:grpSpLocks/>
              </p:cNvGrpSpPr>
              <p:nvPr/>
            </p:nvGrpSpPr>
            <p:grpSpPr bwMode="auto">
              <a:xfrm>
                <a:off x="5143504" y="1142983"/>
                <a:ext cx="2526107" cy="1785949"/>
                <a:chOff x="857224" y="2071678"/>
                <a:chExt cx="5000660" cy="3071834"/>
              </a:xfrm>
            </p:grpSpPr>
            <p:sp>
              <p:nvSpPr>
                <p:cNvPr id="71" name="Oval 70"/>
                <p:cNvSpPr/>
                <p:nvPr/>
              </p:nvSpPr>
              <p:spPr>
                <a:xfrm>
                  <a:off x="857224" y="2071674"/>
                  <a:ext cx="1502565"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72" name="Regular Pentagon 71"/>
                <p:cNvSpPr/>
                <p:nvPr/>
              </p:nvSpPr>
              <p:spPr>
                <a:xfrm>
                  <a:off x="2713729" y="3431247"/>
                  <a:ext cx="1929961"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73" name="Straight Connector 72"/>
                <p:cNvCxnSpPr>
                  <a:stCxn id="72" idx="1"/>
                  <a:endCxn id="71" idx="5"/>
                </p:cNvCxnSpPr>
                <p:nvPr/>
              </p:nvCxnSpPr>
              <p:spPr>
                <a:xfrm rot="10800000">
                  <a:off x="2139414" y="3289031"/>
                  <a:ext cx="574314"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2" idx="5"/>
                </p:cNvCxnSpPr>
                <p:nvPr/>
              </p:nvCxnSpPr>
              <p:spPr>
                <a:xfrm flipV="1">
                  <a:off x="4643690" y="4000105"/>
                  <a:ext cx="1215410"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9" name="Rectangle 68"/>
              <p:cNvSpPr/>
              <p:nvPr/>
            </p:nvSpPr>
            <p:spPr>
              <a:xfrm>
                <a:off x="7572396" y="1500172"/>
                <a:ext cx="570114" cy="787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a:solidFill>
                    <a:srgbClr val="0086BC"/>
                  </a:solidFill>
                  <a:latin typeface="Constantia" pitchFamily="18" charset="0"/>
                </a:endParaRPr>
              </a:p>
            </p:txBody>
          </p:sp>
          <p:sp>
            <p:nvSpPr>
              <p:cNvPr id="70" name="Chevron 69"/>
              <p:cNvSpPr/>
              <p:nvPr/>
            </p:nvSpPr>
            <p:spPr>
              <a:xfrm flipH="1">
                <a:off x="7572396" y="1500172"/>
                <a:ext cx="1214446" cy="787141"/>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a:solidFill>
                      <a:srgbClr val="000000"/>
                    </a:solidFill>
                    <a:latin typeface="Narkisim" pitchFamily="34" charset="-79"/>
                    <a:cs typeface="Narkisim" pitchFamily="34" charset="-79"/>
                  </a:rPr>
                  <a:t>T</a:t>
                </a:r>
                <a:endParaRPr lang="en-CA" altLang="en-US" sz="1200">
                  <a:solidFill>
                    <a:srgbClr val="000000"/>
                  </a:solidFill>
                  <a:latin typeface="Narkisim" pitchFamily="34" charset="-79"/>
                  <a:cs typeface="Narkisim" pitchFamily="34" charset="-79"/>
                </a:endParaRPr>
              </a:p>
            </p:txBody>
          </p:sp>
        </p:grpSp>
        <p:grpSp>
          <p:nvGrpSpPr>
            <p:cNvPr id="61" name="Group 105"/>
            <p:cNvGrpSpPr>
              <a:grpSpLocks/>
            </p:cNvGrpSpPr>
            <p:nvPr/>
          </p:nvGrpSpPr>
          <p:grpSpPr bwMode="auto">
            <a:xfrm flipH="1">
              <a:off x="4429124" y="5643578"/>
              <a:ext cx="1785950" cy="857256"/>
              <a:chOff x="500034" y="1142984"/>
              <a:chExt cx="3714776" cy="1785950"/>
            </a:xfrm>
          </p:grpSpPr>
          <p:grpSp>
            <p:nvGrpSpPr>
              <p:cNvPr id="62" name="Group 16"/>
              <p:cNvGrpSpPr>
                <a:grpSpLocks/>
              </p:cNvGrpSpPr>
              <p:nvPr/>
            </p:nvGrpSpPr>
            <p:grpSpPr bwMode="auto">
              <a:xfrm>
                <a:off x="500034" y="1142983"/>
                <a:ext cx="2526107" cy="1785949"/>
                <a:chOff x="857224" y="2071678"/>
                <a:chExt cx="5000660" cy="3071834"/>
              </a:xfrm>
            </p:grpSpPr>
            <p:sp>
              <p:nvSpPr>
                <p:cNvPr id="64" name="Oval 63"/>
                <p:cNvSpPr/>
                <p:nvPr/>
              </p:nvSpPr>
              <p:spPr>
                <a:xfrm>
                  <a:off x="857224" y="2071678"/>
                  <a:ext cx="1496892" cy="142783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65" name="Regular Pentagon 64"/>
                <p:cNvSpPr/>
                <p:nvPr/>
              </p:nvSpPr>
              <p:spPr>
                <a:xfrm>
                  <a:off x="2713635" y="3431247"/>
                  <a:ext cx="1928312" cy="1712265"/>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66" name="Straight Connector 65"/>
                <p:cNvCxnSpPr>
                  <a:stCxn id="65" idx="1"/>
                  <a:endCxn id="64" idx="5"/>
                </p:cNvCxnSpPr>
                <p:nvPr/>
              </p:nvCxnSpPr>
              <p:spPr>
                <a:xfrm rot="10800000">
                  <a:off x="2138409" y="3289034"/>
                  <a:ext cx="575226"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5" idx="5"/>
                </p:cNvCxnSpPr>
                <p:nvPr/>
              </p:nvCxnSpPr>
              <p:spPr>
                <a:xfrm flipV="1">
                  <a:off x="4641946" y="4000105"/>
                  <a:ext cx="1215818" cy="8533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63" name="Pentagon 62"/>
              <p:cNvSpPr/>
              <p:nvPr/>
            </p:nvSpPr>
            <p:spPr>
              <a:xfrm>
                <a:off x="2999665" y="1500174"/>
                <a:ext cx="1215145" cy="787141"/>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a:solidFill>
                      <a:srgbClr val="000000"/>
                    </a:solidFill>
                    <a:latin typeface="Narkisim" pitchFamily="34" charset="-79"/>
                    <a:cs typeface="Narkisim" pitchFamily="34" charset="-79"/>
                  </a:rPr>
                  <a:t>A</a:t>
                </a:r>
                <a:endParaRPr lang="en-CA" altLang="en-US" sz="1200" b="1">
                  <a:solidFill>
                    <a:srgbClr val="000000"/>
                  </a:solidFill>
                  <a:latin typeface="Narkisim" pitchFamily="34" charset="-79"/>
                  <a:cs typeface="Narkisim" pitchFamily="34" charset="-79"/>
                </a:endParaRPr>
              </a:p>
            </p:txBody>
          </p:sp>
        </p:grpSp>
      </p:grpSp>
      <p:grpSp>
        <p:nvGrpSpPr>
          <p:cNvPr id="4" name="Group 165"/>
          <p:cNvGrpSpPr>
            <a:grpSpLocks/>
          </p:cNvGrpSpPr>
          <p:nvPr/>
        </p:nvGrpSpPr>
        <p:grpSpPr bwMode="auto">
          <a:xfrm>
            <a:off x="3810000" y="450850"/>
            <a:ext cx="2071688" cy="6000750"/>
            <a:chOff x="857224" y="500042"/>
            <a:chExt cx="2071702" cy="6000792"/>
          </a:xfrm>
        </p:grpSpPr>
        <p:grpSp>
          <p:nvGrpSpPr>
            <p:cNvPr id="5" name="Group 4"/>
            <p:cNvGrpSpPr>
              <a:grpSpLocks/>
            </p:cNvGrpSpPr>
            <p:nvPr/>
          </p:nvGrpSpPr>
          <p:grpSpPr bwMode="auto">
            <a:xfrm>
              <a:off x="857224" y="500042"/>
              <a:ext cx="1785950" cy="857256"/>
              <a:chOff x="500034" y="1142984"/>
              <a:chExt cx="3714776" cy="1785950"/>
            </a:xfrm>
          </p:grpSpPr>
          <p:grpSp>
            <p:nvGrpSpPr>
              <p:cNvPr id="49" name="Group 16"/>
              <p:cNvGrpSpPr>
                <a:grpSpLocks/>
              </p:cNvGrpSpPr>
              <p:nvPr/>
            </p:nvGrpSpPr>
            <p:grpSpPr bwMode="auto">
              <a:xfrm>
                <a:off x="500034" y="1142983"/>
                <a:ext cx="2526107" cy="1785949"/>
                <a:chOff x="857224" y="2071678"/>
                <a:chExt cx="5000660" cy="3071834"/>
              </a:xfrm>
            </p:grpSpPr>
            <p:sp>
              <p:nvSpPr>
                <p:cNvPr id="51" name="Oval 50"/>
                <p:cNvSpPr/>
                <p:nvPr/>
              </p:nvSpPr>
              <p:spPr>
                <a:xfrm>
                  <a:off x="857224" y="2071678"/>
                  <a:ext cx="1503431" cy="142783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52" name="Regular Pentagon 51"/>
                <p:cNvSpPr/>
                <p:nvPr/>
              </p:nvSpPr>
              <p:spPr>
                <a:xfrm>
                  <a:off x="2713635" y="3431247"/>
                  <a:ext cx="1928316" cy="1712265"/>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53" name="Straight Connector 52"/>
                <p:cNvCxnSpPr>
                  <a:stCxn id="52" idx="1"/>
                  <a:endCxn id="51" idx="5"/>
                </p:cNvCxnSpPr>
                <p:nvPr/>
              </p:nvCxnSpPr>
              <p:spPr>
                <a:xfrm rot="10800000">
                  <a:off x="2138409" y="3289034"/>
                  <a:ext cx="575226"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2" idx="5"/>
                </p:cNvCxnSpPr>
                <p:nvPr/>
              </p:nvCxnSpPr>
              <p:spPr>
                <a:xfrm flipV="1">
                  <a:off x="4641950" y="4000105"/>
                  <a:ext cx="1215818" cy="8533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50" name="Pentagon 49"/>
              <p:cNvSpPr/>
              <p:nvPr/>
            </p:nvSpPr>
            <p:spPr>
              <a:xfrm>
                <a:off x="2999666" y="1500174"/>
                <a:ext cx="1215144" cy="787141"/>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a:solidFill>
                      <a:srgbClr val="000000"/>
                    </a:solidFill>
                    <a:latin typeface="Narkisim" pitchFamily="34" charset="-79"/>
                    <a:cs typeface="Narkisim" pitchFamily="34" charset="-79"/>
                  </a:rPr>
                  <a:t>A</a:t>
                </a:r>
                <a:endParaRPr lang="en-CA" altLang="en-US" sz="1200" b="1">
                  <a:solidFill>
                    <a:srgbClr val="000000"/>
                  </a:solidFill>
                  <a:latin typeface="Narkisim" pitchFamily="34" charset="-79"/>
                  <a:cs typeface="Narkisim" pitchFamily="34" charset="-79"/>
                </a:endParaRPr>
              </a:p>
            </p:txBody>
          </p:sp>
        </p:grpSp>
        <p:grpSp>
          <p:nvGrpSpPr>
            <p:cNvPr id="6" name="Group 11"/>
            <p:cNvGrpSpPr>
              <a:grpSpLocks/>
            </p:cNvGrpSpPr>
            <p:nvPr/>
          </p:nvGrpSpPr>
          <p:grpSpPr bwMode="auto">
            <a:xfrm>
              <a:off x="857224" y="1357298"/>
              <a:ext cx="1714512" cy="857256"/>
              <a:chOff x="857224" y="2071678"/>
              <a:chExt cx="6929486" cy="3071834"/>
            </a:xfrm>
          </p:grpSpPr>
          <p:sp>
            <p:nvSpPr>
              <p:cNvPr id="44" name="Oval 43"/>
              <p:cNvSpPr/>
              <p:nvPr/>
            </p:nvSpPr>
            <p:spPr>
              <a:xfrm>
                <a:off x="857224" y="2071678"/>
                <a:ext cx="1501389" cy="142783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45" name="Regular Pentagon 44"/>
              <p:cNvSpPr/>
              <p:nvPr/>
            </p:nvSpPr>
            <p:spPr>
              <a:xfrm>
                <a:off x="2711505" y="3431247"/>
                <a:ext cx="1931271" cy="1712265"/>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46" name="Flowchart: Delay 45"/>
              <p:cNvSpPr/>
              <p:nvPr/>
            </p:nvSpPr>
            <p:spPr>
              <a:xfrm>
                <a:off x="5855439" y="2640536"/>
                <a:ext cx="1931271" cy="1359569"/>
              </a:xfrm>
              <a:prstGeom prst="flowChartDelay">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a:solidFill>
                      <a:srgbClr val="000000"/>
                    </a:solidFill>
                    <a:latin typeface="Narkisim" pitchFamily="34" charset="-79"/>
                    <a:cs typeface="Narkisim" pitchFamily="34" charset="-79"/>
                  </a:rPr>
                  <a:t>C</a:t>
                </a:r>
                <a:endParaRPr lang="en-CA" altLang="en-US" sz="3600" b="1">
                  <a:solidFill>
                    <a:srgbClr val="000000"/>
                  </a:solidFill>
                  <a:latin typeface="Narkisim" pitchFamily="34" charset="-79"/>
                  <a:cs typeface="Narkisim" pitchFamily="34" charset="-79"/>
                </a:endParaRPr>
              </a:p>
            </p:txBody>
          </p:sp>
          <p:cxnSp>
            <p:nvCxnSpPr>
              <p:cNvPr id="47" name="Straight Connector 46"/>
              <p:cNvCxnSpPr>
                <a:stCxn id="45" idx="1"/>
                <a:endCxn id="44" idx="5"/>
              </p:cNvCxnSpPr>
              <p:nvPr/>
            </p:nvCxnSpPr>
            <p:spPr>
              <a:xfrm rot="10800000">
                <a:off x="2140462" y="3289034"/>
                <a:ext cx="571043"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5" idx="5"/>
              </p:cNvCxnSpPr>
              <p:nvPr/>
            </p:nvCxnSpPr>
            <p:spPr>
              <a:xfrm flipV="1">
                <a:off x="4642777" y="4000105"/>
                <a:ext cx="1212662" cy="8533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 name="Group 17"/>
            <p:cNvGrpSpPr>
              <a:grpSpLocks/>
            </p:cNvGrpSpPr>
            <p:nvPr/>
          </p:nvGrpSpPr>
          <p:grpSpPr bwMode="auto">
            <a:xfrm>
              <a:off x="857224" y="2143116"/>
              <a:ext cx="1714512" cy="857256"/>
              <a:chOff x="5143504" y="1142984"/>
              <a:chExt cx="3643338" cy="1785950"/>
            </a:xfrm>
          </p:grpSpPr>
          <p:grpSp>
            <p:nvGrpSpPr>
              <p:cNvPr id="37" name="Group 32"/>
              <p:cNvGrpSpPr>
                <a:grpSpLocks/>
              </p:cNvGrpSpPr>
              <p:nvPr/>
            </p:nvGrpSpPr>
            <p:grpSpPr bwMode="auto">
              <a:xfrm>
                <a:off x="5143504" y="1142983"/>
                <a:ext cx="2526107" cy="1785949"/>
                <a:chOff x="857224" y="2071678"/>
                <a:chExt cx="5000660" cy="3071834"/>
              </a:xfrm>
            </p:grpSpPr>
            <p:sp>
              <p:nvSpPr>
                <p:cNvPr id="40" name="Oval 39"/>
                <p:cNvSpPr/>
                <p:nvPr/>
              </p:nvSpPr>
              <p:spPr>
                <a:xfrm>
                  <a:off x="857224" y="2071678"/>
                  <a:ext cx="1502569"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41" name="Regular Pentagon 40"/>
                <p:cNvSpPr/>
                <p:nvPr/>
              </p:nvSpPr>
              <p:spPr>
                <a:xfrm>
                  <a:off x="2713729" y="3431251"/>
                  <a:ext cx="1929966"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42" name="Straight Connector 41"/>
                <p:cNvCxnSpPr>
                  <a:stCxn id="41" idx="1"/>
                  <a:endCxn id="40" idx="5"/>
                </p:cNvCxnSpPr>
                <p:nvPr/>
              </p:nvCxnSpPr>
              <p:spPr>
                <a:xfrm rot="10800000">
                  <a:off x="2139414" y="3289034"/>
                  <a:ext cx="574314"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1" idx="5"/>
                </p:cNvCxnSpPr>
                <p:nvPr/>
              </p:nvCxnSpPr>
              <p:spPr>
                <a:xfrm flipV="1">
                  <a:off x="4643694" y="4000109"/>
                  <a:ext cx="1215410"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7572396" y="1500174"/>
                <a:ext cx="570116" cy="787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a:solidFill>
                    <a:srgbClr val="0086BC"/>
                  </a:solidFill>
                  <a:latin typeface="Constantia" pitchFamily="18" charset="0"/>
                </a:endParaRPr>
              </a:p>
            </p:txBody>
          </p:sp>
          <p:sp>
            <p:nvSpPr>
              <p:cNvPr id="39" name="Chevron 38"/>
              <p:cNvSpPr/>
              <p:nvPr/>
            </p:nvSpPr>
            <p:spPr>
              <a:xfrm flipH="1">
                <a:off x="7572396" y="1500174"/>
                <a:ext cx="1214446" cy="787141"/>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a:solidFill>
                      <a:srgbClr val="000000"/>
                    </a:solidFill>
                    <a:latin typeface="Narkisim" pitchFamily="34" charset="-79"/>
                    <a:cs typeface="Narkisim" pitchFamily="34" charset="-79"/>
                  </a:rPr>
                  <a:t>T</a:t>
                </a:r>
                <a:endParaRPr lang="en-CA" altLang="en-US" sz="1200">
                  <a:solidFill>
                    <a:srgbClr val="000000"/>
                  </a:solidFill>
                  <a:latin typeface="Narkisim" pitchFamily="34" charset="-79"/>
                  <a:cs typeface="Narkisim" pitchFamily="34" charset="-79"/>
                </a:endParaRPr>
              </a:p>
            </p:txBody>
          </p:sp>
        </p:grpSp>
        <p:grpSp>
          <p:nvGrpSpPr>
            <p:cNvPr id="8" name="Group 25"/>
            <p:cNvGrpSpPr>
              <a:grpSpLocks/>
            </p:cNvGrpSpPr>
            <p:nvPr/>
          </p:nvGrpSpPr>
          <p:grpSpPr bwMode="auto">
            <a:xfrm>
              <a:off x="857224" y="4714884"/>
              <a:ext cx="2071702" cy="857256"/>
              <a:chOff x="5143504" y="4357694"/>
              <a:chExt cx="4357718" cy="1785950"/>
            </a:xfrm>
          </p:grpSpPr>
          <p:sp>
            <p:nvSpPr>
              <p:cNvPr id="30" name="Rectangle 29"/>
              <p:cNvSpPr/>
              <p:nvPr/>
            </p:nvSpPr>
            <p:spPr>
              <a:xfrm>
                <a:off x="7571137" y="4642121"/>
                <a:ext cx="1215486" cy="859902"/>
              </a:xfrm>
              <a:prstGeom prst="rect">
                <a:avLst/>
              </a:prstGeom>
              <a:solidFill>
                <a:srgbClr val="E31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CA" altLang="en-US" sz="2400" b="1">
                    <a:solidFill>
                      <a:srgbClr val="000000"/>
                    </a:solidFill>
                    <a:latin typeface="Narkisim" pitchFamily="34" charset="-79"/>
                    <a:cs typeface="Narkisim" pitchFamily="34" charset="-79"/>
                  </a:rPr>
                  <a:t>G</a:t>
                </a:r>
                <a:endParaRPr lang="en-CA" altLang="en-US" sz="3200" b="1">
                  <a:solidFill>
                    <a:srgbClr val="000000"/>
                  </a:solidFill>
                  <a:latin typeface="Narkisim" pitchFamily="34" charset="-79"/>
                  <a:cs typeface="Narkisim" pitchFamily="34" charset="-79"/>
                </a:endParaRPr>
              </a:p>
            </p:txBody>
          </p:sp>
          <p:grpSp>
            <p:nvGrpSpPr>
              <p:cNvPr id="31" name="Group 24"/>
              <p:cNvGrpSpPr>
                <a:grpSpLocks/>
              </p:cNvGrpSpPr>
              <p:nvPr/>
            </p:nvGrpSpPr>
            <p:grpSpPr bwMode="auto">
              <a:xfrm>
                <a:off x="5143504" y="4357693"/>
                <a:ext cx="2526107" cy="1785949"/>
                <a:chOff x="857224" y="2071678"/>
                <a:chExt cx="5000660" cy="3071834"/>
              </a:xfrm>
            </p:grpSpPr>
            <p:sp>
              <p:nvSpPr>
                <p:cNvPr id="33" name="Oval 32"/>
                <p:cNvSpPr/>
                <p:nvPr/>
              </p:nvSpPr>
              <p:spPr>
                <a:xfrm>
                  <a:off x="857224" y="2071674"/>
                  <a:ext cx="1500550"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34" name="Regular Pentagon 33"/>
                <p:cNvSpPr/>
                <p:nvPr/>
              </p:nvSpPr>
              <p:spPr>
                <a:xfrm>
                  <a:off x="2714733" y="3431247"/>
                  <a:ext cx="1923608"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35" name="Straight Connector 34"/>
                <p:cNvCxnSpPr>
                  <a:stCxn id="34" idx="1"/>
                  <a:endCxn id="33" idx="5"/>
                </p:cNvCxnSpPr>
                <p:nvPr/>
              </p:nvCxnSpPr>
              <p:spPr>
                <a:xfrm rot="10800000">
                  <a:off x="2139631" y="3289031"/>
                  <a:ext cx="575102"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4" idx="5"/>
                </p:cNvCxnSpPr>
                <p:nvPr/>
              </p:nvCxnSpPr>
              <p:spPr>
                <a:xfrm flipV="1">
                  <a:off x="4638341" y="4000105"/>
                  <a:ext cx="1216303"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useBgFill="1">
            <p:nvSpPr>
              <p:cNvPr id="32" name="Flowchart: Delay 31"/>
              <p:cNvSpPr/>
              <p:nvPr/>
            </p:nvSpPr>
            <p:spPr>
              <a:xfrm flipH="1">
                <a:off x="8359200" y="4642121"/>
                <a:ext cx="1142022" cy="863210"/>
              </a:xfrm>
              <a:prstGeom prst="flowChartDelay">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grpSp>
        <p:grpSp>
          <p:nvGrpSpPr>
            <p:cNvPr id="9" name="Group 45"/>
            <p:cNvGrpSpPr>
              <a:grpSpLocks/>
            </p:cNvGrpSpPr>
            <p:nvPr/>
          </p:nvGrpSpPr>
          <p:grpSpPr bwMode="auto">
            <a:xfrm>
              <a:off x="857224" y="3000372"/>
              <a:ext cx="1714512" cy="857256"/>
              <a:chOff x="857224" y="2071678"/>
              <a:chExt cx="6929486" cy="3071834"/>
            </a:xfrm>
          </p:grpSpPr>
          <p:sp>
            <p:nvSpPr>
              <p:cNvPr id="25" name="Oval 24"/>
              <p:cNvSpPr/>
              <p:nvPr/>
            </p:nvSpPr>
            <p:spPr>
              <a:xfrm>
                <a:off x="857224" y="2071678"/>
                <a:ext cx="1501389"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26" name="Regular Pentagon 25"/>
              <p:cNvSpPr/>
              <p:nvPr/>
            </p:nvSpPr>
            <p:spPr>
              <a:xfrm>
                <a:off x="2711505" y="3431251"/>
                <a:ext cx="1931271"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27" name="Flowchart: Delay 26"/>
              <p:cNvSpPr/>
              <p:nvPr/>
            </p:nvSpPr>
            <p:spPr>
              <a:xfrm>
                <a:off x="5855439" y="2640536"/>
                <a:ext cx="1931271" cy="1359573"/>
              </a:xfrm>
              <a:prstGeom prst="flowChartDelay">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dirty="0">
                    <a:solidFill>
                      <a:srgbClr val="000000"/>
                    </a:solidFill>
                    <a:latin typeface="Narkisim" pitchFamily="34" charset="-79"/>
                    <a:cs typeface="Narkisim" pitchFamily="34" charset="-79"/>
                  </a:rPr>
                  <a:t>C</a:t>
                </a:r>
                <a:endParaRPr lang="en-CA" altLang="en-US" sz="3600" b="1" dirty="0">
                  <a:solidFill>
                    <a:srgbClr val="000000"/>
                  </a:solidFill>
                  <a:latin typeface="Narkisim" pitchFamily="34" charset="-79"/>
                  <a:cs typeface="Narkisim" pitchFamily="34" charset="-79"/>
                </a:endParaRPr>
              </a:p>
            </p:txBody>
          </p:sp>
          <p:cxnSp>
            <p:nvCxnSpPr>
              <p:cNvPr id="28" name="Straight Connector 27"/>
              <p:cNvCxnSpPr>
                <a:stCxn id="26" idx="1"/>
                <a:endCxn id="25" idx="5"/>
              </p:cNvCxnSpPr>
              <p:nvPr/>
            </p:nvCxnSpPr>
            <p:spPr>
              <a:xfrm rot="10800000">
                <a:off x="2140462" y="3289034"/>
                <a:ext cx="571043"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6" idx="5"/>
              </p:cNvCxnSpPr>
              <p:nvPr/>
            </p:nvCxnSpPr>
            <p:spPr>
              <a:xfrm flipV="1">
                <a:off x="4642777" y="4000109"/>
                <a:ext cx="1212662"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 name="Group 51"/>
            <p:cNvGrpSpPr>
              <a:grpSpLocks/>
            </p:cNvGrpSpPr>
            <p:nvPr/>
          </p:nvGrpSpPr>
          <p:grpSpPr bwMode="auto">
            <a:xfrm>
              <a:off x="857224" y="3857628"/>
              <a:ext cx="1785950" cy="857256"/>
              <a:chOff x="500034" y="1142984"/>
              <a:chExt cx="3714776" cy="1785950"/>
            </a:xfrm>
          </p:grpSpPr>
          <p:grpSp>
            <p:nvGrpSpPr>
              <p:cNvPr id="19" name="Group 16"/>
              <p:cNvGrpSpPr>
                <a:grpSpLocks/>
              </p:cNvGrpSpPr>
              <p:nvPr/>
            </p:nvGrpSpPr>
            <p:grpSpPr bwMode="auto">
              <a:xfrm>
                <a:off x="500034" y="1142983"/>
                <a:ext cx="2526107" cy="1785949"/>
                <a:chOff x="857224" y="2071678"/>
                <a:chExt cx="5000660" cy="3071834"/>
              </a:xfrm>
            </p:grpSpPr>
            <p:sp>
              <p:nvSpPr>
                <p:cNvPr id="21" name="Oval 20"/>
                <p:cNvSpPr/>
                <p:nvPr/>
              </p:nvSpPr>
              <p:spPr>
                <a:xfrm>
                  <a:off x="857224" y="2071674"/>
                  <a:ext cx="1503431"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22" name="Regular Pentagon 21"/>
                <p:cNvSpPr/>
                <p:nvPr/>
              </p:nvSpPr>
              <p:spPr>
                <a:xfrm>
                  <a:off x="2713635" y="3431247"/>
                  <a:ext cx="1928316"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23" name="Straight Connector 22"/>
                <p:cNvCxnSpPr>
                  <a:stCxn id="22" idx="1"/>
                  <a:endCxn id="21" idx="5"/>
                </p:cNvCxnSpPr>
                <p:nvPr/>
              </p:nvCxnSpPr>
              <p:spPr>
                <a:xfrm rot="10800000">
                  <a:off x="2138409" y="3289031"/>
                  <a:ext cx="575226"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5"/>
                </p:cNvCxnSpPr>
                <p:nvPr/>
              </p:nvCxnSpPr>
              <p:spPr>
                <a:xfrm flipV="1">
                  <a:off x="4641950" y="4000105"/>
                  <a:ext cx="1215818"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0" name="Pentagon 19"/>
              <p:cNvSpPr/>
              <p:nvPr/>
            </p:nvSpPr>
            <p:spPr>
              <a:xfrm>
                <a:off x="2999666" y="1500172"/>
                <a:ext cx="1215144" cy="787141"/>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dirty="0">
                    <a:solidFill>
                      <a:srgbClr val="000000"/>
                    </a:solidFill>
                    <a:latin typeface="Narkisim" pitchFamily="34" charset="-79"/>
                    <a:cs typeface="Narkisim" pitchFamily="34" charset="-79"/>
                  </a:rPr>
                  <a:t>A</a:t>
                </a:r>
                <a:endParaRPr lang="en-CA" altLang="en-US" sz="1200" b="1" dirty="0">
                  <a:solidFill>
                    <a:srgbClr val="000000"/>
                  </a:solidFill>
                  <a:latin typeface="Narkisim" pitchFamily="34" charset="-79"/>
                  <a:cs typeface="Narkisim" pitchFamily="34" charset="-79"/>
                </a:endParaRPr>
              </a:p>
            </p:txBody>
          </p:sp>
        </p:grpSp>
        <p:grpSp>
          <p:nvGrpSpPr>
            <p:cNvPr id="11" name="Group 58"/>
            <p:cNvGrpSpPr>
              <a:grpSpLocks/>
            </p:cNvGrpSpPr>
            <p:nvPr/>
          </p:nvGrpSpPr>
          <p:grpSpPr bwMode="auto">
            <a:xfrm>
              <a:off x="857224" y="5643578"/>
              <a:ext cx="1714512" cy="857256"/>
              <a:chOff x="5143504" y="1142984"/>
              <a:chExt cx="3643338" cy="1785950"/>
            </a:xfrm>
          </p:grpSpPr>
          <p:grpSp>
            <p:nvGrpSpPr>
              <p:cNvPr id="12" name="Group 32"/>
              <p:cNvGrpSpPr>
                <a:grpSpLocks/>
              </p:cNvGrpSpPr>
              <p:nvPr/>
            </p:nvGrpSpPr>
            <p:grpSpPr bwMode="auto">
              <a:xfrm>
                <a:off x="5143504" y="1142983"/>
                <a:ext cx="2526107" cy="1785949"/>
                <a:chOff x="857224" y="2071678"/>
                <a:chExt cx="5000660" cy="3071834"/>
              </a:xfrm>
            </p:grpSpPr>
            <p:sp>
              <p:nvSpPr>
                <p:cNvPr id="15" name="Oval 14"/>
                <p:cNvSpPr/>
                <p:nvPr/>
              </p:nvSpPr>
              <p:spPr>
                <a:xfrm>
                  <a:off x="857224" y="2071678"/>
                  <a:ext cx="1502569" cy="142783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16" name="Regular Pentagon 15"/>
                <p:cNvSpPr/>
                <p:nvPr/>
              </p:nvSpPr>
              <p:spPr>
                <a:xfrm>
                  <a:off x="2713729" y="3431247"/>
                  <a:ext cx="1929966" cy="1712265"/>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17" name="Straight Connector 16"/>
                <p:cNvCxnSpPr>
                  <a:stCxn id="16" idx="1"/>
                  <a:endCxn id="15" idx="5"/>
                </p:cNvCxnSpPr>
                <p:nvPr/>
              </p:nvCxnSpPr>
              <p:spPr>
                <a:xfrm rot="10800000">
                  <a:off x="2139414" y="3289034"/>
                  <a:ext cx="574314"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5"/>
                </p:cNvCxnSpPr>
                <p:nvPr/>
              </p:nvCxnSpPr>
              <p:spPr>
                <a:xfrm flipV="1">
                  <a:off x="4643694" y="4000105"/>
                  <a:ext cx="1215410" cy="8533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7572396" y="1500174"/>
                <a:ext cx="570116" cy="7871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a:solidFill>
                    <a:srgbClr val="0086BC"/>
                  </a:solidFill>
                  <a:latin typeface="Constantia" pitchFamily="18" charset="0"/>
                </a:endParaRPr>
              </a:p>
            </p:txBody>
          </p:sp>
          <p:sp>
            <p:nvSpPr>
              <p:cNvPr id="14" name="Chevron 13"/>
              <p:cNvSpPr/>
              <p:nvPr/>
            </p:nvSpPr>
            <p:spPr>
              <a:xfrm flipH="1">
                <a:off x="7572396" y="1500174"/>
                <a:ext cx="1214446" cy="787141"/>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a:solidFill>
                      <a:srgbClr val="000000"/>
                    </a:solidFill>
                    <a:latin typeface="Narkisim" pitchFamily="34" charset="-79"/>
                    <a:cs typeface="Narkisim" pitchFamily="34" charset="-79"/>
                  </a:rPr>
                  <a:t>T</a:t>
                </a:r>
                <a:endParaRPr lang="en-CA" altLang="en-US" sz="1200">
                  <a:solidFill>
                    <a:srgbClr val="000000"/>
                  </a:solidFill>
                  <a:latin typeface="Narkisim" pitchFamily="34" charset="-79"/>
                  <a:cs typeface="Narkisim" pitchFamily="34" charset="-79"/>
                </a:endParaRPr>
              </a:p>
            </p:txBody>
          </p:sp>
        </p:grpSp>
      </p:grpSp>
      <p:grpSp>
        <p:nvGrpSpPr>
          <p:cNvPr id="102" name="Group 39"/>
          <p:cNvGrpSpPr>
            <a:grpSpLocks/>
          </p:cNvGrpSpPr>
          <p:nvPr/>
        </p:nvGrpSpPr>
        <p:grpSpPr bwMode="auto">
          <a:xfrm flipH="1">
            <a:off x="5564333" y="4656931"/>
            <a:ext cx="1714500" cy="857250"/>
            <a:chOff x="857224" y="2071678"/>
            <a:chExt cx="6929486" cy="3071834"/>
          </a:xfrm>
        </p:grpSpPr>
        <p:sp>
          <p:nvSpPr>
            <p:cNvPr id="103" name="Oval 102"/>
            <p:cNvSpPr/>
            <p:nvPr/>
          </p:nvSpPr>
          <p:spPr>
            <a:xfrm>
              <a:off x="857224" y="2071678"/>
              <a:ext cx="1501389" cy="1427836"/>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sp>
          <p:nvSpPr>
            <p:cNvPr id="104" name="Regular Pentagon 103"/>
            <p:cNvSpPr/>
            <p:nvPr/>
          </p:nvSpPr>
          <p:spPr>
            <a:xfrm>
              <a:off x="2711505" y="3431251"/>
              <a:ext cx="1931271" cy="1712261"/>
            </a:xfrm>
            <a:prstGeom prst="pentagon">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2700000" scaled="1"/>
              <a:tileRect/>
            </a:grad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endParaRPr lang="en-CA" altLang="en-US" sz="3600" b="1">
                <a:solidFill>
                  <a:srgbClr val="000000"/>
                </a:solidFill>
                <a:latin typeface="Narkisim" pitchFamily="34" charset="-79"/>
                <a:cs typeface="Narkisim" pitchFamily="34" charset="-79"/>
              </a:endParaRPr>
            </a:p>
          </p:txBody>
        </p:sp>
        <p:cxnSp>
          <p:nvCxnSpPr>
            <p:cNvPr id="105" name="Straight Connector 104"/>
            <p:cNvCxnSpPr>
              <a:stCxn id="104" idx="1"/>
              <a:endCxn id="103" idx="5"/>
            </p:cNvCxnSpPr>
            <p:nvPr/>
          </p:nvCxnSpPr>
          <p:spPr>
            <a:xfrm rot="10800000">
              <a:off x="2140462" y="3289034"/>
              <a:ext cx="571043" cy="796401"/>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04" idx="5"/>
            </p:cNvCxnSpPr>
            <p:nvPr/>
          </p:nvCxnSpPr>
          <p:spPr>
            <a:xfrm flipV="1">
              <a:off x="4642777" y="4000109"/>
              <a:ext cx="1212662" cy="8532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07" name="Flowchart: Delay 106"/>
            <p:cNvSpPr/>
            <p:nvPr/>
          </p:nvSpPr>
          <p:spPr>
            <a:xfrm>
              <a:off x="5855439" y="2640536"/>
              <a:ext cx="1931271" cy="1359573"/>
            </a:xfrm>
            <a:prstGeom prst="flowChartDelay">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eaLnBrk="1" hangingPunct="1"/>
              <a:r>
                <a:rPr lang="en-CA" altLang="en-US" sz="2400" b="1">
                  <a:solidFill>
                    <a:srgbClr val="000000"/>
                  </a:solidFill>
                  <a:latin typeface="Narkisim" pitchFamily="34" charset="-79"/>
                  <a:cs typeface="Narkisim" pitchFamily="34" charset="-79"/>
                </a:rPr>
                <a:t>C</a:t>
              </a:r>
              <a:endParaRPr lang="en-CA" altLang="en-US" sz="3600" b="1">
                <a:solidFill>
                  <a:srgbClr val="000000"/>
                </a:solidFill>
                <a:latin typeface="Narkisim" pitchFamily="34" charset="-79"/>
                <a:cs typeface="Narkisim" pitchFamily="34" charset="-79"/>
              </a:endParaRPr>
            </a:p>
          </p:txBody>
        </p:sp>
      </p:grpSp>
    </p:spTree>
    <p:extLst>
      <p:ext uri="{BB962C8B-B14F-4D97-AF65-F5344CB8AC3E}">
        <p14:creationId xmlns:p14="http://schemas.microsoft.com/office/powerpoint/2010/main" val="330450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44444E-6 -4.49584E-6 L 0.35608 -4.49584E-6 " pathEditMode="relative" rAng="0" ptsTypes="AA">
                                      <p:cBhvr>
                                        <p:cTn id="6" dur="2000" fill="hold"/>
                                        <p:tgtEl>
                                          <p:spTgt spid="4"/>
                                        </p:tgtEl>
                                        <p:attrNameLst>
                                          <p:attrName>ppt_x</p:attrName>
                                          <p:attrName>ppt_y</p:attrName>
                                        </p:attrNameLst>
                                      </p:cBhvr>
                                      <p:rCtr x="17800"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2000"/>
                                        <p:tgtEl>
                                          <p:spTgt spid="55"/>
                                        </p:tgtEl>
                                      </p:cBhvr>
                                    </p:animEffect>
                                  </p:childTnLst>
                                </p:cTn>
                              </p:par>
                              <p:par>
                                <p:cTn id="12" presetID="10"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animEffect transition="in" filter="fade">
                                      <p:cBhvr>
                                        <p:cTn id="14"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49C61BB1-D742-4EB6-84D1-8F1F598979C7}" vid="{DE8B5895-5369-4466-BA3B-4AA9BCED44B1}"/>
    </a:ext>
  </a:extLst>
</a:theme>
</file>

<file path=docProps/app.xml><?xml version="1.0" encoding="utf-8"?>
<Properties xmlns="http://schemas.openxmlformats.org/officeDocument/2006/extended-properties" xmlns:vt="http://schemas.openxmlformats.org/officeDocument/2006/docPropsVTypes">
  <Template>badge</Template>
  <TotalTime>103</TotalTime>
  <Words>2413</Words>
  <Application>Microsoft Office PowerPoint</Application>
  <PresentationFormat>Widescreen</PresentationFormat>
  <Paragraphs>313</Paragraphs>
  <Slides>61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Cambria Math</vt:lpstr>
      <vt:lpstr>Constantia</vt:lpstr>
      <vt:lpstr>Gill Sans MT</vt:lpstr>
      <vt:lpstr>Impact</vt:lpstr>
      <vt:lpstr>Narkisim</vt:lpstr>
      <vt:lpstr>badge</vt:lpstr>
      <vt:lpstr>Unit 2  Topic 10: DNA &amp; Protein synthesis</vt:lpstr>
      <vt:lpstr>What is DNA?</vt:lpstr>
      <vt:lpstr>Structure of DNA</vt:lpstr>
      <vt:lpstr>Nucleotides</vt:lpstr>
      <vt:lpstr>PowerPoint Presentation</vt:lpstr>
      <vt:lpstr>Nitrogenous Bases </vt:lpstr>
      <vt:lpstr>PowerPoint Presentation</vt:lpstr>
      <vt:lpstr>PowerPoint Presentation</vt:lpstr>
      <vt:lpstr>PowerPoint Presentation</vt:lpstr>
      <vt:lpstr>Chromatin and Chromosomes???</vt:lpstr>
      <vt:lpstr>PowerPoint Presentation</vt:lpstr>
      <vt:lpstr>PowerPoint Presentation</vt:lpstr>
      <vt:lpstr>DNA Code</vt:lpstr>
      <vt:lpstr>Genes</vt:lpstr>
      <vt:lpstr>PowerPoint Presentation</vt:lpstr>
      <vt:lpstr>Mitochondrial DNA (mtDNA)</vt:lpstr>
      <vt:lpstr>DNA REPLICATION</vt:lpstr>
      <vt:lpstr>What is DNA replication?</vt:lpstr>
      <vt:lpstr>PowerPoint Presentation</vt:lpstr>
      <vt:lpstr>PROTEIN SYNTHESIS</vt:lpstr>
      <vt:lpstr>What is protein synthesis?</vt:lpstr>
      <vt:lpstr>Ribonucleic acids (rna) </vt:lpstr>
      <vt:lpstr>DNA vs RNA</vt:lpstr>
      <vt:lpstr>PowerPoint Presentation</vt:lpstr>
      <vt:lpstr>Types of rna</vt:lpstr>
      <vt:lpstr>Genes and Proteins  - The Genetic Code</vt:lpstr>
      <vt:lpstr>PowerPoint Presentation</vt:lpstr>
      <vt:lpstr>PowerPoint Presentation</vt:lpstr>
      <vt:lpstr>PowerPoint Presentation</vt:lpstr>
      <vt:lpstr>Steps in Protein Synthesis</vt:lpstr>
      <vt:lpstr>Transcription – The formation of mRNA</vt:lpstr>
      <vt:lpstr>Transcription – The formation of mRNA</vt:lpstr>
      <vt:lpstr>Transcription – The formation of mRNA</vt:lpstr>
      <vt:lpstr>PowerPoint Presentation</vt:lpstr>
      <vt:lpstr>PowerPoint Presentation</vt:lpstr>
      <vt:lpstr>Transcription – The formation of mRNA</vt:lpstr>
      <vt:lpstr>Translation – The production of proteins </vt:lpstr>
      <vt:lpstr>PowerPoint Presentation</vt:lpstr>
      <vt:lpstr>PowerPoint Presentation</vt:lpstr>
      <vt:lpstr>PowerPoint Presentation</vt:lpstr>
      <vt:lpstr>PowerPoint Presentation</vt:lpstr>
      <vt:lpstr>Protein synthesis summary</vt:lpstr>
      <vt:lpstr>Lipid and Carbohydrate Synthesis</vt:lpstr>
      <vt:lpstr>Gene Expression</vt:lpstr>
      <vt:lpstr>Epigenetics</vt:lpstr>
      <vt:lpstr>Environment and the Epigenome</vt:lpstr>
      <vt:lpstr>Histone Modification Acetylation</vt:lpstr>
      <vt:lpstr>Histone Modification Acetylation</vt:lpstr>
      <vt:lpstr>DNA Methylation</vt:lpstr>
      <vt:lpstr>PowerPoint Presentation</vt:lpstr>
      <vt:lpstr>PowerPoint Presentation</vt:lpstr>
      <vt:lpstr>Twin Studies….</vt:lpstr>
      <vt:lpstr>Twin Studies</vt:lpstr>
      <vt:lpstr>Nature v Nurture</vt:lpstr>
      <vt:lpstr>Because everyone loves a tan….</vt:lpstr>
      <vt:lpstr>You are what you eat??</vt:lpstr>
      <vt:lpstr>You are what you mum eats????</vt:lpstr>
      <vt:lpstr>Other examples of epigenetic factors….</vt:lpstr>
      <vt:lpstr>PowerPoint Presentation</vt:lpstr>
      <vt:lpstr>PowerPoint Presentation</vt:lpstr>
      <vt:lpstr>Chapter Review Questions</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JOHANSEN Rebecca [Rossmoyne Senior High School]</dc:creator>
  <cp:lastModifiedBy>JOHANSEN Rebecca [Rossmoyne Senior High School]</cp:lastModifiedBy>
  <cp:revision>23</cp:revision>
  <dcterms:created xsi:type="dcterms:W3CDTF">2021-05-17T05:37:35Z</dcterms:created>
  <dcterms:modified xsi:type="dcterms:W3CDTF">2021-05-28T04:36:00Z</dcterms:modified>
</cp:coreProperties>
</file>