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31"/>
  </p:notesMasterIdLst>
  <p:handoutMasterIdLst>
    <p:handoutMasterId r:id="rId32"/>
  </p:handoutMasterIdLst>
  <p:sldIdLst>
    <p:sldId id="256" r:id="rId2"/>
    <p:sldId id="257" r:id="rId3"/>
    <p:sldId id="285" r:id="rId4"/>
    <p:sldId id="293" r:id="rId5"/>
    <p:sldId id="286" r:id="rId6"/>
    <p:sldId id="294" r:id="rId7"/>
    <p:sldId id="287" r:id="rId8"/>
    <p:sldId id="296" r:id="rId9"/>
    <p:sldId id="297" r:id="rId10"/>
    <p:sldId id="288" r:id="rId11"/>
    <p:sldId id="289" r:id="rId12"/>
    <p:sldId id="290" r:id="rId13"/>
    <p:sldId id="291" r:id="rId14"/>
    <p:sldId id="298" r:id="rId15"/>
    <p:sldId id="292" r:id="rId16"/>
    <p:sldId id="259" r:id="rId17"/>
    <p:sldId id="268" r:id="rId18"/>
    <p:sldId id="308" r:id="rId19"/>
    <p:sldId id="311" r:id="rId20"/>
    <p:sldId id="269" r:id="rId21"/>
    <p:sldId id="270" r:id="rId22"/>
    <p:sldId id="271" r:id="rId23"/>
    <p:sldId id="272" r:id="rId24"/>
    <p:sldId id="273" r:id="rId25"/>
    <p:sldId id="274" r:id="rId26"/>
    <p:sldId id="275" r:id="rId27"/>
    <p:sldId id="276" r:id="rId28"/>
    <p:sldId id="277" r:id="rId29"/>
    <p:sldId id="27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50000" autoAdjust="0"/>
  </p:normalViewPr>
  <p:slideViewPr>
    <p:cSldViewPr snapToGrid="0" snapToObjects="1">
      <p:cViewPr varScale="1">
        <p:scale>
          <a:sx n="112" d="100"/>
          <a:sy n="112" d="100"/>
        </p:scale>
        <p:origin x="164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3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D5F5D42-724D-F640-B485-B6551423AD96}" type="datetimeFigureOut">
              <a:rPr lang="en-US" smtClean="0"/>
              <a:t>8/11/17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0EAD684-C4B9-4B4A-AA76-7D525B3B437B}" type="slidenum">
              <a:rPr lang="en-US" smtClean="0"/>
              <a:t>‹#›</a:t>
            </a:fld>
            <a:endParaRPr lang="en-US"/>
          </a:p>
        </p:txBody>
      </p:sp>
    </p:spTree>
    <p:extLst>
      <p:ext uri="{BB962C8B-B14F-4D97-AF65-F5344CB8AC3E}">
        <p14:creationId xmlns:p14="http://schemas.microsoft.com/office/powerpoint/2010/main" val="2803956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ADE467-4C64-AF4A-9E45-F8786E7552F2}" type="datetimeFigureOut">
              <a:rPr lang="en-US" smtClean="0"/>
              <a:t>8/11/17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0FD303-576E-DD48-B2F9-2047D4FDA192}" type="slidenum">
              <a:rPr lang="en-US" smtClean="0"/>
              <a:t>‹#›</a:t>
            </a:fld>
            <a:endParaRPr lang="en-US"/>
          </a:p>
        </p:txBody>
      </p:sp>
    </p:spTree>
    <p:extLst>
      <p:ext uri="{BB962C8B-B14F-4D97-AF65-F5344CB8AC3E}">
        <p14:creationId xmlns:p14="http://schemas.microsoft.com/office/powerpoint/2010/main" val="27926083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err="1" smtClean="0"/>
              <a:t>Mrs</a:t>
            </a:r>
            <a:r>
              <a:rPr lang="en-US" dirty="0" smtClean="0"/>
              <a:t> </a:t>
            </a:r>
            <a:r>
              <a:rPr lang="en-US" dirty="0" err="1" smtClean="0"/>
              <a:t>Crockart</a:t>
            </a:r>
            <a:r>
              <a:rPr lang="en-US" dirty="0" smtClean="0"/>
              <a:t> - Geography</a:t>
            </a:r>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err="1" smtClean="0"/>
              <a:t>Mrs</a:t>
            </a:r>
            <a:r>
              <a:rPr lang="en-US" dirty="0" smtClean="0"/>
              <a:t> </a:t>
            </a:r>
            <a:r>
              <a:rPr lang="en-US" dirty="0" err="1" smtClean="0"/>
              <a:t>Crockart</a:t>
            </a:r>
            <a:r>
              <a:rPr lang="en-US" dirty="0" smtClean="0"/>
              <a: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Mrs Crockart - Geography</a:t>
            </a:r>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dirty="0" err="1" smtClean="0"/>
              <a:t>Mrs</a:t>
            </a:r>
            <a:r>
              <a:rPr lang="en-US" dirty="0" smtClean="0"/>
              <a:t> </a:t>
            </a:r>
            <a:r>
              <a:rPr lang="en-US" dirty="0" err="1" smtClean="0"/>
              <a:t>Crockart</a:t>
            </a:r>
            <a:r>
              <a:rPr lang="en-US" dirty="0" smtClean="0"/>
              <a:t> - Geography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805" y="4588933"/>
            <a:ext cx="6553200" cy="457200"/>
          </a:xfrm>
        </p:spPr>
        <p:txBody>
          <a:bodyPr>
            <a:normAutofit/>
          </a:bodyPr>
          <a:lstStyle/>
          <a:p>
            <a:r>
              <a:rPr lang="en-US" dirty="0" smtClean="0"/>
              <a:t>Geography</a:t>
            </a:r>
          </a:p>
        </p:txBody>
      </p:sp>
      <p:sp>
        <p:nvSpPr>
          <p:cNvPr id="3" name="Title 2"/>
          <p:cNvSpPr>
            <a:spLocks noGrp="1"/>
          </p:cNvSpPr>
          <p:nvPr>
            <p:ph type="ctrTitle"/>
          </p:nvPr>
        </p:nvSpPr>
        <p:spPr/>
        <p:txBody>
          <a:bodyPr/>
          <a:lstStyle/>
          <a:p>
            <a:r>
              <a:rPr lang="en-US" dirty="0" smtClean="0"/>
              <a:t>YEAR 9 REVISION</a:t>
            </a:r>
            <a:endParaRPr lang="en-US" dirty="0"/>
          </a:p>
        </p:txBody>
      </p:sp>
      <p:pic>
        <p:nvPicPr>
          <p:cNvPr id="4" name="Picture 3"/>
          <p:cNvPicPr>
            <a:picLocks noChangeAspect="1"/>
          </p:cNvPicPr>
          <p:nvPr/>
        </p:nvPicPr>
        <p:blipFill>
          <a:blip r:embed="rId2"/>
          <a:stretch>
            <a:fillRect/>
          </a:stretch>
        </p:blipFill>
        <p:spPr>
          <a:xfrm>
            <a:off x="355600" y="524934"/>
            <a:ext cx="3318934" cy="2277265"/>
          </a:xfrm>
          <a:prstGeom prst="rect">
            <a:avLst/>
          </a:prstGeom>
        </p:spPr>
      </p:pic>
      <p:sp>
        <p:nvSpPr>
          <p:cNvPr id="7" name="Slide Number Placeholder 6"/>
          <p:cNvSpPr>
            <a:spLocks noGrp="1"/>
          </p:cNvSpPr>
          <p:nvPr>
            <p:ph type="sldNum" sz="quarter" idx="12"/>
          </p:nvPr>
        </p:nvSpPr>
        <p:spPr/>
        <p:txBody>
          <a:bodyPr/>
          <a:lstStyle/>
          <a:p>
            <a:fld id="{FA84A37A-AFC2-4A01-80A1-FC20F2C0D5BB}" type="slidenum">
              <a:rPr lang="en-US" smtClean="0"/>
              <a:pPr/>
              <a:t>1</a:t>
            </a:fld>
            <a:endParaRPr lang="en-US" dirty="0"/>
          </a:p>
        </p:txBody>
      </p:sp>
    </p:spTree>
    <p:extLst>
      <p:ext uri="{BB962C8B-B14F-4D97-AF65-F5344CB8AC3E}">
        <p14:creationId xmlns:p14="http://schemas.microsoft.com/office/powerpoint/2010/main" val="50646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a:t>
            </a:r>
            <a:endParaRPr lang="en-US" dirty="0"/>
          </a:p>
        </p:txBody>
      </p:sp>
      <p:sp>
        <p:nvSpPr>
          <p:cNvPr id="3" name="Content Placeholder 2"/>
          <p:cNvSpPr>
            <a:spLocks noGrp="1"/>
          </p:cNvSpPr>
          <p:nvPr>
            <p:ph idx="1"/>
          </p:nvPr>
        </p:nvSpPr>
        <p:spPr/>
        <p:txBody>
          <a:bodyPr/>
          <a:lstStyle/>
          <a:p>
            <a:r>
              <a:rPr lang="en-US" dirty="0" smtClean="0"/>
              <a:t>Those zones of the earth where all life exists </a:t>
            </a:r>
            <a:endParaRPr lang="en-US" dirty="0"/>
          </a:p>
        </p:txBody>
      </p:sp>
      <p:pic>
        <p:nvPicPr>
          <p:cNvPr id="4" name="Picture 3"/>
          <p:cNvPicPr>
            <a:picLocks noChangeAspect="1"/>
          </p:cNvPicPr>
          <p:nvPr/>
        </p:nvPicPr>
        <p:blipFill>
          <a:blip r:embed="rId2"/>
          <a:stretch>
            <a:fillRect/>
          </a:stretch>
        </p:blipFill>
        <p:spPr>
          <a:xfrm>
            <a:off x="1703211" y="2530122"/>
            <a:ext cx="4991100" cy="3365500"/>
          </a:xfrm>
          <a:prstGeom prst="rect">
            <a:avLst/>
          </a:prstGeom>
        </p:spPr>
      </p:pic>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10</a:t>
            </a:fld>
            <a:endParaRPr lang="en-US"/>
          </a:p>
        </p:txBody>
      </p:sp>
    </p:spTree>
    <p:extLst>
      <p:ext uri="{BB962C8B-B14F-4D97-AF65-F5344CB8AC3E}">
        <p14:creationId xmlns:p14="http://schemas.microsoft.com/office/powerpoint/2010/main" val="915065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systems </a:t>
            </a:r>
            <a:endParaRPr lang="en-US" dirty="0"/>
          </a:p>
        </p:txBody>
      </p:sp>
      <p:sp>
        <p:nvSpPr>
          <p:cNvPr id="3" name="Content Placeholder 2"/>
          <p:cNvSpPr>
            <a:spLocks noGrp="1"/>
          </p:cNvSpPr>
          <p:nvPr>
            <p:ph idx="1"/>
          </p:nvPr>
        </p:nvSpPr>
        <p:spPr/>
        <p:txBody>
          <a:bodyPr>
            <a:normAutofit lnSpcReduction="10000"/>
          </a:bodyPr>
          <a:lstStyle/>
          <a:p>
            <a:r>
              <a:rPr lang="en-US" dirty="0" smtClean="0"/>
              <a:t>A system is a network of parts </a:t>
            </a:r>
            <a:r>
              <a:rPr lang="en-US" dirty="0"/>
              <a:t>(</a:t>
            </a:r>
            <a:r>
              <a:rPr lang="en-US" dirty="0" smtClean="0"/>
              <a:t>or elements) that interact to form an overall pattern</a:t>
            </a:r>
          </a:p>
          <a:p>
            <a:endParaRPr lang="en-US" dirty="0"/>
          </a:p>
          <a:p>
            <a:r>
              <a:rPr lang="en-US" dirty="0" smtClean="0"/>
              <a:t>Key features of a system include:</a:t>
            </a:r>
          </a:p>
          <a:p>
            <a:pPr lvl="1"/>
            <a:r>
              <a:rPr lang="en-US" dirty="0" smtClean="0"/>
              <a:t>The </a:t>
            </a:r>
            <a:r>
              <a:rPr lang="en-US" b="1" i="1" dirty="0" smtClean="0"/>
              <a:t>elements</a:t>
            </a:r>
            <a:r>
              <a:rPr lang="en-US" dirty="0" smtClean="0"/>
              <a:t> or different parts</a:t>
            </a:r>
          </a:p>
          <a:p>
            <a:pPr lvl="1"/>
            <a:r>
              <a:rPr lang="en-US" dirty="0" smtClean="0"/>
              <a:t>The </a:t>
            </a:r>
            <a:r>
              <a:rPr lang="en-US" b="1" i="1" dirty="0" smtClean="0"/>
              <a:t>interactions</a:t>
            </a:r>
            <a:r>
              <a:rPr lang="en-US" dirty="0" smtClean="0"/>
              <a:t> between the elements to form the characteristic pattern of that system </a:t>
            </a:r>
          </a:p>
          <a:p>
            <a:pPr lvl="1"/>
            <a:r>
              <a:rPr lang="en-US" b="1" i="1" dirty="0" smtClean="0"/>
              <a:t>Adaptions</a:t>
            </a:r>
            <a:r>
              <a:rPr lang="en-US" dirty="0" smtClean="0"/>
              <a:t> or changes to the pattern when elements change</a:t>
            </a:r>
          </a:p>
          <a:p>
            <a:pPr marL="411480" lvl="1" indent="0">
              <a:buNone/>
            </a:pPr>
            <a:endParaRPr lang="en-US" dirty="0"/>
          </a:p>
          <a:p>
            <a:pPr marL="411480" lvl="1" indent="0">
              <a:buNone/>
            </a:pPr>
            <a:r>
              <a:rPr lang="en-US" dirty="0" smtClean="0"/>
              <a:t>An ecosystem is an example of a system with elements, interactions and adaptions </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11</a:t>
            </a:fld>
            <a:endParaRPr lang="en-US"/>
          </a:p>
        </p:txBody>
      </p:sp>
    </p:spTree>
    <p:extLst>
      <p:ext uri="{BB962C8B-B14F-4D97-AF65-F5344CB8AC3E}">
        <p14:creationId xmlns:p14="http://schemas.microsoft.com/office/powerpoint/2010/main" val="1966112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and social systems</a:t>
            </a:r>
            <a:endParaRPr lang="en-US" dirty="0"/>
          </a:p>
        </p:txBody>
      </p:sp>
      <p:sp>
        <p:nvSpPr>
          <p:cNvPr id="3" name="Content Placeholder 2"/>
          <p:cNvSpPr>
            <a:spLocks noGrp="1"/>
          </p:cNvSpPr>
          <p:nvPr>
            <p:ph idx="1"/>
          </p:nvPr>
        </p:nvSpPr>
        <p:spPr/>
        <p:txBody>
          <a:bodyPr/>
          <a:lstStyle/>
          <a:p>
            <a:r>
              <a:rPr lang="en-US" dirty="0" smtClean="0"/>
              <a:t>Systems are divided into natural and social systems</a:t>
            </a:r>
          </a:p>
          <a:p>
            <a:pPr marL="114300" indent="0">
              <a:buNone/>
            </a:pPr>
            <a:endParaRPr lang="en-US" dirty="0" smtClean="0"/>
          </a:p>
          <a:p>
            <a:pPr lvl="1"/>
            <a:r>
              <a:rPr lang="en-US" u="sng" dirty="0" smtClean="0"/>
              <a:t>Natural systems </a:t>
            </a:r>
            <a:r>
              <a:rPr lang="en-US" dirty="0" smtClean="0"/>
              <a:t>are not created by humans (although humans are elements within them and have an impact on them). Examples include the solar system, water cycle, ecosystems and river catchments. </a:t>
            </a:r>
          </a:p>
          <a:p>
            <a:pPr lvl="1"/>
            <a:r>
              <a:rPr lang="en-US" u="sng" dirty="0" smtClean="0"/>
              <a:t>Social systems </a:t>
            </a:r>
            <a:r>
              <a:rPr lang="en-US" dirty="0" smtClean="0"/>
              <a:t>are created and controlled </a:t>
            </a:r>
            <a:r>
              <a:rPr lang="en-US" smtClean="0"/>
              <a:t>by humans</a:t>
            </a:r>
            <a:r>
              <a:rPr lang="en-US" dirty="0" smtClean="0"/>
              <a:t>. Examples include economic systems, political systems and education systems</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12</a:t>
            </a:fld>
            <a:endParaRPr lang="en-US"/>
          </a:p>
        </p:txBody>
      </p:sp>
    </p:spTree>
    <p:extLst>
      <p:ext uri="{BB962C8B-B14F-4D97-AF65-F5344CB8AC3E}">
        <p14:creationId xmlns:p14="http://schemas.microsoft.com/office/powerpoint/2010/main" val="3111172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 </a:t>
            </a:r>
            <a:endParaRPr lang="en-US" dirty="0"/>
          </a:p>
        </p:txBody>
      </p:sp>
      <p:sp>
        <p:nvSpPr>
          <p:cNvPr id="3" name="Content Placeholder 2"/>
          <p:cNvSpPr>
            <a:spLocks noGrp="1"/>
          </p:cNvSpPr>
          <p:nvPr>
            <p:ph idx="1"/>
          </p:nvPr>
        </p:nvSpPr>
        <p:spPr/>
        <p:txBody>
          <a:bodyPr/>
          <a:lstStyle/>
          <a:p>
            <a:r>
              <a:rPr lang="en-US" dirty="0" smtClean="0"/>
              <a:t>An ecosystem is composed of living and non-living things which interact with each other within a particular environment</a:t>
            </a:r>
            <a:endParaRPr lang="en-US" dirty="0"/>
          </a:p>
        </p:txBody>
      </p:sp>
      <p:pic>
        <p:nvPicPr>
          <p:cNvPr id="4" name="Picture 3"/>
          <p:cNvPicPr>
            <a:picLocks noChangeAspect="1"/>
          </p:cNvPicPr>
          <p:nvPr/>
        </p:nvPicPr>
        <p:blipFill>
          <a:blip r:embed="rId2"/>
          <a:stretch>
            <a:fillRect/>
          </a:stretch>
        </p:blipFill>
        <p:spPr>
          <a:xfrm>
            <a:off x="4284064" y="2652569"/>
            <a:ext cx="5593532" cy="4205431"/>
          </a:xfrm>
          <a:prstGeom prst="rect">
            <a:avLst/>
          </a:prstGeom>
        </p:spPr>
      </p:pic>
      <p:sp>
        <p:nvSpPr>
          <p:cNvPr id="5" name="Footer Placeholder 4"/>
          <p:cNvSpPr>
            <a:spLocks noGrp="1"/>
          </p:cNvSpPr>
          <p:nvPr>
            <p:ph type="ftr" sz="quarter" idx="11"/>
          </p:nvPr>
        </p:nvSpPr>
        <p:spPr>
          <a:xfrm>
            <a:off x="457200" y="6173787"/>
            <a:ext cx="2895600" cy="365125"/>
          </a:xfrm>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13</a:t>
            </a:fld>
            <a:endParaRPr lang="en-US"/>
          </a:p>
        </p:txBody>
      </p:sp>
    </p:spTree>
    <p:extLst>
      <p:ext uri="{BB962C8B-B14F-4D97-AF65-F5344CB8AC3E}">
        <p14:creationId xmlns:p14="http://schemas.microsoft.com/office/powerpoint/2010/main" val="692459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700569" cy="6858000"/>
          </a:xfrm>
          <a:prstGeom prst="rect">
            <a:avLst/>
          </a:prstGeom>
        </p:spPr>
      </p:pic>
      <p:sp>
        <p:nvSpPr>
          <p:cNvPr id="2" name="Footer Placeholder 1"/>
          <p:cNvSpPr>
            <a:spLocks noGrp="1"/>
          </p:cNvSpPr>
          <p:nvPr>
            <p:ph type="ftr" sz="quarter" idx="11"/>
          </p:nvPr>
        </p:nvSpPr>
        <p:spPr/>
        <p:txBody>
          <a:bodyPr/>
          <a:lstStyle/>
          <a:p>
            <a:r>
              <a:rPr lang="en-US" smtClean="0"/>
              <a:t>Mrs Crockart - Geography</a:t>
            </a:r>
            <a:endParaRPr lang="en-US"/>
          </a:p>
        </p:txBody>
      </p:sp>
      <p:sp>
        <p:nvSpPr>
          <p:cNvPr id="3" name="Slide Number Placeholder 2"/>
          <p:cNvSpPr>
            <a:spLocks noGrp="1"/>
          </p:cNvSpPr>
          <p:nvPr>
            <p:ph type="sldNum" sz="quarter" idx="12"/>
          </p:nvPr>
        </p:nvSpPr>
        <p:spPr/>
        <p:txBody>
          <a:bodyPr/>
          <a:lstStyle/>
          <a:p>
            <a:fld id="{FA84A37A-AFC2-4A01-80A1-FC20F2C0D5BB}" type="slidenum">
              <a:rPr lang="en-US" smtClean="0"/>
              <a:pPr/>
              <a:t>14</a:t>
            </a:fld>
            <a:endParaRPr lang="en-US"/>
          </a:p>
        </p:txBody>
      </p:sp>
    </p:spTree>
    <p:extLst>
      <p:ext uri="{BB962C8B-B14F-4D97-AF65-F5344CB8AC3E}">
        <p14:creationId xmlns:p14="http://schemas.microsoft.com/office/powerpoint/2010/main" val="27320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ecosystem </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The living component </a:t>
            </a:r>
            <a:r>
              <a:rPr lang="en-US" dirty="0" smtClean="0"/>
              <a:t>– this is the organic or biotic component. All living things together with their by-products are included in this category</a:t>
            </a:r>
          </a:p>
          <a:p>
            <a:pPr lvl="1"/>
            <a:r>
              <a:rPr lang="en-US" dirty="0" smtClean="0"/>
              <a:t>Living plants and animals (fish reptiles, insects, plants, birds) and micro-organisms</a:t>
            </a:r>
          </a:p>
          <a:p>
            <a:pPr lvl="1"/>
            <a:r>
              <a:rPr lang="en-US" dirty="0" smtClean="0"/>
              <a:t>Dead plant and animal tissue</a:t>
            </a:r>
          </a:p>
          <a:p>
            <a:pPr lvl="1"/>
            <a:r>
              <a:rPr lang="en-US" dirty="0" smtClean="0"/>
              <a:t>Body wastes such as urine and </a:t>
            </a:r>
            <a:r>
              <a:rPr lang="en-US" dirty="0" err="1" smtClean="0"/>
              <a:t>faeces</a:t>
            </a:r>
            <a:endParaRPr lang="en-US" dirty="0"/>
          </a:p>
          <a:p>
            <a:pPr lvl="1"/>
            <a:endParaRPr lang="en-US" dirty="0" smtClean="0"/>
          </a:p>
          <a:p>
            <a:pPr>
              <a:buSzPts val="2400"/>
              <a:buFont typeface="Arial"/>
              <a:buChar char="•"/>
            </a:pPr>
            <a:r>
              <a:rPr lang="en-US" b="1" u="sng" dirty="0">
                <a:solidFill>
                  <a:srgbClr val="564B3C"/>
                </a:solidFill>
              </a:rPr>
              <a:t>The Non Living Component </a:t>
            </a:r>
            <a:r>
              <a:rPr lang="en-US" dirty="0" smtClean="0">
                <a:solidFill>
                  <a:srgbClr val="564B3C"/>
                </a:solidFill>
              </a:rPr>
              <a:t>– is the inorganic or abiotic component. The most important of these being the sun which radiates sunlight(solar energy) to the earth and provides energy for all the processes occurring within ecosystems. The other non-living components include;</a:t>
            </a:r>
          </a:p>
          <a:p>
            <a:pPr lvl="1">
              <a:buSzPts val="2400"/>
              <a:buFont typeface="Arial"/>
              <a:buChar char="•"/>
            </a:pPr>
            <a:r>
              <a:rPr lang="en-US" dirty="0" smtClean="0">
                <a:solidFill>
                  <a:srgbClr val="564B3C"/>
                </a:solidFill>
              </a:rPr>
              <a:t>The atmosphere; vital gasses of oxygen, carbon dioxide, nitrogen and water </a:t>
            </a:r>
            <a:r>
              <a:rPr lang="en-US" dirty="0" err="1" smtClean="0">
                <a:solidFill>
                  <a:srgbClr val="564B3C"/>
                </a:solidFill>
              </a:rPr>
              <a:t>vapour</a:t>
            </a:r>
            <a:r>
              <a:rPr lang="en-US" dirty="0" smtClean="0">
                <a:solidFill>
                  <a:srgbClr val="564B3C"/>
                </a:solidFill>
              </a:rPr>
              <a:t>) </a:t>
            </a:r>
          </a:p>
          <a:p>
            <a:pPr lvl="1">
              <a:buSzPts val="2400"/>
              <a:buFont typeface="Arial"/>
              <a:buChar char="•"/>
            </a:pPr>
            <a:r>
              <a:rPr lang="en-US" dirty="0" smtClean="0">
                <a:solidFill>
                  <a:srgbClr val="564B3C"/>
                </a:solidFill>
              </a:rPr>
              <a:t>The lithosphere; soils, rocks, minerals and landforms</a:t>
            </a:r>
          </a:p>
          <a:p>
            <a:pPr lvl="1">
              <a:buSzPts val="2400"/>
              <a:buFont typeface="Arial"/>
              <a:buChar char="•"/>
            </a:pPr>
            <a:r>
              <a:rPr lang="en-US" dirty="0" smtClean="0">
                <a:solidFill>
                  <a:srgbClr val="564B3C"/>
                </a:solidFill>
              </a:rPr>
              <a:t>The hydrosphere; water and dissolved minerals </a:t>
            </a:r>
            <a:endParaRPr lang="en-US" dirty="0">
              <a:solidFill>
                <a:srgbClr val="564B3C"/>
              </a:solidFill>
            </a:endParaRPr>
          </a:p>
          <a:p>
            <a:pPr marL="41148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15</a:t>
            </a:fld>
            <a:endParaRPr lang="en-US"/>
          </a:p>
        </p:txBody>
      </p:sp>
    </p:spTree>
    <p:extLst>
      <p:ext uri="{BB962C8B-B14F-4D97-AF65-F5344CB8AC3E}">
        <p14:creationId xmlns:p14="http://schemas.microsoft.com/office/powerpoint/2010/main" val="3504661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map</a:t>
            </a:r>
            <a:endParaRPr lang="en-US" dirty="0"/>
          </a:p>
        </p:txBody>
      </p:sp>
      <p:pic>
        <p:nvPicPr>
          <p:cNvPr id="4" name="Picture 3"/>
          <p:cNvPicPr>
            <a:picLocks noChangeAspect="1"/>
          </p:cNvPicPr>
          <p:nvPr/>
        </p:nvPicPr>
        <p:blipFill>
          <a:blip r:embed="rId2"/>
          <a:stretch>
            <a:fillRect/>
          </a:stretch>
        </p:blipFill>
        <p:spPr>
          <a:xfrm>
            <a:off x="994834" y="2032000"/>
            <a:ext cx="7065433" cy="4175987"/>
          </a:xfrm>
          <a:prstGeom prst="rect">
            <a:avLst/>
          </a:prstGeom>
        </p:spPr>
      </p:pic>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16</a:t>
            </a:fld>
            <a:endParaRPr lang="en-US"/>
          </a:p>
        </p:txBody>
      </p:sp>
    </p:spTree>
    <p:extLst>
      <p:ext uri="{BB962C8B-B14F-4D97-AF65-F5344CB8AC3E}">
        <p14:creationId xmlns:p14="http://schemas.microsoft.com/office/powerpoint/2010/main" val="1317128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 zones</a:t>
            </a:r>
            <a:endParaRPr lang="en-US" dirty="0"/>
          </a:p>
        </p:txBody>
      </p:sp>
      <p:pic>
        <p:nvPicPr>
          <p:cNvPr id="4" name="Content Placeholder 3"/>
          <p:cNvPicPr>
            <a:picLocks noGrp="1" noChangeAspect="1"/>
          </p:cNvPicPr>
          <p:nvPr>
            <p:ph idx="1"/>
          </p:nvPr>
        </p:nvPicPr>
        <p:blipFill>
          <a:blip r:embed="rId2"/>
          <a:srcRect t="7551" b="7551"/>
          <a:stretch>
            <a:fillRect/>
          </a:stretch>
        </p:blipFill>
        <p:spPr/>
      </p:pic>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17</a:t>
            </a:fld>
            <a:endParaRPr lang="en-US"/>
          </a:p>
        </p:txBody>
      </p:sp>
    </p:spTree>
    <p:extLst>
      <p:ext uri="{BB962C8B-B14F-4D97-AF65-F5344CB8AC3E}">
        <p14:creationId xmlns:p14="http://schemas.microsoft.com/office/powerpoint/2010/main" val="2191910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 zones</a:t>
            </a:r>
            <a:endParaRPr lang="en-US" dirty="0"/>
          </a:p>
        </p:txBody>
      </p:sp>
      <p:pic>
        <p:nvPicPr>
          <p:cNvPr id="4" name="Content Placeholder 3"/>
          <p:cNvPicPr>
            <a:picLocks noGrp="1" noChangeAspect="1"/>
          </p:cNvPicPr>
          <p:nvPr>
            <p:ph idx="1"/>
          </p:nvPr>
        </p:nvPicPr>
        <p:blipFill>
          <a:blip r:embed="rId2"/>
          <a:srcRect t="7551" b="7551"/>
          <a:stretch>
            <a:fillRect/>
          </a:stretch>
        </p:blipFill>
        <p:spPr>
          <a:xfrm>
            <a:off x="457200" y="2564338"/>
            <a:ext cx="4518793" cy="2810432"/>
          </a:xfrm>
        </p:spPr>
      </p:pic>
      <p:pic>
        <p:nvPicPr>
          <p:cNvPr id="3" name="Picture 2"/>
          <p:cNvPicPr>
            <a:picLocks noChangeAspect="1"/>
          </p:cNvPicPr>
          <p:nvPr/>
        </p:nvPicPr>
        <p:blipFill>
          <a:blip r:embed="rId3"/>
          <a:stretch>
            <a:fillRect/>
          </a:stretch>
        </p:blipFill>
        <p:spPr>
          <a:xfrm>
            <a:off x="5240204" y="2564338"/>
            <a:ext cx="3446596" cy="3179485"/>
          </a:xfrm>
          <a:prstGeom prst="rect">
            <a:avLst/>
          </a:prstGeom>
        </p:spPr>
      </p:pic>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18</a:t>
            </a:fld>
            <a:endParaRPr lang="en-US"/>
          </a:p>
        </p:txBody>
      </p:sp>
    </p:spTree>
    <p:extLst>
      <p:ext uri="{BB962C8B-B14F-4D97-AF65-F5344CB8AC3E}">
        <p14:creationId xmlns:p14="http://schemas.microsoft.com/office/powerpoint/2010/main" val="320678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the effect the local climate </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smtClean="0"/>
              <a:t>LAPDOG</a:t>
            </a:r>
          </a:p>
          <a:p>
            <a:endParaRPr lang="en-US" dirty="0"/>
          </a:p>
          <a:p>
            <a:r>
              <a:rPr lang="en-US" dirty="0" smtClean="0"/>
              <a:t>Latitude – how far you are from the equator</a:t>
            </a:r>
          </a:p>
          <a:p>
            <a:r>
              <a:rPr lang="en-US" dirty="0" smtClean="0"/>
              <a:t>Altitude – the higher you are from sea level the colder it is</a:t>
            </a:r>
          </a:p>
          <a:p>
            <a:r>
              <a:rPr lang="en-US" dirty="0" smtClean="0"/>
              <a:t>Prevailing winds – does the wind mainly come from cold or warm areas</a:t>
            </a:r>
          </a:p>
          <a:p>
            <a:r>
              <a:rPr lang="en-US" dirty="0" smtClean="0"/>
              <a:t>Distance from the sea – oceans moderate climate </a:t>
            </a:r>
          </a:p>
          <a:p>
            <a:r>
              <a:rPr lang="en-US" dirty="0" smtClean="0"/>
              <a:t>Ocean currents – warm ocean currents bring warm moist air </a:t>
            </a:r>
          </a:p>
          <a:p>
            <a:r>
              <a:rPr lang="en-US" dirty="0" smtClean="0"/>
              <a:t>Geography -  what is the area like; topography, vegetation &amp; nearness to mountains</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19</a:t>
            </a:fld>
            <a:endParaRPr lang="en-US"/>
          </a:p>
        </p:txBody>
      </p:sp>
    </p:spTree>
    <p:extLst>
      <p:ext uri="{BB962C8B-B14F-4D97-AF65-F5344CB8AC3E}">
        <p14:creationId xmlns:p14="http://schemas.microsoft.com/office/powerpoint/2010/main" val="1469461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a:t>
            </a:r>
            <a:r>
              <a:rPr lang="en-US" b="1" dirty="0"/>
              <a:t>Earth is a dynamic structure. </a:t>
            </a:r>
            <a:br>
              <a:rPr lang="en-US" b="1" dirty="0"/>
            </a:br>
            <a:endParaRPr lang="en-US" dirty="0"/>
          </a:p>
        </p:txBody>
      </p:sp>
      <p:sp>
        <p:nvSpPr>
          <p:cNvPr id="3" name="Content Placeholder 2"/>
          <p:cNvSpPr>
            <a:spLocks noGrp="1"/>
          </p:cNvSpPr>
          <p:nvPr>
            <p:ph idx="1"/>
          </p:nvPr>
        </p:nvSpPr>
        <p:spPr>
          <a:xfrm>
            <a:off x="457200" y="1752601"/>
            <a:ext cx="4572000" cy="3606800"/>
          </a:xfrm>
        </p:spPr>
        <p:txBody>
          <a:bodyPr>
            <a:normAutofit/>
          </a:bodyPr>
          <a:lstStyle/>
          <a:p>
            <a:pPr marL="114300" indent="0">
              <a:buNone/>
            </a:pPr>
            <a:r>
              <a:rPr lang="en-US" dirty="0" smtClean="0"/>
              <a:t>The </a:t>
            </a:r>
            <a:r>
              <a:rPr lang="en-US" dirty="0"/>
              <a:t>Earth is composed of four spheres</a:t>
            </a:r>
            <a:r>
              <a:rPr lang="en-US" dirty="0" smtClean="0"/>
              <a:t>:</a:t>
            </a:r>
          </a:p>
          <a:p>
            <a:pPr marL="114300" indent="0">
              <a:buNone/>
            </a:pPr>
            <a:r>
              <a:rPr lang="en-US" dirty="0" smtClean="0"/>
              <a:t> </a:t>
            </a:r>
          </a:p>
          <a:p>
            <a:pPr lvl="1"/>
            <a:r>
              <a:rPr lang="en-US" sz="2400" dirty="0" smtClean="0"/>
              <a:t> lithosphere</a:t>
            </a:r>
          </a:p>
          <a:p>
            <a:pPr lvl="1"/>
            <a:r>
              <a:rPr lang="en-US" sz="2400" dirty="0" smtClean="0"/>
              <a:t> hydrosphere</a:t>
            </a:r>
          </a:p>
          <a:p>
            <a:pPr lvl="1"/>
            <a:r>
              <a:rPr lang="en-US" sz="2400" dirty="0" smtClean="0"/>
              <a:t> biosphere and</a:t>
            </a:r>
          </a:p>
          <a:p>
            <a:pPr lvl="1"/>
            <a:r>
              <a:rPr lang="en-US" sz="2400" dirty="0" smtClean="0"/>
              <a:t> atmosphere</a:t>
            </a:r>
          </a:p>
          <a:p>
            <a:pPr marL="11430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6908799" y="965200"/>
            <a:ext cx="2011363" cy="2011363"/>
          </a:xfrm>
          <a:prstGeom prst="rect">
            <a:avLst/>
          </a:prstGeom>
        </p:spPr>
      </p:pic>
      <p:pic>
        <p:nvPicPr>
          <p:cNvPr id="6" name="Picture 5"/>
          <p:cNvPicPr>
            <a:picLocks noChangeAspect="1"/>
          </p:cNvPicPr>
          <p:nvPr/>
        </p:nvPicPr>
        <p:blipFill>
          <a:blip r:embed="rId3"/>
          <a:stretch>
            <a:fillRect/>
          </a:stretch>
        </p:blipFill>
        <p:spPr>
          <a:xfrm>
            <a:off x="3911600" y="3104903"/>
            <a:ext cx="4140200" cy="3125133"/>
          </a:xfrm>
          <a:prstGeom prst="rect">
            <a:avLst/>
          </a:prstGeom>
        </p:spPr>
      </p:pic>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2</a:t>
            </a:fld>
            <a:endParaRPr lang="en-US"/>
          </a:p>
        </p:txBody>
      </p:sp>
    </p:spTree>
    <p:extLst>
      <p:ext uri="{BB962C8B-B14F-4D97-AF65-F5344CB8AC3E}">
        <p14:creationId xmlns:p14="http://schemas.microsoft.com/office/powerpoint/2010/main" val="2431495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Biomes </a:t>
            </a:r>
            <a:endParaRPr lang="en-US" dirty="0"/>
          </a:p>
        </p:txBody>
      </p:sp>
      <p:pic>
        <p:nvPicPr>
          <p:cNvPr id="5" name="Content Placeholder 4"/>
          <p:cNvPicPr>
            <a:picLocks noGrp="1" noChangeAspect="1"/>
          </p:cNvPicPr>
          <p:nvPr>
            <p:ph idx="1"/>
          </p:nvPr>
        </p:nvPicPr>
        <p:blipFill>
          <a:blip r:embed="rId2"/>
          <a:srcRect t="1518" b="1518"/>
          <a:stretch>
            <a:fillRect/>
          </a:stretch>
        </p:blipFill>
        <p:spPr>
          <a:xfrm>
            <a:off x="1811865" y="1931652"/>
            <a:ext cx="5945717" cy="4655413"/>
          </a:xfrm>
        </p:spPr>
      </p:pic>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20</a:t>
            </a:fld>
            <a:endParaRPr lang="en-US"/>
          </a:p>
        </p:txBody>
      </p:sp>
    </p:spTree>
    <p:extLst>
      <p:ext uri="{BB962C8B-B14F-4D97-AF65-F5344CB8AC3E}">
        <p14:creationId xmlns:p14="http://schemas.microsoft.com/office/powerpoint/2010/main" val="640980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 </a:t>
            </a:r>
            <a:endParaRPr lang="en-US" dirty="0"/>
          </a:p>
        </p:txBody>
      </p:sp>
      <p:sp>
        <p:nvSpPr>
          <p:cNvPr id="3" name="Content Placeholder 2"/>
          <p:cNvSpPr>
            <a:spLocks noGrp="1"/>
          </p:cNvSpPr>
          <p:nvPr>
            <p:ph idx="1"/>
          </p:nvPr>
        </p:nvSpPr>
        <p:spPr/>
        <p:txBody>
          <a:bodyPr>
            <a:normAutofit/>
          </a:bodyPr>
          <a:lstStyle/>
          <a:p>
            <a:r>
              <a:rPr lang="en-US" dirty="0" smtClean="0"/>
              <a:t>A Biome is a large area with a similar physical environment that is home to a distinct community of living things. Each of these living communities contain species that are adapted to the climate and soil and to living with each other</a:t>
            </a:r>
          </a:p>
          <a:p>
            <a:r>
              <a:rPr lang="en-US" dirty="0" smtClean="0"/>
              <a:t>Biomes </a:t>
            </a:r>
            <a:r>
              <a:rPr lang="en-US" dirty="0"/>
              <a:t>have changed and moved many times during the history of life on </a:t>
            </a:r>
            <a:r>
              <a:rPr lang="en-US" dirty="0" smtClean="0"/>
              <a:t>Earth </a:t>
            </a:r>
          </a:p>
          <a:p>
            <a:r>
              <a:rPr lang="en-US" dirty="0" smtClean="0"/>
              <a:t>More </a:t>
            </a:r>
            <a:r>
              <a:rPr lang="en-US" dirty="0"/>
              <a:t>recently, human activities have drastically altered these </a:t>
            </a:r>
            <a:r>
              <a:rPr lang="en-US" dirty="0" smtClean="0"/>
              <a:t>communities. Thus</a:t>
            </a:r>
            <a:r>
              <a:rPr lang="en-US" dirty="0"/>
              <a:t>, conservation and preservation of biomes should be a major concern to </a:t>
            </a:r>
            <a:r>
              <a:rPr lang="en-US" dirty="0" smtClean="0"/>
              <a:t>all</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21</a:t>
            </a:fld>
            <a:endParaRPr lang="en-US"/>
          </a:p>
        </p:txBody>
      </p:sp>
    </p:spTree>
    <p:extLst>
      <p:ext uri="{BB962C8B-B14F-4D97-AF65-F5344CB8AC3E}">
        <p14:creationId xmlns:p14="http://schemas.microsoft.com/office/powerpoint/2010/main" val="2492524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biomes</a:t>
            </a:r>
            <a:endParaRPr lang="en-US" dirty="0"/>
          </a:p>
        </p:txBody>
      </p:sp>
      <p:sp>
        <p:nvSpPr>
          <p:cNvPr id="3" name="Content Placeholder 2"/>
          <p:cNvSpPr>
            <a:spLocks noGrp="1"/>
          </p:cNvSpPr>
          <p:nvPr>
            <p:ph idx="1"/>
          </p:nvPr>
        </p:nvSpPr>
        <p:spPr>
          <a:xfrm>
            <a:off x="457200" y="1752600"/>
            <a:ext cx="8229600" cy="4783667"/>
          </a:xfrm>
        </p:spPr>
        <p:txBody>
          <a:bodyPr>
            <a:normAutofit/>
          </a:bodyPr>
          <a:lstStyle/>
          <a:p>
            <a:pPr marL="114300" indent="0">
              <a:buNone/>
            </a:pPr>
            <a:r>
              <a:rPr lang="en-US" b="1" dirty="0" smtClean="0"/>
              <a:t>The seven major types of biomes are;</a:t>
            </a:r>
          </a:p>
          <a:p>
            <a:pPr marL="114300" indent="0">
              <a:buNone/>
            </a:pPr>
            <a:endParaRPr lang="en-US" b="1" dirty="0" smtClean="0"/>
          </a:p>
          <a:p>
            <a:r>
              <a:rPr lang="en-US" b="1" dirty="0"/>
              <a:t>W</a:t>
            </a:r>
            <a:r>
              <a:rPr lang="en-US" b="1" dirty="0" smtClean="0"/>
              <a:t>ater </a:t>
            </a:r>
            <a:r>
              <a:rPr lang="en-US" b="1" dirty="0"/>
              <a:t>(freshwater or ocean</a:t>
            </a:r>
            <a:r>
              <a:rPr lang="en-US" b="1" dirty="0" smtClean="0"/>
              <a:t>)</a:t>
            </a:r>
          </a:p>
          <a:p>
            <a:r>
              <a:rPr lang="en-US" b="1" dirty="0"/>
              <a:t>R</a:t>
            </a:r>
            <a:r>
              <a:rPr lang="en-US" b="1" dirty="0" smtClean="0"/>
              <a:t>ainforest </a:t>
            </a:r>
            <a:r>
              <a:rPr lang="en-US" b="1" dirty="0"/>
              <a:t>(tropical or temperate</a:t>
            </a:r>
            <a:r>
              <a:rPr lang="en-US" b="1" dirty="0" smtClean="0"/>
              <a:t>)</a:t>
            </a:r>
          </a:p>
          <a:p>
            <a:r>
              <a:rPr lang="en-US" b="1" dirty="0" smtClean="0"/>
              <a:t>Tundra and mountain</a:t>
            </a:r>
          </a:p>
          <a:p>
            <a:r>
              <a:rPr lang="en-US" b="1" dirty="0"/>
              <a:t>D</a:t>
            </a:r>
            <a:r>
              <a:rPr lang="en-US" b="1" dirty="0" smtClean="0"/>
              <a:t>esert</a:t>
            </a:r>
          </a:p>
          <a:p>
            <a:r>
              <a:rPr lang="en-US" b="1" dirty="0"/>
              <a:t>T</a:t>
            </a:r>
            <a:r>
              <a:rPr lang="en-US" b="1" dirty="0" smtClean="0"/>
              <a:t>aiga </a:t>
            </a:r>
            <a:r>
              <a:rPr lang="en-US" b="1" dirty="0"/>
              <a:t>(coniferous forests</a:t>
            </a:r>
            <a:r>
              <a:rPr lang="en-US" b="1" dirty="0" smtClean="0"/>
              <a:t>)</a:t>
            </a:r>
          </a:p>
          <a:p>
            <a:r>
              <a:rPr lang="en-US" b="1" dirty="0"/>
              <a:t>D</a:t>
            </a:r>
            <a:r>
              <a:rPr lang="en-US" b="1" dirty="0" smtClean="0"/>
              <a:t>eciduous forests</a:t>
            </a:r>
          </a:p>
          <a:p>
            <a:r>
              <a:rPr lang="en-US" b="1" dirty="0" smtClean="0"/>
              <a:t>Grassland</a:t>
            </a:r>
            <a:endParaRPr lang="en-US" dirty="0" smtClean="0"/>
          </a:p>
          <a:p>
            <a:pPr marL="114300" indent="0">
              <a:buNone/>
            </a:pP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22</a:t>
            </a:fld>
            <a:endParaRPr lang="en-US"/>
          </a:p>
        </p:txBody>
      </p:sp>
    </p:spTree>
    <p:extLst>
      <p:ext uri="{BB962C8B-B14F-4D97-AF65-F5344CB8AC3E}">
        <p14:creationId xmlns:p14="http://schemas.microsoft.com/office/powerpoint/2010/main" val="2887492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biomes</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Water </a:t>
            </a:r>
            <a:r>
              <a:rPr lang="en-US" dirty="0"/>
              <a:t>is the common link among the five biomes and it makes up the largest part of the biosphere, covering nearly 75% of the Earth’s surface. Aquatic regions house numerous species of plants and animals, both large and small. In fact, this is where life began billions of years ago when amino acids first started </a:t>
            </a:r>
            <a:r>
              <a:rPr lang="en-US" dirty="0" smtClean="0"/>
              <a:t>to come together. </a:t>
            </a:r>
            <a:endParaRPr lang="en-US" dirty="0"/>
          </a:p>
          <a:p>
            <a:pPr marL="114300" indent="0">
              <a:buNone/>
            </a:pPr>
            <a:r>
              <a:rPr lang="en-US" dirty="0" smtClean="0"/>
              <a:t> Fresh Water</a:t>
            </a:r>
          </a:p>
          <a:p>
            <a:pPr lvl="1"/>
            <a:r>
              <a:rPr lang="en-US" dirty="0" smtClean="0"/>
              <a:t>Ponds and lakes </a:t>
            </a:r>
          </a:p>
          <a:p>
            <a:pPr lvl="1"/>
            <a:r>
              <a:rPr lang="en-US" dirty="0" smtClean="0"/>
              <a:t>Rivers and streams</a:t>
            </a:r>
          </a:p>
          <a:p>
            <a:pPr lvl="1"/>
            <a:r>
              <a:rPr lang="en-US" dirty="0" smtClean="0"/>
              <a:t>Wetlands</a:t>
            </a:r>
            <a:endParaRPr lang="en-US" dirty="0"/>
          </a:p>
          <a:p>
            <a:pPr marL="411480" lvl="1" indent="0">
              <a:buNone/>
            </a:pPr>
            <a:endParaRPr lang="en-US" sz="2400" dirty="0"/>
          </a:p>
          <a:p>
            <a:pPr marL="411480" lvl="1" indent="0">
              <a:buNone/>
            </a:pPr>
            <a:r>
              <a:rPr lang="en-US" sz="2400" dirty="0" smtClean="0"/>
              <a:t>Salt Water  </a:t>
            </a:r>
          </a:p>
          <a:p>
            <a:pPr lvl="1"/>
            <a:r>
              <a:rPr lang="en-US" dirty="0" smtClean="0"/>
              <a:t>Oceans, seas, coral reefs</a:t>
            </a:r>
          </a:p>
          <a:p>
            <a:pPr marL="411480" lvl="1" indent="0">
              <a:buNone/>
            </a:pPr>
            <a:r>
              <a:rPr lang="en-US" dirty="0"/>
              <a:t> </a:t>
            </a:r>
            <a:r>
              <a:rPr lang="en-US" dirty="0" smtClean="0"/>
              <a:t>    and estuaries</a:t>
            </a:r>
          </a:p>
        </p:txBody>
      </p:sp>
      <p:pic>
        <p:nvPicPr>
          <p:cNvPr id="4" name="Picture 3"/>
          <p:cNvPicPr>
            <a:picLocks noChangeAspect="1"/>
          </p:cNvPicPr>
          <p:nvPr/>
        </p:nvPicPr>
        <p:blipFill>
          <a:blip r:embed="rId2"/>
          <a:stretch>
            <a:fillRect/>
          </a:stretch>
        </p:blipFill>
        <p:spPr>
          <a:xfrm>
            <a:off x="4656200" y="3759745"/>
            <a:ext cx="4030600" cy="2624240"/>
          </a:xfrm>
          <a:prstGeom prst="rect">
            <a:avLst/>
          </a:prstGeom>
        </p:spPr>
      </p:pic>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23</a:t>
            </a:fld>
            <a:endParaRPr lang="en-US"/>
          </a:p>
        </p:txBody>
      </p:sp>
    </p:spTree>
    <p:extLst>
      <p:ext uri="{BB962C8B-B14F-4D97-AF65-F5344CB8AC3E}">
        <p14:creationId xmlns:p14="http://schemas.microsoft.com/office/powerpoint/2010/main" val="112683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Rainforest biomes </a:t>
            </a:r>
            <a:endParaRPr lang="en-US" dirty="0"/>
          </a:p>
        </p:txBody>
      </p:sp>
      <p:pic>
        <p:nvPicPr>
          <p:cNvPr id="9" name="Picture 8"/>
          <p:cNvPicPr>
            <a:picLocks noChangeAspect="1"/>
          </p:cNvPicPr>
          <p:nvPr/>
        </p:nvPicPr>
        <p:blipFill>
          <a:blip r:embed="rId2"/>
          <a:stretch>
            <a:fillRect/>
          </a:stretch>
        </p:blipFill>
        <p:spPr>
          <a:xfrm>
            <a:off x="426128" y="2510367"/>
            <a:ext cx="4026015" cy="2857500"/>
          </a:xfrm>
          <a:prstGeom prst="rect">
            <a:avLst/>
          </a:prstGeom>
        </p:spPr>
      </p:pic>
      <p:sp>
        <p:nvSpPr>
          <p:cNvPr id="11" name="Rectangle 10"/>
          <p:cNvSpPr/>
          <p:nvPr/>
        </p:nvSpPr>
        <p:spPr>
          <a:xfrm>
            <a:off x="4707466" y="1869406"/>
            <a:ext cx="4182533" cy="4893647"/>
          </a:xfrm>
          <a:prstGeom prst="rect">
            <a:avLst/>
          </a:prstGeom>
        </p:spPr>
        <p:txBody>
          <a:bodyPr wrap="square">
            <a:spAutoFit/>
          </a:bodyPr>
          <a:lstStyle/>
          <a:p>
            <a:r>
              <a:rPr lang="en-US" sz="2400" dirty="0"/>
              <a:t>Rainforests are thick, warm and wet forests. They are forests that get at least 250 cm a year of rain, often more. </a:t>
            </a:r>
            <a:endParaRPr lang="en-US" sz="2400" dirty="0" smtClean="0"/>
          </a:p>
          <a:p>
            <a:r>
              <a:rPr lang="en-US" sz="2400" dirty="0" smtClean="0"/>
              <a:t>There </a:t>
            </a:r>
            <a:r>
              <a:rPr lang="en-US" sz="2400" dirty="0"/>
              <a:t>are two kinds of rainforest: tropical and temperate. Both kinds are endangered.</a:t>
            </a:r>
          </a:p>
          <a:p>
            <a:r>
              <a:rPr lang="en-US" sz="2400" dirty="0"/>
              <a:t>Tropical rainforests are millions of years old, and temperate rainforests are about 10,000 years old.</a:t>
            </a:r>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24</a:t>
            </a:fld>
            <a:endParaRPr lang="en-US"/>
          </a:p>
        </p:txBody>
      </p:sp>
    </p:spTree>
    <p:extLst>
      <p:ext uri="{BB962C8B-B14F-4D97-AF65-F5344CB8AC3E}">
        <p14:creationId xmlns:p14="http://schemas.microsoft.com/office/powerpoint/2010/main" val="1625507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 </a:t>
            </a:r>
            <a:endParaRPr lang="en-US" dirty="0"/>
          </a:p>
        </p:txBody>
      </p:sp>
      <p:pic>
        <p:nvPicPr>
          <p:cNvPr id="8" name="Content Placeholder 7"/>
          <p:cNvPicPr>
            <a:picLocks noGrp="1" noChangeAspect="1"/>
          </p:cNvPicPr>
          <p:nvPr>
            <p:ph idx="1"/>
          </p:nvPr>
        </p:nvPicPr>
        <p:blipFill>
          <a:blip r:embed="rId2"/>
          <a:srcRect t="1601" b="1601"/>
          <a:stretch>
            <a:fillRect/>
          </a:stretch>
        </p:blipFill>
        <p:spPr>
          <a:xfrm>
            <a:off x="1916260" y="1447799"/>
            <a:ext cx="4992539" cy="3179916"/>
          </a:xfrm>
        </p:spPr>
      </p:pic>
      <p:sp>
        <p:nvSpPr>
          <p:cNvPr id="9" name="TextBox 8"/>
          <p:cNvSpPr txBox="1"/>
          <p:nvPr/>
        </p:nvSpPr>
        <p:spPr>
          <a:xfrm>
            <a:off x="698772" y="4809066"/>
            <a:ext cx="7988028" cy="1815882"/>
          </a:xfrm>
          <a:prstGeom prst="rect">
            <a:avLst/>
          </a:prstGeom>
          <a:noFill/>
        </p:spPr>
        <p:txBody>
          <a:bodyPr wrap="square" rtlCol="0">
            <a:spAutoFit/>
          </a:bodyPr>
          <a:lstStyle/>
          <a:p>
            <a:r>
              <a:rPr lang="en-US" sz="2400" b="1" dirty="0"/>
              <a:t>Tundra is the coldest of all the biomes. N</a:t>
            </a:r>
            <a:r>
              <a:rPr lang="en-US" sz="2400" b="1" dirty="0" smtClean="0"/>
              <a:t>oted </a:t>
            </a:r>
            <a:r>
              <a:rPr lang="en-US" sz="2400" b="1" dirty="0"/>
              <a:t>for its frost-molded landscapes, </a:t>
            </a:r>
            <a:endParaRPr lang="en-US" sz="2400" b="1" dirty="0" smtClean="0"/>
          </a:p>
          <a:p>
            <a:r>
              <a:rPr lang="en-US" sz="2400" b="1" dirty="0" smtClean="0"/>
              <a:t>extremely </a:t>
            </a:r>
            <a:r>
              <a:rPr lang="en-US" sz="2400" b="1" dirty="0"/>
              <a:t>low temperatures, little precipitation, </a:t>
            </a:r>
            <a:endParaRPr lang="en-US" sz="2400" b="1" dirty="0" smtClean="0"/>
          </a:p>
          <a:p>
            <a:r>
              <a:rPr lang="en-US" sz="2400" b="1" dirty="0" smtClean="0"/>
              <a:t>poor </a:t>
            </a:r>
            <a:r>
              <a:rPr lang="en-US" sz="2400" b="1" dirty="0"/>
              <a:t>nutrients, and short growing </a:t>
            </a:r>
            <a:r>
              <a:rPr lang="en-US" sz="2400" b="1" dirty="0" smtClean="0"/>
              <a:t>seasons.</a:t>
            </a:r>
            <a:endParaRPr lang="en-US" sz="2400" b="1" dirty="0"/>
          </a:p>
          <a:p>
            <a:endParaRPr lang="en-US" sz="1600" dirty="0"/>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25</a:t>
            </a:fld>
            <a:endParaRPr lang="en-US"/>
          </a:p>
        </p:txBody>
      </p:sp>
    </p:spTree>
    <p:extLst>
      <p:ext uri="{BB962C8B-B14F-4D97-AF65-F5344CB8AC3E}">
        <p14:creationId xmlns:p14="http://schemas.microsoft.com/office/powerpoint/2010/main" val="2423947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 biomes</a:t>
            </a:r>
            <a:endParaRPr lang="en-US" dirty="0"/>
          </a:p>
        </p:txBody>
      </p:sp>
      <p:pic>
        <p:nvPicPr>
          <p:cNvPr id="7" name="Content Placeholder 6"/>
          <p:cNvPicPr>
            <a:picLocks noGrp="1" noChangeAspect="1"/>
          </p:cNvPicPr>
          <p:nvPr>
            <p:ph idx="1"/>
          </p:nvPr>
        </p:nvPicPr>
        <p:blipFill>
          <a:blip r:embed="rId2"/>
          <a:srcRect l="313" r="313"/>
          <a:stretch>
            <a:fillRect/>
          </a:stretch>
        </p:blipFill>
        <p:spPr>
          <a:xfrm>
            <a:off x="4172926" y="3132666"/>
            <a:ext cx="4836876" cy="2963333"/>
          </a:xfrm>
        </p:spPr>
      </p:pic>
      <p:sp>
        <p:nvSpPr>
          <p:cNvPr id="8" name="Rectangle 7"/>
          <p:cNvSpPr/>
          <p:nvPr/>
        </p:nvSpPr>
        <p:spPr>
          <a:xfrm>
            <a:off x="426128" y="1650999"/>
            <a:ext cx="4433738" cy="5047536"/>
          </a:xfrm>
          <a:prstGeom prst="rect">
            <a:avLst/>
          </a:prstGeom>
        </p:spPr>
        <p:txBody>
          <a:bodyPr wrap="square">
            <a:spAutoFit/>
          </a:bodyPr>
          <a:lstStyle/>
          <a:p>
            <a:r>
              <a:rPr lang="en-US" sz="2300" dirty="0"/>
              <a:t>Deserts cover about one fifth of the Earth's surface and occur where rainfall is less than 50 cm/year. Although most deserts, such as the Sahara of North Africa and the deserts of the southwestern U.S., Mexico, and Australia, occur at low latitudes, another kind of desert, cold deserts, occur in the basin and range area of Utah and Nevada and in parts of western Asia</a:t>
            </a:r>
          </a:p>
        </p:txBody>
      </p:sp>
      <p:sp>
        <p:nvSpPr>
          <p:cNvPr id="3" name="Footer Placeholder 2"/>
          <p:cNvSpPr>
            <a:spLocks noGrp="1"/>
          </p:cNvSpPr>
          <p:nvPr>
            <p:ph type="ftr" sz="quarter" idx="11"/>
          </p:nvPr>
        </p:nvSpPr>
        <p:spPr/>
        <p:txBody>
          <a:bodyPr/>
          <a:lstStyle/>
          <a:p>
            <a:r>
              <a:rPr lang="en-US" smtClean="0"/>
              <a:t>Mrs Crockart - Geography</a:t>
            </a:r>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26</a:t>
            </a:fld>
            <a:endParaRPr lang="en-US" dirty="0"/>
          </a:p>
        </p:txBody>
      </p:sp>
    </p:spTree>
    <p:extLst>
      <p:ext uri="{BB962C8B-B14F-4D97-AF65-F5344CB8AC3E}">
        <p14:creationId xmlns:p14="http://schemas.microsoft.com/office/powerpoint/2010/main" val="3926637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TAiGA</a:t>
            </a:r>
            <a:r>
              <a:rPr lang="en-US" dirty="0" smtClean="0"/>
              <a:t> forest biomes</a:t>
            </a:r>
            <a:endParaRPr lang="en-US" dirty="0"/>
          </a:p>
        </p:txBody>
      </p:sp>
      <p:pic>
        <p:nvPicPr>
          <p:cNvPr id="4" name="Content Placeholder 3"/>
          <p:cNvPicPr>
            <a:picLocks noGrp="1" noChangeAspect="1"/>
          </p:cNvPicPr>
          <p:nvPr>
            <p:ph idx="1"/>
          </p:nvPr>
        </p:nvPicPr>
        <p:blipFill>
          <a:blip r:embed="rId2"/>
          <a:srcRect t="6354" b="6354"/>
          <a:stretch>
            <a:fillRect/>
          </a:stretch>
        </p:blipFill>
        <p:spPr>
          <a:xfrm>
            <a:off x="287867" y="2738966"/>
            <a:ext cx="3712031" cy="1972733"/>
          </a:xfrm>
        </p:spPr>
      </p:pic>
      <p:sp>
        <p:nvSpPr>
          <p:cNvPr id="5" name="Rectangle 4"/>
          <p:cNvSpPr/>
          <p:nvPr/>
        </p:nvSpPr>
        <p:spPr>
          <a:xfrm>
            <a:off x="3999898" y="1667932"/>
            <a:ext cx="4686902" cy="4893647"/>
          </a:xfrm>
          <a:prstGeom prst="rect">
            <a:avLst/>
          </a:prstGeom>
        </p:spPr>
        <p:txBody>
          <a:bodyPr wrap="square">
            <a:spAutoFit/>
          </a:bodyPr>
          <a:lstStyle/>
          <a:p>
            <a:r>
              <a:rPr lang="en-US" sz="2400" dirty="0"/>
              <a:t>Taiga, also called </a:t>
            </a:r>
            <a:r>
              <a:rPr lang="en-US" sz="2400" b="1" dirty="0"/>
              <a:t>boreal forests</a:t>
            </a:r>
            <a:r>
              <a:rPr lang="en-US" sz="2400" dirty="0"/>
              <a:t>, is the largest land biome</a:t>
            </a:r>
            <a:r>
              <a:rPr lang="en-US" sz="2400" dirty="0" smtClean="0"/>
              <a:t>. These </a:t>
            </a:r>
            <a:r>
              <a:rPr lang="en-US" sz="2400" dirty="0"/>
              <a:t>forests are found in a broad belt across Europe, Asia and North America : about two thirds are in Siberia, and the rest are in Scandinavia, Alaska and Canada.</a:t>
            </a:r>
          </a:p>
          <a:p>
            <a:endParaRPr lang="en-US" sz="2400" dirty="0"/>
          </a:p>
          <a:p>
            <a:r>
              <a:rPr lang="en-US" sz="2400" dirty="0"/>
              <a:t>In this biome, summers are short and mild and the winters are long, cold and dry.</a:t>
            </a:r>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27</a:t>
            </a:fld>
            <a:endParaRPr lang="en-US"/>
          </a:p>
        </p:txBody>
      </p:sp>
    </p:spTree>
    <p:extLst>
      <p:ext uri="{BB962C8B-B14F-4D97-AF65-F5344CB8AC3E}">
        <p14:creationId xmlns:p14="http://schemas.microsoft.com/office/powerpoint/2010/main" val="1312356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Temperate forest biomes </a:t>
            </a:r>
            <a:endParaRPr lang="en-US" dirty="0"/>
          </a:p>
        </p:txBody>
      </p:sp>
      <p:pic>
        <p:nvPicPr>
          <p:cNvPr id="4" name="Content Placeholder 3"/>
          <p:cNvPicPr>
            <a:picLocks noGrp="1" noChangeAspect="1"/>
          </p:cNvPicPr>
          <p:nvPr>
            <p:ph idx="1"/>
          </p:nvPr>
        </p:nvPicPr>
        <p:blipFill>
          <a:blip r:embed="rId2"/>
          <a:srcRect t="6354" b="6354"/>
          <a:stretch>
            <a:fillRect/>
          </a:stretch>
        </p:blipFill>
        <p:spPr>
          <a:xfrm>
            <a:off x="4368800" y="4021666"/>
            <a:ext cx="4572331" cy="2429933"/>
          </a:xfrm>
        </p:spPr>
      </p:pic>
      <p:sp>
        <p:nvSpPr>
          <p:cNvPr id="5" name="Rectangle 4"/>
          <p:cNvSpPr/>
          <p:nvPr/>
        </p:nvSpPr>
        <p:spPr>
          <a:xfrm>
            <a:off x="677334" y="1925304"/>
            <a:ext cx="4572000" cy="2954655"/>
          </a:xfrm>
          <a:prstGeom prst="rect">
            <a:avLst/>
          </a:prstGeom>
        </p:spPr>
        <p:txBody>
          <a:bodyPr>
            <a:spAutoFit/>
          </a:bodyPr>
          <a:lstStyle/>
          <a:p>
            <a:r>
              <a:rPr lang="en-US" sz="2400" dirty="0"/>
              <a:t>The deciduous forest has four distinct seasons, spring, summer, autumn, and winter. In the autumn the leaves change color. During the winter months the trees lose their leaves.</a:t>
            </a:r>
          </a:p>
          <a:p>
            <a:endParaRPr lang="en-US" dirty="0"/>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28</a:t>
            </a:fld>
            <a:endParaRPr lang="en-US"/>
          </a:p>
        </p:txBody>
      </p:sp>
    </p:spTree>
    <p:extLst>
      <p:ext uri="{BB962C8B-B14F-4D97-AF65-F5344CB8AC3E}">
        <p14:creationId xmlns:p14="http://schemas.microsoft.com/office/powerpoint/2010/main" val="1150921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Grassland biomes</a:t>
            </a:r>
            <a:endParaRPr lang="en-US" dirty="0"/>
          </a:p>
        </p:txBody>
      </p:sp>
      <p:pic>
        <p:nvPicPr>
          <p:cNvPr id="5" name="Content Placeholder 4"/>
          <p:cNvPicPr>
            <a:picLocks noGrp="1" noChangeAspect="1"/>
          </p:cNvPicPr>
          <p:nvPr>
            <p:ph idx="1"/>
          </p:nvPr>
        </p:nvPicPr>
        <p:blipFill>
          <a:blip r:embed="rId2"/>
          <a:srcRect l="1295" r="1295"/>
          <a:stretch>
            <a:fillRect/>
          </a:stretch>
        </p:blipFill>
        <p:spPr>
          <a:xfrm>
            <a:off x="426128" y="2150533"/>
            <a:ext cx="3620939" cy="2443002"/>
          </a:xfrm>
        </p:spPr>
      </p:pic>
      <p:sp>
        <p:nvSpPr>
          <p:cNvPr id="6" name="Rectangle 5"/>
          <p:cNvSpPr/>
          <p:nvPr/>
        </p:nvSpPr>
        <p:spPr>
          <a:xfrm>
            <a:off x="4334932" y="1720840"/>
            <a:ext cx="4809067" cy="4493537"/>
          </a:xfrm>
          <a:prstGeom prst="rect">
            <a:avLst/>
          </a:prstGeom>
        </p:spPr>
        <p:txBody>
          <a:bodyPr wrap="square">
            <a:spAutoFit/>
          </a:bodyPr>
          <a:lstStyle/>
          <a:p>
            <a:r>
              <a:rPr lang="en-US" sz="2200" dirty="0"/>
              <a:t>Grassland biomes are large, rolling terrains of grasses, flowers and herbs. Latitude, soil and local climates for the most part determine what kinds of plants grow in a particular grassland. A grassland is a region where the average annual precipitation is great enough to support grasses, and in some areas a few trees. The precipitation is so </a:t>
            </a:r>
            <a:r>
              <a:rPr lang="en-US" sz="2200" dirty="0" err="1"/>
              <a:t>eratic</a:t>
            </a:r>
            <a:r>
              <a:rPr lang="en-US" sz="2200" dirty="0"/>
              <a:t> that drought and fire prevent large forests from growing</a:t>
            </a:r>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29</a:t>
            </a:fld>
            <a:endParaRPr lang="en-US"/>
          </a:p>
        </p:txBody>
      </p:sp>
    </p:spTree>
    <p:extLst>
      <p:ext uri="{BB962C8B-B14F-4D97-AF65-F5344CB8AC3E}">
        <p14:creationId xmlns:p14="http://schemas.microsoft.com/office/powerpoint/2010/main" val="3171650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a:t>
            </a:r>
            <a:endParaRPr lang="en-US" dirty="0"/>
          </a:p>
        </p:txBody>
      </p:sp>
      <p:sp>
        <p:nvSpPr>
          <p:cNvPr id="3" name="Content Placeholder 2"/>
          <p:cNvSpPr>
            <a:spLocks noGrp="1"/>
          </p:cNvSpPr>
          <p:nvPr>
            <p:ph idx="1"/>
          </p:nvPr>
        </p:nvSpPr>
        <p:spPr/>
        <p:txBody>
          <a:bodyPr/>
          <a:lstStyle/>
          <a:p>
            <a:r>
              <a:rPr lang="en-US" dirty="0" smtClean="0"/>
              <a:t>The upper shell of the solid earth comprising the crust and the upper mantle</a:t>
            </a:r>
          </a:p>
          <a:p>
            <a:endParaRPr lang="en-US" dirty="0"/>
          </a:p>
          <a:p>
            <a:r>
              <a:rPr lang="en-US" dirty="0" smtClean="0"/>
              <a:t>There are two basic types of lithospheric crust </a:t>
            </a:r>
          </a:p>
          <a:p>
            <a:pPr lvl="1"/>
            <a:r>
              <a:rPr lang="en-US" u="sng" dirty="0"/>
              <a:t>o</a:t>
            </a:r>
            <a:r>
              <a:rPr lang="en-US" u="sng" dirty="0" smtClean="0"/>
              <a:t>ceanic lithosphere </a:t>
            </a:r>
            <a:r>
              <a:rPr lang="en-US" dirty="0" smtClean="0"/>
              <a:t>– this is a thin (&lt;10km thick) dense crust made up of younger volcanic basalt less than 300 million years old</a:t>
            </a:r>
          </a:p>
          <a:p>
            <a:pPr lvl="1"/>
            <a:r>
              <a:rPr lang="en-US" u="sng" dirty="0"/>
              <a:t>c</a:t>
            </a:r>
            <a:r>
              <a:rPr lang="en-US" u="sng" dirty="0" smtClean="0"/>
              <a:t>ontinental lithosphere </a:t>
            </a:r>
            <a:r>
              <a:rPr lang="en-US" dirty="0" smtClean="0"/>
              <a:t>– thicker (20-80km thick) less dense made up of older granites, sedimentary, volcanic and metamorphic rock as much as 2 billion years old</a:t>
            </a:r>
          </a:p>
          <a:p>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3</a:t>
            </a:fld>
            <a:endParaRPr lang="en-US"/>
          </a:p>
        </p:txBody>
      </p:sp>
    </p:spTree>
    <p:extLst>
      <p:ext uri="{BB962C8B-B14F-4D97-AF65-F5344CB8AC3E}">
        <p14:creationId xmlns:p14="http://schemas.microsoft.com/office/powerpoint/2010/main" val="1744976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Lithosphere</a:t>
            </a:r>
            <a:endParaRPr lang="en-US" dirty="0"/>
          </a:p>
        </p:txBody>
      </p:sp>
      <p:pic>
        <p:nvPicPr>
          <p:cNvPr id="4" name="Content Placeholder 3"/>
          <p:cNvPicPr>
            <a:picLocks noGrp="1" noChangeAspect="1"/>
          </p:cNvPicPr>
          <p:nvPr>
            <p:ph idx="1"/>
          </p:nvPr>
        </p:nvPicPr>
        <p:blipFill>
          <a:blip r:embed="rId2"/>
          <a:srcRect t="2572" b="2572"/>
          <a:stretch>
            <a:fillRect/>
          </a:stretch>
        </p:blipFill>
        <p:spPr/>
      </p:pic>
      <p:sp>
        <p:nvSpPr>
          <p:cNvPr id="5" name="TextBox 4"/>
          <p:cNvSpPr txBox="1"/>
          <p:nvPr/>
        </p:nvSpPr>
        <p:spPr>
          <a:xfrm>
            <a:off x="4672097" y="6327978"/>
            <a:ext cx="4014703" cy="369332"/>
          </a:xfrm>
          <a:prstGeom prst="rect">
            <a:avLst/>
          </a:prstGeom>
          <a:noFill/>
        </p:spPr>
        <p:txBody>
          <a:bodyPr wrap="none" rtlCol="0">
            <a:spAutoFit/>
          </a:bodyPr>
          <a:lstStyle/>
          <a:p>
            <a:r>
              <a:rPr lang="en-US" dirty="0" smtClean="0"/>
              <a:t>Copy this diagram into your notes </a:t>
            </a:r>
            <a:endParaRPr lang="en-US" dirty="0"/>
          </a:p>
        </p:txBody>
      </p:sp>
      <p:sp>
        <p:nvSpPr>
          <p:cNvPr id="3" name="Footer Placeholder 2"/>
          <p:cNvSpPr>
            <a:spLocks noGrp="1"/>
          </p:cNvSpPr>
          <p:nvPr>
            <p:ph type="ftr" sz="quarter" idx="11"/>
          </p:nvPr>
        </p:nvSpPr>
        <p:spPr>
          <a:xfrm>
            <a:off x="426128" y="6356350"/>
            <a:ext cx="2895600" cy="365125"/>
          </a:xfrm>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4</a:t>
            </a:fld>
            <a:endParaRPr lang="en-US"/>
          </a:p>
        </p:txBody>
      </p:sp>
    </p:spTree>
    <p:extLst>
      <p:ext uri="{BB962C8B-B14F-4D97-AF65-F5344CB8AC3E}">
        <p14:creationId xmlns:p14="http://schemas.microsoft.com/office/powerpoint/2010/main" val="3173571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 </a:t>
            </a:r>
            <a:endParaRPr lang="en-US" dirty="0"/>
          </a:p>
        </p:txBody>
      </p:sp>
      <p:sp>
        <p:nvSpPr>
          <p:cNvPr id="3" name="Content Placeholder 2"/>
          <p:cNvSpPr>
            <a:spLocks noGrp="1"/>
          </p:cNvSpPr>
          <p:nvPr>
            <p:ph idx="1"/>
          </p:nvPr>
        </p:nvSpPr>
        <p:spPr>
          <a:xfrm>
            <a:off x="574163" y="1627500"/>
            <a:ext cx="8229600" cy="4373563"/>
          </a:xfrm>
        </p:spPr>
        <p:txBody>
          <a:bodyPr/>
          <a:lstStyle/>
          <a:p>
            <a:r>
              <a:rPr lang="en-US" dirty="0" smtClean="0"/>
              <a:t>A relatively thin layer of </a:t>
            </a:r>
            <a:r>
              <a:rPr lang="en-US" dirty="0" err="1" smtClean="0"/>
              <a:t>odourless</a:t>
            </a:r>
            <a:r>
              <a:rPr lang="en-US" dirty="0" smtClean="0"/>
              <a:t>, tasteless and </a:t>
            </a:r>
            <a:r>
              <a:rPr lang="en-US" dirty="0" err="1" smtClean="0"/>
              <a:t>colourless</a:t>
            </a:r>
            <a:r>
              <a:rPr lang="en-US" dirty="0" smtClean="0"/>
              <a:t> gasses (air) and dust surrounding the earth</a:t>
            </a:r>
          </a:p>
          <a:p>
            <a:endParaRPr lang="en-US" dirty="0" smtClean="0"/>
          </a:p>
          <a:p>
            <a:endParaRPr lang="en-US" dirty="0"/>
          </a:p>
          <a:p>
            <a:r>
              <a:rPr lang="en-US" dirty="0" smtClean="0"/>
              <a:t>  </a:t>
            </a:r>
            <a:endParaRPr lang="en-US" dirty="0"/>
          </a:p>
        </p:txBody>
      </p:sp>
      <p:pic>
        <p:nvPicPr>
          <p:cNvPr id="4" name="Picture 3"/>
          <p:cNvPicPr>
            <a:picLocks noChangeAspect="1"/>
          </p:cNvPicPr>
          <p:nvPr/>
        </p:nvPicPr>
        <p:blipFill>
          <a:blip r:embed="rId2"/>
          <a:stretch>
            <a:fillRect/>
          </a:stretch>
        </p:blipFill>
        <p:spPr>
          <a:xfrm>
            <a:off x="574163" y="2841370"/>
            <a:ext cx="3098800" cy="3632200"/>
          </a:xfrm>
          <a:prstGeom prst="rect">
            <a:avLst/>
          </a:prstGeom>
        </p:spPr>
      </p:pic>
      <p:pic>
        <p:nvPicPr>
          <p:cNvPr id="5" name="Picture 4"/>
          <p:cNvPicPr>
            <a:picLocks noChangeAspect="1"/>
          </p:cNvPicPr>
          <p:nvPr/>
        </p:nvPicPr>
        <p:blipFill>
          <a:blip r:embed="rId3"/>
          <a:stretch>
            <a:fillRect/>
          </a:stretch>
        </p:blipFill>
        <p:spPr>
          <a:xfrm>
            <a:off x="4496539" y="2841370"/>
            <a:ext cx="3962921" cy="2683228"/>
          </a:xfrm>
          <a:prstGeom prst="rect">
            <a:avLst/>
          </a:prstGeom>
        </p:spPr>
      </p:pic>
      <p:sp>
        <p:nvSpPr>
          <p:cNvPr id="6" name="TextBox 5"/>
          <p:cNvSpPr txBox="1"/>
          <p:nvPr/>
        </p:nvSpPr>
        <p:spPr>
          <a:xfrm>
            <a:off x="4158502" y="5708069"/>
            <a:ext cx="4985498" cy="923330"/>
          </a:xfrm>
          <a:prstGeom prst="rect">
            <a:avLst/>
          </a:prstGeom>
          <a:noFill/>
        </p:spPr>
        <p:txBody>
          <a:bodyPr wrap="square" rtlCol="0">
            <a:spAutoFit/>
          </a:bodyPr>
          <a:lstStyle/>
          <a:p>
            <a:r>
              <a:rPr lang="en-US" dirty="0"/>
              <a:t>n</a:t>
            </a:r>
            <a:r>
              <a:rPr lang="en-US" dirty="0" smtClean="0"/>
              <a:t>ote down the three major components of the atmosphere and copy the diagram showing the layers of the atmosphere</a:t>
            </a:r>
            <a:endParaRPr lang="en-US" dirty="0"/>
          </a:p>
        </p:txBody>
      </p:sp>
      <p:sp>
        <p:nvSpPr>
          <p:cNvPr id="7" name="Footer Placeholder 6"/>
          <p:cNvSpPr>
            <a:spLocks noGrp="1"/>
          </p:cNvSpPr>
          <p:nvPr>
            <p:ph type="ftr" sz="quarter" idx="11"/>
          </p:nvPr>
        </p:nvSpPr>
        <p:spPr>
          <a:xfrm>
            <a:off x="426128" y="6378017"/>
            <a:ext cx="2895600" cy="365125"/>
          </a:xfrm>
        </p:spPr>
        <p:txBody>
          <a:bodyPr/>
          <a:lstStyle/>
          <a:p>
            <a:r>
              <a:rPr lang="en-US" smtClean="0"/>
              <a:t>Mrs Crockart - Geography</a:t>
            </a:r>
            <a:endParaRPr lang="en-US" dirty="0"/>
          </a:p>
        </p:txBody>
      </p:sp>
      <p:sp>
        <p:nvSpPr>
          <p:cNvPr id="8" name="Slide Number Placeholder 7"/>
          <p:cNvSpPr>
            <a:spLocks noGrp="1"/>
          </p:cNvSpPr>
          <p:nvPr>
            <p:ph type="sldNum" sz="quarter" idx="12"/>
          </p:nvPr>
        </p:nvSpPr>
        <p:spPr/>
        <p:txBody>
          <a:bodyPr/>
          <a:lstStyle/>
          <a:p>
            <a:fld id="{FA84A37A-AFC2-4A01-80A1-FC20F2C0D5BB}" type="slidenum">
              <a:rPr lang="en-US" smtClean="0"/>
              <a:pPr/>
              <a:t>5</a:t>
            </a:fld>
            <a:endParaRPr lang="en-US"/>
          </a:p>
        </p:txBody>
      </p:sp>
    </p:spTree>
    <p:extLst>
      <p:ext uri="{BB962C8B-B14F-4D97-AF65-F5344CB8AC3E}">
        <p14:creationId xmlns:p14="http://schemas.microsoft.com/office/powerpoint/2010/main" val="421764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52456"/>
            <a:ext cx="8260672" cy="2198724"/>
          </a:xfrm>
        </p:spPr>
        <p:txBody>
          <a:bodyPr>
            <a:normAutofit/>
          </a:bodyPr>
          <a:lstStyle/>
          <a:p>
            <a:r>
              <a:rPr lang="en-US" dirty="0" smtClean="0"/>
              <a:t>Earth atmosphere vs. neighboring planets</a:t>
            </a:r>
            <a:endParaRPr lang="en-US" dirty="0"/>
          </a:p>
        </p:txBody>
      </p:sp>
      <p:pic>
        <p:nvPicPr>
          <p:cNvPr id="12" name="Content Placeholder 11"/>
          <p:cNvPicPr>
            <a:picLocks noGrp="1" noChangeAspect="1"/>
          </p:cNvPicPr>
          <p:nvPr>
            <p:ph idx="1"/>
          </p:nvPr>
        </p:nvPicPr>
        <p:blipFill>
          <a:blip r:embed="rId2"/>
          <a:srcRect l="1743" r="1743"/>
          <a:stretch>
            <a:fillRect/>
          </a:stretch>
        </p:blipFill>
        <p:spPr>
          <a:xfrm>
            <a:off x="426128" y="1946268"/>
            <a:ext cx="4816719" cy="4751388"/>
          </a:xfrm>
        </p:spPr>
      </p:pic>
      <p:sp>
        <p:nvSpPr>
          <p:cNvPr id="13" name="TextBox 12"/>
          <p:cNvSpPr txBox="1"/>
          <p:nvPr/>
        </p:nvSpPr>
        <p:spPr>
          <a:xfrm>
            <a:off x="5892800" y="2717800"/>
            <a:ext cx="3048000" cy="1754327"/>
          </a:xfrm>
          <a:prstGeom prst="rect">
            <a:avLst/>
          </a:prstGeom>
          <a:noFill/>
        </p:spPr>
        <p:txBody>
          <a:bodyPr wrap="square" rtlCol="0">
            <a:spAutoFit/>
          </a:bodyPr>
          <a:lstStyle/>
          <a:p>
            <a:r>
              <a:rPr lang="en-US" dirty="0" smtClean="0"/>
              <a:t>Earths atmosphere is dominated by nitrogen and oxygen unlike Mars and Venus where the atmospheres are mainly carbon dioxide </a:t>
            </a:r>
            <a:endParaRPr lang="en-US" dirty="0"/>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6</a:t>
            </a:fld>
            <a:endParaRPr lang="en-US"/>
          </a:p>
        </p:txBody>
      </p:sp>
    </p:spTree>
    <p:extLst>
      <p:ext uri="{BB962C8B-B14F-4D97-AF65-F5344CB8AC3E}">
        <p14:creationId xmlns:p14="http://schemas.microsoft.com/office/powerpoint/2010/main" val="1159042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Hydroshere</a:t>
            </a:r>
            <a:endParaRPr lang="en-US" dirty="0"/>
          </a:p>
        </p:txBody>
      </p:sp>
      <p:sp>
        <p:nvSpPr>
          <p:cNvPr id="3" name="Content Placeholder 2"/>
          <p:cNvSpPr>
            <a:spLocks noGrp="1"/>
          </p:cNvSpPr>
          <p:nvPr>
            <p:ph idx="1"/>
          </p:nvPr>
        </p:nvSpPr>
        <p:spPr/>
        <p:txBody>
          <a:bodyPr/>
          <a:lstStyle/>
          <a:p>
            <a:r>
              <a:rPr lang="en-US" dirty="0" smtClean="0"/>
              <a:t>All water of the earth including water found on the surface, underground and in the atmosphere</a:t>
            </a:r>
            <a:endParaRPr lang="en-US" dirty="0"/>
          </a:p>
        </p:txBody>
      </p:sp>
      <p:pic>
        <p:nvPicPr>
          <p:cNvPr id="4" name="Picture 3"/>
          <p:cNvPicPr>
            <a:picLocks noChangeAspect="1"/>
          </p:cNvPicPr>
          <p:nvPr/>
        </p:nvPicPr>
        <p:blipFill>
          <a:blip r:embed="rId2"/>
          <a:stretch>
            <a:fillRect/>
          </a:stretch>
        </p:blipFill>
        <p:spPr>
          <a:xfrm>
            <a:off x="5168900" y="2794000"/>
            <a:ext cx="3149020" cy="3073400"/>
          </a:xfrm>
          <a:prstGeom prst="rect">
            <a:avLst/>
          </a:prstGeom>
        </p:spPr>
      </p:pic>
      <p:sp>
        <p:nvSpPr>
          <p:cNvPr id="5" name="TextBox 4"/>
          <p:cNvSpPr txBox="1"/>
          <p:nvPr/>
        </p:nvSpPr>
        <p:spPr>
          <a:xfrm>
            <a:off x="718383" y="2948338"/>
            <a:ext cx="4064000" cy="1200329"/>
          </a:xfrm>
          <a:prstGeom prst="rect">
            <a:avLst/>
          </a:prstGeom>
          <a:noFill/>
        </p:spPr>
        <p:txBody>
          <a:bodyPr wrap="square" rtlCol="0">
            <a:spAutoFit/>
          </a:bodyPr>
          <a:lstStyle/>
          <a:p>
            <a:r>
              <a:rPr lang="en-US" dirty="0" smtClean="0"/>
              <a:t>Most of the Earth’s water resides in seas which cover 70% of the Earth’s surface and contain 97% of the Earth’s water</a:t>
            </a:r>
            <a:endParaRPr lang="en-US" dirty="0"/>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7</a:t>
            </a:fld>
            <a:endParaRPr lang="en-US"/>
          </a:p>
        </p:txBody>
      </p:sp>
    </p:spTree>
    <p:extLst>
      <p:ext uri="{BB962C8B-B14F-4D97-AF65-F5344CB8AC3E}">
        <p14:creationId xmlns:p14="http://schemas.microsoft.com/office/powerpoint/2010/main" val="2178054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HYDROshere</a:t>
            </a:r>
            <a:r>
              <a:rPr lang="en-US" dirty="0"/>
              <a:t>;</a:t>
            </a:r>
            <a:r>
              <a:rPr lang="en-US" dirty="0" smtClean="0"/>
              <a:t/>
            </a:r>
            <a:br>
              <a:rPr lang="en-US" dirty="0" smtClean="0"/>
            </a:br>
            <a:r>
              <a:rPr lang="en-US" dirty="0" smtClean="0"/>
              <a:t>Liquid, </a:t>
            </a:r>
            <a:r>
              <a:rPr lang="en-US" dirty="0" err="1" smtClean="0"/>
              <a:t>Vapour</a:t>
            </a:r>
            <a:r>
              <a:rPr lang="en-US" dirty="0" smtClean="0"/>
              <a:t>,  Solid </a:t>
            </a:r>
            <a:endParaRPr lang="en-US" dirty="0"/>
          </a:p>
        </p:txBody>
      </p:sp>
      <p:sp>
        <p:nvSpPr>
          <p:cNvPr id="4" name="Rectangle 3"/>
          <p:cNvSpPr/>
          <p:nvPr/>
        </p:nvSpPr>
        <p:spPr>
          <a:xfrm>
            <a:off x="482600" y="1905507"/>
            <a:ext cx="8204200" cy="2862323"/>
          </a:xfrm>
          <a:prstGeom prst="rect">
            <a:avLst/>
          </a:prstGeom>
        </p:spPr>
        <p:txBody>
          <a:bodyPr wrap="square">
            <a:spAutoFit/>
          </a:bodyPr>
          <a:lstStyle/>
          <a:p>
            <a:r>
              <a:rPr lang="en-US" dirty="0" smtClean="0"/>
              <a:t>The </a:t>
            </a:r>
            <a:r>
              <a:rPr lang="en-US" dirty="0"/>
              <a:t>hydrosphere includes water that is on the </a:t>
            </a:r>
            <a:r>
              <a:rPr lang="en-US" u="sng" dirty="0"/>
              <a:t>surface</a:t>
            </a:r>
            <a:r>
              <a:rPr lang="en-US" dirty="0"/>
              <a:t> of the planet, </a:t>
            </a:r>
            <a:r>
              <a:rPr lang="en-US" u="sng" dirty="0"/>
              <a:t>underground</a:t>
            </a:r>
            <a:r>
              <a:rPr lang="en-US" dirty="0"/>
              <a:t>, and in the </a:t>
            </a:r>
            <a:r>
              <a:rPr lang="en-US" u="sng" dirty="0"/>
              <a:t>air</a:t>
            </a:r>
            <a:r>
              <a:rPr lang="en-US" dirty="0"/>
              <a:t>. </a:t>
            </a:r>
          </a:p>
          <a:p>
            <a:endParaRPr lang="en-US" dirty="0"/>
          </a:p>
          <a:p>
            <a:r>
              <a:rPr lang="en-US" u="sng" dirty="0" smtClean="0"/>
              <a:t>Liquid </a:t>
            </a:r>
            <a:r>
              <a:rPr lang="en-US" u="sng" dirty="0"/>
              <a:t>water </a:t>
            </a:r>
            <a:r>
              <a:rPr lang="en-US" dirty="0"/>
              <a:t>exists on the surface in the form of oceans, lakes and rivers. It also exists below </a:t>
            </a:r>
            <a:r>
              <a:rPr lang="en-US" dirty="0" smtClean="0"/>
              <a:t>ground as </a:t>
            </a:r>
            <a:r>
              <a:rPr lang="en-US" dirty="0"/>
              <a:t>groundwater, in wells and aquifers. </a:t>
            </a:r>
            <a:endParaRPr lang="en-US" dirty="0" smtClean="0"/>
          </a:p>
          <a:p>
            <a:r>
              <a:rPr lang="en-US" u="sng" dirty="0" smtClean="0"/>
              <a:t>Water </a:t>
            </a:r>
            <a:r>
              <a:rPr lang="en-US" u="sng" dirty="0"/>
              <a:t>vapor </a:t>
            </a:r>
            <a:r>
              <a:rPr lang="en-US" dirty="0"/>
              <a:t>is most visible as clouds and fog.</a:t>
            </a:r>
          </a:p>
          <a:p>
            <a:r>
              <a:rPr lang="en-US" u="sng" dirty="0"/>
              <a:t>The frozen part </a:t>
            </a:r>
            <a:r>
              <a:rPr lang="en-US" dirty="0"/>
              <a:t>of Earth's hydrosphere is made of ice: glaciers, ice caps and icebergs. The frozen part of the hydrosphere has its own name, the </a:t>
            </a:r>
            <a:r>
              <a:rPr lang="en-US" dirty="0" err="1"/>
              <a:t>cryosphere</a:t>
            </a:r>
            <a:r>
              <a:rPr lang="en-US" dirty="0"/>
              <a:t>. </a:t>
            </a:r>
          </a:p>
          <a:p>
            <a:endParaRPr lang="en-US" dirty="0"/>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8</a:t>
            </a:fld>
            <a:endParaRPr lang="en-US"/>
          </a:p>
        </p:txBody>
      </p:sp>
    </p:spTree>
    <p:extLst>
      <p:ext uri="{BB962C8B-B14F-4D97-AF65-F5344CB8AC3E}">
        <p14:creationId xmlns:p14="http://schemas.microsoft.com/office/powerpoint/2010/main" val="197978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Cycle </a:t>
            </a:r>
            <a:endParaRPr lang="en-US" dirty="0"/>
          </a:p>
        </p:txBody>
      </p:sp>
      <p:sp>
        <p:nvSpPr>
          <p:cNvPr id="3" name="Content Placeholder 2"/>
          <p:cNvSpPr>
            <a:spLocks noGrp="1"/>
          </p:cNvSpPr>
          <p:nvPr>
            <p:ph idx="1"/>
          </p:nvPr>
        </p:nvSpPr>
        <p:spPr>
          <a:xfrm>
            <a:off x="457200" y="1752600"/>
            <a:ext cx="8489244" cy="1916289"/>
          </a:xfrm>
        </p:spPr>
        <p:txBody>
          <a:bodyPr>
            <a:normAutofit fontScale="92500"/>
          </a:bodyPr>
          <a:lstStyle/>
          <a:p>
            <a:pPr marL="114300" indent="0">
              <a:buNone/>
            </a:pPr>
            <a:r>
              <a:rPr lang="en-US" dirty="0"/>
              <a:t>Water moves through the hydrosphere in a cycle. Water collects in clouds, then falls to Earth in the form of rain or snow. This water collects in rivers, lakes and oceans. Then it evaporates into the atmosphere to start the cycle all over again. This is called the </a:t>
            </a:r>
            <a:r>
              <a:rPr lang="en-US" dirty="0" smtClean="0"/>
              <a:t>Water </a:t>
            </a:r>
            <a:r>
              <a:rPr lang="en-US" dirty="0"/>
              <a:t>C</a:t>
            </a:r>
            <a:r>
              <a:rPr lang="en-US" dirty="0" smtClean="0"/>
              <a:t>ycle</a:t>
            </a:r>
            <a:r>
              <a:rPr lang="en-US" dirty="0"/>
              <a:t>.</a:t>
            </a:r>
          </a:p>
        </p:txBody>
      </p:sp>
      <p:pic>
        <p:nvPicPr>
          <p:cNvPr id="5" name="Picture 4"/>
          <p:cNvPicPr>
            <a:picLocks noChangeAspect="1"/>
          </p:cNvPicPr>
          <p:nvPr/>
        </p:nvPicPr>
        <p:blipFill>
          <a:blip r:embed="rId2"/>
          <a:stretch>
            <a:fillRect/>
          </a:stretch>
        </p:blipFill>
        <p:spPr>
          <a:xfrm>
            <a:off x="1161967" y="3668889"/>
            <a:ext cx="4432300" cy="2921000"/>
          </a:xfrm>
          <a:prstGeom prst="rect">
            <a:avLst/>
          </a:prstGeom>
        </p:spPr>
      </p:pic>
      <p:sp>
        <p:nvSpPr>
          <p:cNvPr id="6" name="TextBox 5"/>
          <p:cNvSpPr txBox="1"/>
          <p:nvPr/>
        </p:nvSpPr>
        <p:spPr>
          <a:xfrm>
            <a:off x="6084818" y="5832926"/>
            <a:ext cx="2601982" cy="369332"/>
          </a:xfrm>
          <a:prstGeom prst="rect">
            <a:avLst/>
          </a:prstGeom>
          <a:noFill/>
        </p:spPr>
        <p:txBody>
          <a:bodyPr wrap="none" rtlCol="0">
            <a:spAutoFit/>
          </a:bodyPr>
          <a:lstStyle/>
          <a:p>
            <a:r>
              <a:rPr lang="en-US" dirty="0" smtClean="0"/>
              <a:t>Draw the water cycle </a:t>
            </a:r>
            <a:endParaRPr lang="en-US" dirty="0"/>
          </a:p>
        </p:txBody>
      </p:sp>
      <p:sp>
        <p:nvSpPr>
          <p:cNvPr id="4" name="Footer Placeholder 3"/>
          <p:cNvSpPr>
            <a:spLocks noGrp="1"/>
          </p:cNvSpPr>
          <p:nvPr>
            <p:ph type="ftr" sz="quarter" idx="11"/>
          </p:nvPr>
        </p:nvSpPr>
        <p:spPr>
          <a:xfrm>
            <a:off x="5791200" y="6356350"/>
            <a:ext cx="2895600" cy="365125"/>
          </a:xfrm>
        </p:spPr>
        <p:txBody>
          <a:bodyPr/>
          <a:lstStyle/>
          <a:p>
            <a:r>
              <a:rPr lang="en-US" smtClean="0"/>
              <a:t>Mrs Crockart - Geography</a:t>
            </a:r>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9</a:t>
            </a:fld>
            <a:endParaRPr lang="en-US"/>
          </a:p>
        </p:txBody>
      </p:sp>
    </p:spTree>
    <p:extLst>
      <p:ext uri="{BB962C8B-B14F-4D97-AF65-F5344CB8AC3E}">
        <p14:creationId xmlns:p14="http://schemas.microsoft.com/office/powerpoint/2010/main" val="3935217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543</TotalTime>
  <Words>1450</Words>
  <Application>Microsoft Macintosh PowerPoint</Application>
  <PresentationFormat>On-screen Show (4:3)</PresentationFormat>
  <Paragraphs>177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 Antiqua</vt:lpstr>
      <vt:lpstr>Calibri</vt:lpstr>
      <vt:lpstr>Century Gothic</vt:lpstr>
      <vt:lpstr>Apothecary</vt:lpstr>
      <vt:lpstr>YEAR 9 REVISION</vt:lpstr>
      <vt:lpstr> The Earth is a dynamic structure.  </vt:lpstr>
      <vt:lpstr>Lithosphere</vt:lpstr>
      <vt:lpstr>The Lithosphere</vt:lpstr>
      <vt:lpstr>Atmosphere </vt:lpstr>
      <vt:lpstr>Earth atmosphere vs. neighboring planets</vt:lpstr>
      <vt:lpstr>Hydroshere</vt:lpstr>
      <vt:lpstr>HYDROshere; Liquid, Vapour,  Solid </vt:lpstr>
      <vt:lpstr>The Water Cycle </vt:lpstr>
      <vt:lpstr>Biosphere</vt:lpstr>
      <vt:lpstr>Introduction to systems </vt:lpstr>
      <vt:lpstr>Natural and social systems</vt:lpstr>
      <vt:lpstr>Ecosystems </vt:lpstr>
      <vt:lpstr>PowerPoint Presentation</vt:lpstr>
      <vt:lpstr>Components of an ecosystem </vt:lpstr>
      <vt:lpstr>Solar map</vt:lpstr>
      <vt:lpstr>World climate zones</vt:lpstr>
      <vt:lpstr>World climate zones</vt:lpstr>
      <vt:lpstr>Factors the effect the local climate </vt:lpstr>
      <vt:lpstr>World Biomes </vt:lpstr>
      <vt:lpstr>Biomes </vt:lpstr>
      <vt:lpstr>Categorizing biomes</vt:lpstr>
      <vt:lpstr>Aquatic biomes</vt:lpstr>
      <vt:lpstr>Rainforest biomes </vt:lpstr>
      <vt:lpstr>Tundra </vt:lpstr>
      <vt:lpstr>Desert biomes</vt:lpstr>
      <vt:lpstr>TAiGA forest biomes</vt:lpstr>
      <vt:lpstr>Temperate forest biomes </vt:lpstr>
      <vt:lpstr>Grassland biomes</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Earth</dc:title>
  <dc:creator>Department of Education</dc:creator>
  <cp:lastModifiedBy>sami thayer</cp:lastModifiedBy>
  <cp:revision>56</cp:revision>
  <cp:lastPrinted>2014-10-17T03:50:04Z</cp:lastPrinted>
  <dcterms:created xsi:type="dcterms:W3CDTF">2012-02-04T03:38:05Z</dcterms:created>
  <dcterms:modified xsi:type="dcterms:W3CDTF">2017-08-11T01:12:06Z</dcterms:modified>
</cp:coreProperties>
</file>