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3" r:id="rId7"/>
    <p:sldId id="264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6C900E2-D363-453F-BB4C-6189C6B1C983}" type="datetimeFigureOut">
              <a:rPr lang="en-AU" smtClean="0"/>
              <a:t>16/10/2016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96D38B-5FEB-4377-A882-890E3266F1B7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Legal Rights and Protective Legislation for Consumers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453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S</a:t>
            </a:r>
            <a:r>
              <a:rPr lang="en-AU" sz="3200" dirty="0" smtClean="0"/>
              <a:t>tudents </a:t>
            </a:r>
            <a:r>
              <a:rPr lang="en-AU" sz="3200" dirty="0"/>
              <a:t>should be able </a:t>
            </a:r>
            <a:r>
              <a:rPr lang="en-AU" sz="3200" dirty="0" smtClean="0"/>
              <a:t>to:</a:t>
            </a:r>
          </a:p>
          <a:p>
            <a:pPr lvl="1"/>
            <a:r>
              <a:rPr lang="en-AU" sz="2800" dirty="0" smtClean="0"/>
              <a:t>explain </a:t>
            </a:r>
            <a:r>
              <a:rPr lang="en-AU" sz="2800" dirty="0"/>
              <a:t>the importance of understanding their consumer </a:t>
            </a:r>
            <a:r>
              <a:rPr lang="en-AU" sz="2800" dirty="0" smtClean="0"/>
              <a:t>rights and responsibilities</a:t>
            </a:r>
          </a:p>
          <a:p>
            <a:pPr lvl="1"/>
            <a:r>
              <a:rPr lang="en-AU" sz="2800" dirty="0" smtClean="0"/>
              <a:t>describe </a:t>
            </a:r>
            <a:r>
              <a:rPr lang="en-AU" sz="2800" dirty="0"/>
              <a:t>what steps a consumer should take when they have a </a:t>
            </a:r>
            <a:r>
              <a:rPr lang="en-AU" sz="2800" dirty="0" smtClean="0"/>
              <a:t>problem with </a:t>
            </a:r>
            <a:r>
              <a:rPr lang="en-AU" sz="2800" dirty="0"/>
              <a:t>a product they have purchased.</a:t>
            </a:r>
            <a:endParaRPr lang="en-AU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300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Consumers have four basic rights: </a:t>
            </a:r>
          </a:p>
          <a:p>
            <a:pPr lvl="1"/>
            <a:r>
              <a:rPr lang="en-AU" sz="2800" dirty="0" smtClean="0"/>
              <a:t>Safe products</a:t>
            </a:r>
          </a:p>
          <a:p>
            <a:pPr lvl="1"/>
            <a:r>
              <a:rPr lang="en-AU" sz="2800" dirty="0" smtClean="0"/>
              <a:t>Accurate product information and description</a:t>
            </a:r>
          </a:p>
          <a:p>
            <a:pPr lvl="1"/>
            <a:r>
              <a:rPr lang="en-AU" sz="2800" dirty="0" smtClean="0"/>
              <a:t>Full disclosure of the terms of sale</a:t>
            </a:r>
          </a:p>
          <a:p>
            <a:pPr lvl="1"/>
            <a:r>
              <a:rPr lang="en-AU" sz="2800" dirty="0" smtClean="0"/>
              <a:t>Consumer guarantees and warranties are honoured </a:t>
            </a:r>
            <a:endParaRPr lang="en-AU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Legal Rights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4894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Federal government law protecting consumer rights is the </a:t>
            </a:r>
            <a:r>
              <a:rPr lang="en-AU" sz="3200" i="1" dirty="0" smtClean="0"/>
              <a:t>Competition and Consumer Act 2010</a:t>
            </a:r>
            <a:r>
              <a:rPr lang="en-AU" sz="3200" dirty="0" smtClean="0"/>
              <a:t> (</a:t>
            </a:r>
            <a:r>
              <a:rPr lang="en-AU" sz="3200" dirty="0" err="1" smtClean="0"/>
              <a:t>Cwth</a:t>
            </a:r>
            <a:r>
              <a:rPr lang="en-AU" sz="3200" dirty="0" smtClean="0"/>
              <a:t>). </a:t>
            </a:r>
          </a:p>
          <a:p>
            <a:r>
              <a:rPr lang="en-AU" sz="3200" dirty="0" smtClean="0"/>
              <a:t>Act administered by the Australian Competition and Consumer Commission (ACCC).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Protective Legislation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50617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525963"/>
          </a:xfrm>
        </p:spPr>
        <p:txBody>
          <a:bodyPr>
            <a:normAutofit fontScale="92500" lnSpcReduction="20000"/>
          </a:bodyPr>
          <a:lstStyle/>
          <a:p>
            <a:r>
              <a:rPr lang="en-AU" sz="3000" dirty="0" smtClean="0"/>
              <a:t>Competition and Consumer Act 2010 provides certain </a:t>
            </a:r>
            <a:r>
              <a:rPr lang="en-AU" sz="3000" dirty="0" smtClean="0"/>
              <a:t>guarantees. </a:t>
            </a:r>
          </a:p>
          <a:p>
            <a:r>
              <a:rPr lang="en-AU" sz="3000" dirty="0" smtClean="0"/>
              <a:t>Goods should: </a:t>
            </a:r>
            <a:endParaRPr lang="en-AU" sz="3000" dirty="0" smtClean="0"/>
          </a:p>
          <a:p>
            <a:pPr lvl="1"/>
            <a:r>
              <a:rPr lang="en-AU" sz="3000" dirty="0" smtClean="0"/>
              <a:t>Be of acceptable </a:t>
            </a:r>
            <a:r>
              <a:rPr lang="en-AU" sz="3000" dirty="0" smtClean="0"/>
              <a:t>quality </a:t>
            </a:r>
          </a:p>
          <a:p>
            <a:pPr lvl="1"/>
            <a:r>
              <a:rPr lang="en-AU" sz="3000" dirty="0" smtClean="0"/>
              <a:t>Be fit </a:t>
            </a:r>
            <a:r>
              <a:rPr lang="en-AU" sz="3000" dirty="0" smtClean="0"/>
              <a:t>for purpose </a:t>
            </a:r>
          </a:p>
          <a:p>
            <a:pPr lvl="1"/>
            <a:r>
              <a:rPr lang="en-AU" sz="3000" dirty="0"/>
              <a:t>M</a:t>
            </a:r>
            <a:r>
              <a:rPr lang="en-AU" sz="3000" dirty="0" smtClean="0"/>
              <a:t>atch </a:t>
            </a:r>
            <a:r>
              <a:rPr lang="en-AU" sz="3000" dirty="0" smtClean="0"/>
              <a:t>description, sample or demonstration </a:t>
            </a:r>
          </a:p>
          <a:p>
            <a:pPr lvl="1"/>
            <a:r>
              <a:rPr lang="en-AU" sz="3000" dirty="0"/>
              <a:t>C</a:t>
            </a:r>
            <a:r>
              <a:rPr lang="en-AU" sz="3000" dirty="0" smtClean="0"/>
              <a:t>omply </a:t>
            </a:r>
            <a:r>
              <a:rPr lang="en-AU" sz="3000" dirty="0" smtClean="0"/>
              <a:t>with warranties</a:t>
            </a:r>
          </a:p>
          <a:p>
            <a:pPr lvl="1"/>
            <a:r>
              <a:rPr lang="en-AU" sz="3000" dirty="0" smtClean="0"/>
              <a:t>Have s</a:t>
            </a:r>
            <a:r>
              <a:rPr lang="en-AU" sz="3000" dirty="0" smtClean="0"/>
              <a:t>pare </a:t>
            </a:r>
            <a:r>
              <a:rPr lang="en-AU" sz="3000" dirty="0" smtClean="0"/>
              <a:t>parts reasonably </a:t>
            </a:r>
            <a:r>
              <a:rPr lang="en-AU" sz="3000" dirty="0" smtClean="0"/>
              <a:t>available </a:t>
            </a:r>
            <a:endParaRPr lang="en-AU" sz="3000" dirty="0" smtClean="0"/>
          </a:p>
          <a:p>
            <a:pPr lvl="0">
              <a:buClr>
                <a:srgbClr val="2DA2BF"/>
              </a:buClr>
            </a:pPr>
            <a:r>
              <a:rPr lang="en-AU" sz="3000" dirty="0" smtClean="0">
                <a:solidFill>
                  <a:prstClr val="black"/>
                </a:solidFill>
              </a:rPr>
              <a:t>Services should</a:t>
            </a:r>
            <a:r>
              <a:rPr lang="en-AU" sz="3000" dirty="0">
                <a:solidFill>
                  <a:prstClr val="black"/>
                </a:solidFill>
              </a:rPr>
              <a:t>: </a:t>
            </a:r>
            <a:endParaRPr lang="en-AU" sz="3000" dirty="0" smtClean="0">
              <a:solidFill>
                <a:prstClr val="black"/>
              </a:solidFill>
            </a:endParaRPr>
          </a:p>
          <a:p>
            <a:pPr lvl="1"/>
            <a:r>
              <a:rPr lang="en-AU" sz="3000" dirty="0" smtClean="0"/>
              <a:t>Be carried </a:t>
            </a:r>
            <a:r>
              <a:rPr lang="en-AU" sz="3000" dirty="0"/>
              <a:t>out with skill and </a:t>
            </a:r>
            <a:r>
              <a:rPr lang="en-AU" sz="3000" dirty="0" smtClean="0"/>
              <a:t>care</a:t>
            </a:r>
          </a:p>
          <a:p>
            <a:pPr lvl="1"/>
            <a:r>
              <a:rPr lang="en-AU" sz="3000" dirty="0" smtClean="0"/>
              <a:t>Achieve </a:t>
            </a:r>
            <a:r>
              <a:rPr lang="en-AU" sz="3000" dirty="0"/>
              <a:t>the purpose they were supposed to.</a:t>
            </a:r>
            <a:endParaRPr lang="en-AU" sz="3000" dirty="0">
              <a:solidFill>
                <a:prstClr val="black"/>
              </a:solidFill>
            </a:endParaRPr>
          </a:p>
          <a:p>
            <a:pPr lvl="1"/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Consumer Guarantees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9980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When these conditions are not met, the consumer is entitled to </a:t>
            </a:r>
            <a:r>
              <a:rPr lang="en-AU" dirty="0" smtClean="0"/>
              <a:t>redress (situation </a:t>
            </a:r>
            <a:r>
              <a:rPr lang="en-AU" dirty="0"/>
              <a:t>‘put right’). </a:t>
            </a:r>
            <a:endParaRPr lang="en-AU" dirty="0" smtClean="0"/>
          </a:p>
          <a:p>
            <a:r>
              <a:rPr lang="en-AU" dirty="0" smtClean="0"/>
              <a:t>If </a:t>
            </a:r>
            <a:r>
              <a:rPr lang="en-AU" dirty="0"/>
              <a:t>the problem is with goods, </a:t>
            </a:r>
            <a:r>
              <a:rPr lang="en-AU" dirty="0" smtClean="0"/>
              <a:t>consumers have </a:t>
            </a:r>
            <a:r>
              <a:rPr lang="en-AU" dirty="0"/>
              <a:t>the legal right to a refund, a replacement or to have the product repaired.</a:t>
            </a:r>
          </a:p>
          <a:p>
            <a:r>
              <a:rPr lang="en-AU" dirty="0" smtClean="0"/>
              <a:t>If </a:t>
            </a:r>
            <a:r>
              <a:rPr lang="en-AU" dirty="0"/>
              <a:t>the service is at fault, the consumer has the right to have the </a:t>
            </a:r>
            <a:r>
              <a:rPr lang="en-AU" dirty="0" smtClean="0"/>
              <a:t>service performed </a:t>
            </a:r>
            <a:r>
              <a:rPr lang="en-AU" dirty="0"/>
              <a:t>again</a:t>
            </a:r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Consumer Guarantees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09545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Consumers are not entitles to a refund if: </a:t>
            </a:r>
          </a:p>
          <a:p>
            <a:pPr lvl="1"/>
            <a:r>
              <a:rPr lang="en-AU" dirty="0" smtClean="0"/>
              <a:t>know </a:t>
            </a:r>
            <a:r>
              <a:rPr lang="en-AU" dirty="0"/>
              <a:t>before purchasing that the goods are </a:t>
            </a:r>
            <a:r>
              <a:rPr lang="en-AU" dirty="0" smtClean="0"/>
              <a:t>faulty</a:t>
            </a:r>
          </a:p>
          <a:p>
            <a:pPr lvl="1"/>
            <a:r>
              <a:rPr lang="en-AU" dirty="0" smtClean="0"/>
              <a:t>change </a:t>
            </a:r>
            <a:r>
              <a:rPr lang="en-AU" dirty="0"/>
              <a:t>their </a:t>
            </a:r>
            <a:r>
              <a:rPr lang="en-AU" dirty="0" smtClean="0"/>
              <a:t>mind</a:t>
            </a:r>
          </a:p>
          <a:p>
            <a:pPr lvl="1"/>
            <a:r>
              <a:rPr lang="en-AU" dirty="0" smtClean="0"/>
              <a:t>find </a:t>
            </a:r>
            <a:r>
              <a:rPr lang="en-AU" dirty="0"/>
              <a:t>a cheaper price elsewhere.</a:t>
            </a:r>
          </a:p>
          <a:p>
            <a:endParaRPr lang="en-AU" dirty="0" smtClean="0"/>
          </a:p>
          <a:p>
            <a:r>
              <a:rPr lang="en-AU" dirty="0" smtClean="0"/>
              <a:t>It </a:t>
            </a:r>
            <a:r>
              <a:rPr lang="en-AU" dirty="0"/>
              <a:t>is the responsibility of the store from where the product was purchased </a:t>
            </a:r>
            <a:r>
              <a:rPr lang="en-AU" dirty="0" smtClean="0"/>
              <a:t>to handle </a:t>
            </a:r>
            <a:r>
              <a:rPr lang="en-AU" dirty="0"/>
              <a:t>the problem. </a:t>
            </a:r>
            <a:endParaRPr lang="en-AU" dirty="0" smtClean="0"/>
          </a:p>
          <a:p>
            <a:r>
              <a:rPr lang="en-AU" dirty="0" smtClean="0"/>
              <a:t>Consumers should always maintain some </a:t>
            </a:r>
            <a:r>
              <a:rPr lang="en-AU" dirty="0"/>
              <a:t>proof of </a:t>
            </a:r>
            <a:r>
              <a:rPr lang="en-AU" dirty="0" smtClean="0"/>
              <a:t>purchase such </a:t>
            </a:r>
            <a:r>
              <a:rPr lang="en-AU" dirty="0"/>
              <a:t>as the receipt.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Consumer Guarantees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64393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Consumers still have to accept most of the responsibly when buying something – </a:t>
            </a:r>
            <a:r>
              <a:rPr lang="en-AU" sz="3200" i="1" dirty="0" smtClean="0"/>
              <a:t>Caveat Emptor</a:t>
            </a:r>
            <a:r>
              <a:rPr lang="en-AU" sz="3200" dirty="0" smtClean="0"/>
              <a:t> (Buyer Beware). Buyers purchase goods at their own risk. 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Caveat Emptor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5338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sz="3200" b="1" dirty="0" smtClean="0"/>
              <a:t>State Government </a:t>
            </a:r>
          </a:p>
          <a:p>
            <a:pPr lvl="1"/>
            <a:r>
              <a:rPr lang="en-AU" sz="2800" dirty="0" smtClean="0"/>
              <a:t>Department of Commerce</a:t>
            </a:r>
          </a:p>
          <a:p>
            <a:r>
              <a:rPr lang="en-AU" sz="3200" b="1" dirty="0"/>
              <a:t>Federal </a:t>
            </a:r>
            <a:r>
              <a:rPr lang="en-AU" sz="3200" b="1" dirty="0" smtClean="0"/>
              <a:t>Government</a:t>
            </a:r>
          </a:p>
          <a:p>
            <a:pPr lvl="1"/>
            <a:r>
              <a:rPr lang="en-AU" sz="2800" dirty="0" smtClean="0"/>
              <a:t>Australian Securities and Investments Commission (ASIC) </a:t>
            </a:r>
          </a:p>
          <a:p>
            <a:pPr lvl="1"/>
            <a:r>
              <a:rPr lang="en-AU" sz="2800" dirty="0" smtClean="0"/>
              <a:t>Australian Competition and Consumer Commission (ACCC) </a:t>
            </a:r>
          </a:p>
          <a:p>
            <a:pPr marL="365760" lvl="1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en-AU" sz="2800" b="1" dirty="0">
                <a:solidFill>
                  <a:prstClr val="black"/>
                </a:solidFill>
              </a:rPr>
              <a:t>Ombudsmen</a:t>
            </a:r>
            <a:r>
              <a:rPr lang="en-AU" sz="2800" dirty="0">
                <a:solidFill>
                  <a:prstClr val="black"/>
                </a:solidFill>
              </a:rPr>
              <a:t> – independent official who deals with complaints against either government departments or private businesses. </a:t>
            </a:r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AU" dirty="0" smtClean="0"/>
              <a:t>Organisations Providing Consumer Assistance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80528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351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Legal Rights and Protective Legislation for Consumers</vt:lpstr>
      <vt:lpstr>Objectives</vt:lpstr>
      <vt:lpstr>Legal Rights</vt:lpstr>
      <vt:lpstr>Protective Legislation</vt:lpstr>
      <vt:lpstr>Consumer Guarantees </vt:lpstr>
      <vt:lpstr>Consumer Guarantees </vt:lpstr>
      <vt:lpstr>Consumer Guarantees </vt:lpstr>
      <vt:lpstr>Caveat Emptor </vt:lpstr>
      <vt:lpstr>Organisations Providing Consumer Assistance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Rights and Protective Legislation for Consumers</dc:title>
  <dc:creator>Michael</dc:creator>
  <cp:lastModifiedBy>Michael</cp:lastModifiedBy>
  <cp:revision>6</cp:revision>
  <dcterms:created xsi:type="dcterms:W3CDTF">2016-10-06T05:12:34Z</dcterms:created>
  <dcterms:modified xsi:type="dcterms:W3CDTF">2016-10-16T12:14:32Z</dcterms:modified>
</cp:coreProperties>
</file>