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04" r:id="rId2"/>
    <p:sldId id="305" r:id="rId3"/>
    <p:sldId id="337" r:id="rId4"/>
    <p:sldId id="338" r:id="rId5"/>
    <p:sldId id="309" r:id="rId6"/>
    <p:sldId id="307" r:id="rId7"/>
    <p:sldId id="308" r:id="rId8"/>
    <p:sldId id="310" r:id="rId9"/>
    <p:sldId id="311" r:id="rId10"/>
    <p:sldId id="312" r:id="rId11"/>
    <p:sldId id="313" r:id="rId12"/>
    <p:sldId id="314" r:id="rId13"/>
    <p:sldId id="320" r:id="rId14"/>
    <p:sldId id="321" r:id="rId15"/>
    <p:sldId id="322" r:id="rId16"/>
    <p:sldId id="323" r:id="rId17"/>
    <p:sldId id="324" r:id="rId18"/>
    <p:sldId id="325" r:id="rId19"/>
    <p:sldId id="326" r:id="rId20"/>
    <p:sldId id="327" r:id="rId21"/>
    <p:sldId id="328" r:id="rId22"/>
    <p:sldId id="329" r:id="rId23"/>
    <p:sldId id="330" r:id="rId24"/>
    <p:sldId id="335" r:id="rId25"/>
    <p:sldId id="331" r:id="rId26"/>
    <p:sldId id="332" r:id="rId27"/>
    <p:sldId id="333" r:id="rId28"/>
    <p:sldId id="33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03" autoAdjust="0"/>
    <p:restoredTop sz="94660"/>
  </p:normalViewPr>
  <p:slideViewPr>
    <p:cSldViewPr>
      <p:cViewPr varScale="1">
        <p:scale>
          <a:sx n="73" d="100"/>
          <a:sy n="73" d="100"/>
        </p:scale>
        <p:origin x="137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170E2F1-FB82-4F30-98A9-838EED816CC2}" type="datetimeFigureOut">
              <a:rPr lang="en-AU" smtClean="0"/>
              <a:pPr/>
              <a:t>12/06/2018</a:t>
            </a:fld>
            <a:endParaRPr lang="en-A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A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CD2544A7-CE64-43F2-A91E-693D915AA4C7}" type="slidenum">
              <a:rPr lang="en-AU" smtClean="0"/>
              <a:pPr/>
              <a:t>‹#›</a:t>
            </a:fld>
            <a:endParaRPr lang="en-A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70E2F1-FB82-4F30-98A9-838EED816CC2}" type="datetimeFigureOut">
              <a:rPr lang="en-AU" smtClean="0"/>
              <a:pPr/>
              <a:t>12/06/2018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D2544A7-CE64-43F2-A91E-693D915AA4C7}"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70E2F1-FB82-4F30-98A9-838EED816CC2}" type="datetimeFigureOut">
              <a:rPr lang="en-AU" smtClean="0"/>
              <a:pPr/>
              <a:t>12/06/2018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D2544A7-CE64-43F2-A91E-693D915AA4C7}"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70E2F1-FB82-4F30-98A9-838EED816CC2}" type="datetimeFigureOut">
              <a:rPr lang="en-AU" smtClean="0"/>
              <a:pPr/>
              <a:t>12/06/2018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D2544A7-CE64-43F2-A91E-693D915AA4C7}"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70E2F1-FB82-4F30-98A9-838EED816CC2}" type="datetimeFigureOut">
              <a:rPr lang="en-AU" smtClean="0"/>
              <a:pPr/>
              <a:t>12/06/2018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D2544A7-CE64-43F2-A91E-693D915AA4C7}"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170E2F1-FB82-4F30-98A9-838EED816CC2}" type="datetimeFigureOut">
              <a:rPr lang="en-AU" smtClean="0"/>
              <a:pPr/>
              <a:t>12/06/2018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D2544A7-CE64-43F2-A91E-693D915AA4C7}" type="slidenum">
              <a:rPr lang="en-AU" smtClean="0"/>
              <a:pPr/>
              <a:t>‹#›</a:t>
            </a:fld>
            <a:endParaRPr lang="en-AU"/>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70E2F1-FB82-4F30-98A9-838EED816CC2}" type="datetimeFigureOut">
              <a:rPr lang="en-AU" smtClean="0"/>
              <a:pPr/>
              <a:t>12/06/2018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D2544A7-CE64-43F2-A91E-693D915AA4C7}"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70E2F1-FB82-4F30-98A9-838EED816CC2}" type="datetimeFigureOut">
              <a:rPr lang="en-AU" smtClean="0"/>
              <a:pPr/>
              <a:t>12/06/2018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D2544A7-CE64-43F2-A91E-693D915AA4C7}"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70E2F1-FB82-4F30-98A9-838EED816CC2}" type="datetimeFigureOut">
              <a:rPr lang="en-AU" smtClean="0"/>
              <a:pPr/>
              <a:t>12/06/2018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D2544A7-CE64-43F2-A91E-693D915AA4C7}"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170E2F1-FB82-4F30-98A9-838EED816CC2}" type="datetimeFigureOut">
              <a:rPr lang="en-AU" smtClean="0"/>
              <a:pPr/>
              <a:t>12/06/2018</a:t>
            </a:fld>
            <a:endParaRPr lang="en-AU"/>
          </a:p>
        </p:txBody>
      </p:sp>
      <p:sp>
        <p:nvSpPr>
          <p:cNvPr id="7" name="Slide Number Placeholder 6"/>
          <p:cNvSpPr>
            <a:spLocks noGrp="1"/>
          </p:cNvSpPr>
          <p:nvPr>
            <p:ph type="sldNum" sz="quarter" idx="12"/>
          </p:nvPr>
        </p:nvSpPr>
        <p:spPr/>
        <p:txBody>
          <a:bodyPr/>
          <a:lstStyle/>
          <a:p>
            <a:fld id="{CD2544A7-CE64-43F2-A91E-693D915AA4C7}" type="slidenum">
              <a:rPr lang="en-AU" smtClean="0"/>
              <a:pPr/>
              <a:t>‹#›</a:t>
            </a:fld>
            <a:endParaRPr lang="en-A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A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70E2F1-FB82-4F30-98A9-838EED816CC2}" type="datetimeFigureOut">
              <a:rPr lang="en-AU" smtClean="0"/>
              <a:pPr/>
              <a:t>12/06/2018</a:t>
            </a:fld>
            <a:endParaRPr lang="en-A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AU"/>
          </a:p>
        </p:txBody>
      </p:sp>
      <p:sp>
        <p:nvSpPr>
          <p:cNvPr id="7" name="Slide Number Placeholder 6"/>
          <p:cNvSpPr>
            <a:spLocks noGrp="1"/>
          </p:cNvSpPr>
          <p:nvPr>
            <p:ph type="sldNum" sz="quarter" idx="12"/>
          </p:nvPr>
        </p:nvSpPr>
        <p:spPr/>
        <p:txBody>
          <a:bodyPr/>
          <a:lstStyle/>
          <a:p>
            <a:fld id="{CD2544A7-CE64-43F2-A91E-693D915AA4C7}"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170E2F1-FB82-4F30-98A9-838EED816CC2}" type="datetimeFigureOut">
              <a:rPr lang="en-AU" smtClean="0"/>
              <a:pPr/>
              <a:t>12/06/2018</a:t>
            </a:fld>
            <a:endParaRPr lang="en-A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A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CD2544A7-CE64-43F2-A91E-693D915AA4C7}"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au/url?sa=i&amp;rct=j&amp;q=&amp;esrc=s&amp;frm=1&amp;source=images&amp;cd=&amp;cad=rja&amp;uact=8&amp;docid=mDMoqrrX5cfuiM&amp;tbnid=uTMjPhU9jpoAqM:&amp;ved=0CAUQjRw&amp;url=http://web.nmsu.edu/~wboeckle/biston.html&amp;ei=uBmUU-2dJcXYkQXbr4HoCw&amp;bvm=bv.68445247,d.dGI&amp;psig=AFQjCNEDg4kHYtiINp33QkmcBWzl9srtJg&amp;ust=140230117967669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92696"/>
            <a:ext cx="7024744" cy="1143000"/>
          </a:xfrm>
        </p:spPr>
        <p:txBody>
          <a:bodyPr/>
          <a:lstStyle/>
          <a:p>
            <a:r>
              <a:rPr lang="en-AU" dirty="0" smtClean="0"/>
              <a:t>NATURAL SELECTION</a:t>
            </a:r>
            <a:endParaRPr lang="en-AU" dirty="0"/>
          </a:p>
        </p:txBody>
      </p:sp>
      <p:pic>
        <p:nvPicPr>
          <p:cNvPr id="62466" name="Picture 2"/>
          <p:cNvPicPr>
            <a:picLocks noChangeAspect="1" noChangeArrowheads="1"/>
          </p:cNvPicPr>
          <p:nvPr/>
        </p:nvPicPr>
        <p:blipFill>
          <a:blip r:embed="rId2" cstate="print"/>
          <a:srcRect/>
          <a:stretch>
            <a:fillRect/>
          </a:stretch>
        </p:blipFill>
        <p:spPr bwMode="auto">
          <a:xfrm>
            <a:off x="3347864" y="1988840"/>
            <a:ext cx="5001369" cy="45385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Natural Selection</a:t>
            </a:r>
            <a:endParaRPr lang="en-AU" dirty="0"/>
          </a:p>
        </p:txBody>
      </p:sp>
      <p:sp>
        <p:nvSpPr>
          <p:cNvPr id="3" name="Content Placeholder 2"/>
          <p:cNvSpPr>
            <a:spLocks noGrp="1"/>
          </p:cNvSpPr>
          <p:nvPr>
            <p:ph idx="1"/>
          </p:nvPr>
        </p:nvSpPr>
        <p:spPr/>
        <p:txBody>
          <a:bodyPr>
            <a:normAutofit fontScale="85000" lnSpcReduction="10000"/>
          </a:bodyPr>
          <a:lstStyle/>
          <a:p>
            <a:r>
              <a:rPr lang="en-AU" dirty="0" smtClean="0"/>
              <a:t>Many selective agents act by killing individuals. These individuals are seen as ‘less fit’</a:t>
            </a:r>
          </a:p>
          <a:p>
            <a:r>
              <a:rPr lang="en-AU" dirty="0" smtClean="0"/>
              <a:t>For example: the slowest runner in a herd of sheep</a:t>
            </a:r>
          </a:p>
          <a:p>
            <a:r>
              <a:rPr lang="en-AU" dirty="0" smtClean="0"/>
              <a:t>However not all selective agents act by killing. </a:t>
            </a:r>
          </a:p>
          <a:p>
            <a:r>
              <a:rPr lang="en-AU" dirty="0" smtClean="0"/>
              <a:t>Charles Darwin called this ‘</a:t>
            </a:r>
            <a:r>
              <a:rPr lang="en-AU" b="1" dirty="0" smtClean="0"/>
              <a:t>sexual selection</a:t>
            </a:r>
            <a:r>
              <a:rPr lang="en-AU" dirty="0" smtClean="0"/>
              <a:t>’. This is because often females will select the brightest and most beautiful male to mate with. The offspring will therefore have similar genes and most likely have a higher chance of producing more offspring.</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Variation</a:t>
            </a:r>
            <a:endParaRPr lang="en-AU" dirty="0"/>
          </a:p>
        </p:txBody>
      </p:sp>
      <p:sp>
        <p:nvSpPr>
          <p:cNvPr id="3" name="Content Placeholder 2"/>
          <p:cNvSpPr>
            <a:spLocks noGrp="1"/>
          </p:cNvSpPr>
          <p:nvPr>
            <p:ph idx="1"/>
          </p:nvPr>
        </p:nvSpPr>
        <p:spPr/>
        <p:txBody>
          <a:bodyPr>
            <a:normAutofit lnSpcReduction="10000"/>
          </a:bodyPr>
          <a:lstStyle/>
          <a:p>
            <a:r>
              <a:rPr lang="en-AU" dirty="0" smtClean="0"/>
              <a:t>Darwin discovered that natural selection could only occur if their was genetic variation (natural differences) within a population</a:t>
            </a:r>
          </a:p>
          <a:p>
            <a:r>
              <a:rPr lang="en-AU" dirty="0" smtClean="0"/>
              <a:t>Variation is a difference in genes, which results in difference in characteristics</a:t>
            </a:r>
          </a:p>
          <a:p>
            <a:r>
              <a:rPr lang="en-AU" dirty="0" smtClean="0"/>
              <a:t>The difference in genes allows species carrying a particular trait to be more ‘fit’ in varying conditions</a:t>
            </a:r>
          </a:p>
          <a:p>
            <a:pPr>
              <a:buNone/>
            </a:pPr>
            <a:endParaRPr lang="en-A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Focus Question</a:t>
            </a:r>
            <a:endParaRPr lang="en-AU" dirty="0"/>
          </a:p>
        </p:txBody>
      </p:sp>
      <p:sp>
        <p:nvSpPr>
          <p:cNvPr id="3" name="Content Placeholder 2"/>
          <p:cNvSpPr>
            <a:spLocks noGrp="1"/>
          </p:cNvSpPr>
          <p:nvPr>
            <p:ph idx="1"/>
          </p:nvPr>
        </p:nvSpPr>
        <p:spPr/>
        <p:txBody>
          <a:bodyPr/>
          <a:lstStyle/>
          <a:p>
            <a:r>
              <a:rPr lang="en-AU" dirty="0" smtClean="0"/>
              <a:t>What would happen if all individuals in a population contained the same identical genetic makeup?</a:t>
            </a:r>
          </a:p>
          <a:p>
            <a:r>
              <a:rPr lang="en-AU" dirty="0" smtClean="0"/>
              <a:t>What would happen if a disease affected this population?</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Resistance to disease</a:t>
            </a:r>
            <a:endParaRPr lang="en-AU" dirty="0"/>
          </a:p>
        </p:txBody>
      </p:sp>
      <p:sp>
        <p:nvSpPr>
          <p:cNvPr id="3" name="Content Placeholder 2"/>
          <p:cNvSpPr>
            <a:spLocks noGrp="1"/>
          </p:cNvSpPr>
          <p:nvPr>
            <p:ph idx="1"/>
          </p:nvPr>
        </p:nvSpPr>
        <p:spPr/>
        <p:txBody>
          <a:bodyPr/>
          <a:lstStyle/>
          <a:p>
            <a:r>
              <a:rPr lang="en-AU" dirty="0" smtClean="0"/>
              <a:t>As we have seen from the ‘breeding like rabbits’ exercise species can become resistant to diseases </a:t>
            </a:r>
          </a:p>
          <a:p>
            <a:r>
              <a:rPr lang="en-AU" dirty="0" smtClean="0"/>
              <a:t>Can we think of any other examples of resistance?</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Case study  - Insects and insecticides </a:t>
            </a:r>
            <a:endParaRPr lang="en-AU" dirty="0"/>
          </a:p>
        </p:txBody>
      </p:sp>
      <p:sp>
        <p:nvSpPr>
          <p:cNvPr id="3" name="Content Placeholder 2"/>
          <p:cNvSpPr>
            <a:spLocks noGrp="1"/>
          </p:cNvSpPr>
          <p:nvPr>
            <p:ph idx="1"/>
          </p:nvPr>
        </p:nvSpPr>
        <p:spPr/>
        <p:txBody>
          <a:bodyPr>
            <a:normAutofit fontScale="85000" lnSpcReduction="10000"/>
          </a:bodyPr>
          <a:lstStyle/>
          <a:p>
            <a:r>
              <a:rPr lang="en-AU" dirty="0" smtClean="0"/>
              <a:t>Insecticides have been used quite readily for the past century</a:t>
            </a:r>
          </a:p>
          <a:p>
            <a:r>
              <a:rPr lang="en-AU" dirty="0" smtClean="0"/>
              <a:t>At first these appeared to work well, however over time farmers and scientists found that the effectiveness of the insecticides was decreasing. </a:t>
            </a:r>
          </a:p>
          <a:p>
            <a:r>
              <a:rPr lang="en-AU" dirty="0" smtClean="0"/>
              <a:t>Farmers resulted to increasing the concentration of these insecticides</a:t>
            </a:r>
          </a:p>
          <a:p>
            <a:r>
              <a:rPr lang="en-AU" dirty="0" smtClean="0"/>
              <a:t>The found that some, but not all the insects died</a:t>
            </a:r>
          </a:p>
          <a:p>
            <a:r>
              <a:rPr lang="en-AU" dirty="0" smtClean="0"/>
              <a:t>Eventually the insecticides had no effect on the insect populations</a:t>
            </a:r>
          </a:p>
          <a:p>
            <a:r>
              <a:rPr lang="en-AU" dirty="0" smtClean="0"/>
              <a:t>How is this the case?</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Case study  - Insects and insecticides </a:t>
            </a:r>
            <a:endParaRPr lang="en-AU" dirty="0"/>
          </a:p>
        </p:txBody>
      </p:sp>
      <p:sp>
        <p:nvSpPr>
          <p:cNvPr id="3" name="Content Placeholder 2"/>
          <p:cNvSpPr>
            <a:spLocks noGrp="1"/>
          </p:cNvSpPr>
          <p:nvPr>
            <p:ph idx="1"/>
          </p:nvPr>
        </p:nvSpPr>
        <p:spPr>
          <a:xfrm>
            <a:off x="1043608" y="2204864"/>
            <a:ext cx="6777317" cy="2041452"/>
          </a:xfrm>
        </p:spPr>
        <p:txBody>
          <a:bodyPr>
            <a:normAutofit fontScale="92500" lnSpcReduction="10000"/>
          </a:bodyPr>
          <a:lstStyle/>
          <a:p>
            <a:r>
              <a:rPr lang="en-AU" b="1" dirty="0" smtClean="0"/>
              <a:t>This is a classic example of natural selection</a:t>
            </a:r>
          </a:p>
          <a:p>
            <a:r>
              <a:rPr lang="en-AU" dirty="0" smtClean="0"/>
              <a:t>Every time the farmers sprayed, there would be a larger portion of insects who survived. This meant they were able to pass on the desired gene which was resistant to the insecticide.</a:t>
            </a:r>
          </a:p>
          <a:p>
            <a:endParaRPr lang="en-AU" dirty="0"/>
          </a:p>
        </p:txBody>
      </p:sp>
      <p:pic>
        <p:nvPicPr>
          <p:cNvPr id="70658" name="Picture 2"/>
          <p:cNvPicPr>
            <a:picLocks noChangeAspect="1" noChangeArrowheads="1"/>
          </p:cNvPicPr>
          <p:nvPr/>
        </p:nvPicPr>
        <p:blipFill>
          <a:blip r:embed="rId2" cstate="print"/>
          <a:srcRect/>
          <a:stretch>
            <a:fillRect/>
          </a:stretch>
        </p:blipFill>
        <p:spPr bwMode="auto">
          <a:xfrm>
            <a:off x="-85725" y="4229100"/>
            <a:ext cx="9229725" cy="2628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Bacteria and Antibiotics</a:t>
            </a:r>
            <a:endParaRPr lang="en-AU" dirty="0"/>
          </a:p>
        </p:txBody>
      </p:sp>
      <p:sp>
        <p:nvSpPr>
          <p:cNvPr id="3" name="Content Placeholder 2"/>
          <p:cNvSpPr>
            <a:spLocks noGrp="1"/>
          </p:cNvSpPr>
          <p:nvPr>
            <p:ph idx="1"/>
          </p:nvPr>
        </p:nvSpPr>
        <p:spPr/>
        <p:txBody>
          <a:bodyPr>
            <a:normAutofit fontScale="85000" lnSpcReduction="20000"/>
          </a:bodyPr>
          <a:lstStyle/>
          <a:p>
            <a:r>
              <a:rPr lang="en-AU" dirty="0" smtClean="0"/>
              <a:t>Similar to the insect scenario, bacteria can become immune to antibiotics via natural selection</a:t>
            </a:r>
          </a:p>
          <a:p>
            <a:r>
              <a:rPr lang="en-AU" dirty="0" smtClean="0"/>
              <a:t>Bacteria reproduce asexually – by making an identical copy of itself</a:t>
            </a:r>
          </a:p>
          <a:p>
            <a:r>
              <a:rPr lang="en-AU" dirty="0" smtClean="0"/>
              <a:t>If we have an infection we often take antibiotics to kill the bacteria in our body that is making us sick</a:t>
            </a:r>
          </a:p>
          <a:p>
            <a:r>
              <a:rPr lang="en-AU" dirty="0" smtClean="0"/>
              <a:t>Often some of the bacteria will be resistant to the antibiotic. This bacteria will remain in your body and will reproduce. As the offspring are identical to the parent cell they will also be resistant to the medication</a:t>
            </a:r>
          </a:p>
          <a:p>
            <a:endParaRPr lang="en-A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Bacteria and Antibiotics</a:t>
            </a:r>
            <a:endParaRPr lang="en-AU" dirty="0"/>
          </a:p>
        </p:txBody>
      </p:sp>
      <p:pic>
        <p:nvPicPr>
          <p:cNvPr id="71682" name="Picture 2"/>
          <p:cNvPicPr>
            <a:picLocks noChangeAspect="1" noChangeArrowheads="1"/>
          </p:cNvPicPr>
          <p:nvPr/>
        </p:nvPicPr>
        <p:blipFill>
          <a:blip r:embed="rId2" cstate="print"/>
          <a:srcRect/>
          <a:stretch>
            <a:fillRect/>
          </a:stretch>
        </p:blipFill>
        <p:spPr bwMode="auto">
          <a:xfrm>
            <a:off x="1115616" y="2276872"/>
            <a:ext cx="6721881" cy="42494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Evolution</a:t>
            </a:r>
            <a:endParaRPr lang="en-AU" dirty="0"/>
          </a:p>
        </p:txBody>
      </p:sp>
      <p:sp>
        <p:nvSpPr>
          <p:cNvPr id="3" name="Content Placeholder 2"/>
          <p:cNvSpPr>
            <a:spLocks noGrp="1"/>
          </p:cNvSpPr>
          <p:nvPr>
            <p:ph idx="1"/>
          </p:nvPr>
        </p:nvSpPr>
        <p:spPr/>
        <p:txBody>
          <a:bodyPr>
            <a:normAutofit fontScale="92500"/>
          </a:bodyPr>
          <a:lstStyle/>
          <a:p>
            <a:r>
              <a:rPr lang="en-AU" dirty="0" smtClean="0"/>
              <a:t>Charles Darwin proposed that new species could occur as a result of natural selection</a:t>
            </a:r>
          </a:p>
          <a:p>
            <a:r>
              <a:rPr lang="en-AU" dirty="0" smtClean="0"/>
              <a:t>The theory of evolution states that similar species must be closely related to each other. For example: Primates and humans</a:t>
            </a:r>
          </a:p>
          <a:p>
            <a:r>
              <a:rPr lang="en-AU" dirty="0" smtClean="0"/>
              <a:t>Darwin studied finches on the Galapagos Islands and found that the finches on different islands had different beaks…… how could this be???</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Speciation</a:t>
            </a:r>
            <a:endParaRPr lang="en-AU" dirty="0"/>
          </a:p>
        </p:txBody>
      </p:sp>
      <p:sp>
        <p:nvSpPr>
          <p:cNvPr id="3" name="Content Placeholder 2"/>
          <p:cNvSpPr>
            <a:spLocks noGrp="1"/>
          </p:cNvSpPr>
          <p:nvPr>
            <p:ph idx="1"/>
          </p:nvPr>
        </p:nvSpPr>
        <p:spPr/>
        <p:txBody>
          <a:bodyPr>
            <a:normAutofit fontScale="92500"/>
          </a:bodyPr>
          <a:lstStyle/>
          <a:p>
            <a:r>
              <a:rPr lang="en-AU" b="1" dirty="0" smtClean="0"/>
              <a:t>Speciation is the process where one species separates into two or more separate species</a:t>
            </a:r>
          </a:p>
          <a:p>
            <a:r>
              <a:rPr lang="en-AU" dirty="0" smtClean="0"/>
              <a:t>Speciation is responsible for the high biodiversity around the earth</a:t>
            </a:r>
          </a:p>
          <a:p>
            <a:r>
              <a:rPr lang="en-AU" b="1" dirty="0" smtClean="0"/>
              <a:t>Biodiversity is the number and range of different species that exist around the world</a:t>
            </a:r>
            <a:endParaRPr lang="en-AU" dirty="0" smtClean="0"/>
          </a:p>
          <a:p>
            <a:r>
              <a:rPr lang="en-AU" dirty="0" smtClean="0"/>
              <a:t>Did you know: the South West of Australia is the only biodiversity hotspot in Australia!!</a:t>
            </a:r>
            <a:endParaRPr lang="en-AU" dirty="0"/>
          </a:p>
        </p:txBody>
      </p:sp>
    </p:spTree>
    <p:extLst>
      <p:ext uri="{BB962C8B-B14F-4D97-AF65-F5344CB8AC3E}">
        <p14:creationId xmlns:p14="http://schemas.microsoft.com/office/powerpoint/2010/main" val="382941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natural selection?</a:t>
            </a:r>
            <a:endParaRPr lang="en-AU" dirty="0"/>
          </a:p>
        </p:txBody>
      </p:sp>
      <p:sp>
        <p:nvSpPr>
          <p:cNvPr id="3" name="Content Placeholder 2"/>
          <p:cNvSpPr>
            <a:spLocks noGrp="1"/>
          </p:cNvSpPr>
          <p:nvPr>
            <p:ph idx="1"/>
          </p:nvPr>
        </p:nvSpPr>
        <p:spPr/>
        <p:txBody>
          <a:bodyPr>
            <a:normAutofit fontScale="92500" lnSpcReduction="20000"/>
          </a:bodyPr>
          <a:lstStyle/>
          <a:p>
            <a:r>
              <a:rPr lang="en-AU" b="1" dirty="0" smtClean="0"/>
              <a:t>Natural selection </a:t>
            </a:r>
            <a:r>
              <a:rPr lang="en-AU" dirty="0" smtClean="0"/>
              <a:t>is the evolution of species due to beneficial alleles being passed to future generations. Environmental factors play an important role in natural selection. </a:t>
            </a:r>
          </a:p>
          <a:p>
            <a:endParaRPr lang="en-AU" dirty="0" smtClean="0"/>
          </a:p>
          <a:p>
            <a:r>
              <a:rPr lang="en-AU" b="1" dirty="0" smtClean="0"/>
              <a:t>Genetic variation </a:t>
            </a:r>
            <a:r>
              <a:rPr lang="en-AU" dirty="0" smtClean="0"/>
              <a:t>describes the differences in alleles within a population</a:t>
            </a:r>
          </a:p>
          <a:p>
            <a:r>
              <a:rPr lang="en-AU" dirty="0" smtClean="0"/>
              <a:t>For example:  different coat colours </a:t>
            </a:r>
          </a:p>
          <a:p>
            <a:endParaRPr lang="en-AU" b="1" dirty="0" smtClean="0"/>
          </a:p>
          <a:p>
            <a:r>
              <a:rPr lang="en-AU" b="1" dirty="0" smtClean="0"/>
              <a:t>Genetic variations allow natural selection to occur</a:t>
            </a:r>
            <a:endParaRPr lang="en-AU"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Speciation</a:t>
            </a:r>
            <a:endParaRPr lang="en-AU" dirty="0"/>
          </a:p>
        </p:txBody>
      </p:sp>
      <p:sp>
        <p:nvSpPr>
          <p:cNvPr id="3" name="Content Placeholder 2"/>
          <p:cNvSpPr>
            <a:spLocks noGrp="1"/>
          </p:cNvSpPr>
          <p:nvPr>
            <p:ph idx="1"/>
          </p:nvPr>
        </p:nvSpPr>
        <p:spPr/>
        <p:txBody>
          <a:bodyPr/>
          <a:lstStyle/>
          <a:p>
            <a:r>
              <a:rPr lang="en-AU" dirty="0" smtClean="0"/>
              <a:t>The are 3 main factors required for speciation (and therefore evolution) to occur:</a:t>
            </a:r>
          </a:p>
          <a:p>
            <a:r>
              <a:rPr lang="en-AU" dirty="0" smtClean="0"/>
              <a:t>1. Variation (Difference in genes)</a:t>
            </a:r>
          </a:p>
          <a:p>
            <a:r>
              <a:rPr lang="en-AU" dirty="0" smtClean="0"/>
              <a:t>2. Isolation</a:t>
            </a:r>
          </a:p>
          <a:p>
            <a:r>
              <a:rPr lang="en-AU" dirty="0" smtClean="0"/>
              <a:t>3. Selection </a:t>
            </a:r>
            <a:endParaRPr lang="en-AU" dirty="0"/>
          </a:p>
        </p:txBody>
      </p:sp>
    </p:spTree>
    <p:extLst>
      <p:ext uri="{BB962C8B-B14F-4D97-AF65-F5344CB8AC3E}">
        <p14:creationId xmlns:p14="http://schemas.microsoft.com/office/powerpoint/2010/main" val="170108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Isolation</a:t>
            </a:r>
            <a:endParaRPr lang="en-AU" dirty="0"/>
          </a:p>
        </p:txBody>
      </p:sp>
      <p:sp>
        <p:nvSpPr>
          <p:cNvPr id="3" name="Content Placeholder 2"/>
          <p:cNvSpPr>
            <a:spLocks noGrp="1"/>
          </p:cNvSpPr>
          <p:nvPr>
            <p:ph idx="1"/>
          </p:nvPr>
        </p:nvSpPr>
        <p:spPr/>
        <p:txBody>
          <a:bodyPr>
            <a:normAutofit fontScale="92500"/>
          </a:bodyPr>
          <a:lstStyle/>
          <a:p>
            <a:r>
              <a:rPr lang="en-AU" dirty="0" smtClean="0"/>
              <a:t>Isolation as the name suggests is simply where a group of the same species are separated by one another</a:t>
            </a:r>
          </a:p>
          <a:p>
            <a:r>
              <a:rPr lang="en-AU" dirty="0" smtClean="0"/>
              <a:t>This causes a change in the genetic makeup of those species and new species evolve over time</a:t>
            </a:r>
          </a:p>
          <a:p>
            <a:r>
              <a:rPr lang="en-AU" dirty="0" smtClean="0"/>
              <a:t>The main causes of isolation are </a:t>
            </a:r>
            <a:r>
              <a:rPr lang="en-AU" b="1" dirty="0" smtClean="0"/>
              <a:t>geographical </a:t>
            </a:r>
            <a:r>
              <a:rPr lang="en-AU" dirty="0" smtClean="0"/>
              <a:t>(oceans, rivers, deserts, mountains) or </a:t>
            </a:r>
            <a:r>
              <a:rPr lang="en-AU" b="1" dirty="0" smtClean="0"/>
              <a:t>climatic </a:t>
            </a:r>
            <a:r>
              <a:rPr lang="en-AU" dirty="0" smtClean="0"/>
              <a:t>(Rainfall, temperature, salinity, sunlight)</a:t>
            </a:r>
            <a:endParaRPr lang="en-AU" dirty="0"/>
          </a:p>
        </p:txBody>
      </p:sp>
    </p:spTree>
    <p:extLst>
      <p:ext uri="{BB962C8B-B14F-4D97-AF65-F5344CB8AC3E}">
        <p14:creationId xmlns:p14="http://schemas.microsoft.com/office/powerpoint/2010/main" val="1969189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Isolation </a:t>
            </a:r>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908720"/>
            <a:ext cx="4975661" cy="540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795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Selection</a:t>
            </a:r>
            <a:endParaRPr lang="en-AU" dirty="0"/>
          </a:p>
        </p:txBody>
      </p:sp>
      <p:sp>
        <p:nvSpPr>
          <p:cNvPr id="3" name="Content Placeholder 2"/>
          <p:cNvSpPr>
            <a:spLocks noGrp="1"/>
          </p:cNvSpPr>
          <p:nvPr>
            <p:ph idx="1"/>
          </p:nvPr>
        </p:nvSpPr>
        <p:spPr/>
        <p:txBody>
          <a:bodyPr>
            <a:normAutofit lnSpcReduction="10000"/>
          </a:bodyPr>
          <a:lstStyle/>
          <a:p>
            <a:r>
              <a:rPr lang="en-AU" dirty="0" smtClean="0"/>
              <a:t>Selection is all about mating</a:t>
            </a:r>
          </a:p>
          <a:p>
            <a:r>
              <a:rPr lang="en-AU" dirty="0" smtClean="0"/>
              <a:t>Once a species is separated by a barrier (geographical or climatic) changes in the selection processes can occur. Such as:</a:t>
            </a:r>
          </a:p>
          <a:p>
            <a:r>
              <a:rPr lang="en-AU" dirty="0" smtClean="0"/>
              <a:t>1. Courtship Behaviour</a:t>
            </a:r>
          </a:p>
          <a:p>
            <a:r>
              <a:rPr lang="en-AU" dirty="0" smtClean="0"/>
              <a:t>2. Breeding Seasons</a:t>
            </a:r>
          </a:p>
          <a:p>
            <a:r>
              <a:rPr lang="en-AU" dirty="0" smtClean="0"/>
              <a:t>3. Sterility (Mule)</a:t>
            </a:r>
          </a:p>
          <a:p>
            <a:r>
              <a:rPr lang="en-AU" dirty="0" smtClean="0"/>
              <a:t>4. Chemical Barriers (Sperm killed by chemical makeup of females)</a:t>
            </a:r>
          </a:p>
        </p:txBody>
      </p:sp>
    </p:spTree>
    <p:extLst>
      <p:ext uri="{BB962C8B-B14F-4D97-AF65-F5344CB8AC3E}">
        <p14:creationId xmlns:p14="http://schemas.microsoft.com/office/powerpoint/2010/main" val="37720715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548680"/>
            <a:ext cx="7024744" cy="1143000"/>
          </a:xfrm>
        </p:spPr>
        <p:txBody>
          <a:bodyPr/>
          <a:lstStyle/>
          <a:p>
            <a:r>
              <a:rPr lang="en-AU" dirty="0" smtClean="0"/>
              <a:t>Worked example</a:t>
            </a:r>
            <a:endParaRPr lang="en-A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72816"/>
            <a:ext cx="4559796" cy="4395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92080" y="1844824"/>
            <a:ext cx="3096344" cy="4247317"/>
          </a:xfrm>
          <a:prstGeom prst="rect">
            <a:avLst/>
          </a:prstGeom>
          <a:noFill/>
        </p:spPr>
        <p:txBody>
          <a:bodyPr wrap="square" rtlCol="0">
            <a:spAutoFit/>
          </a:bodyPr>
          <a:lstStyle/>
          <a:p>
            <a:pPr marL="342900" indent="-342900">
              <a:buAutoNum type="arabicPeriod"/>
            </a:pPr>
            <a:r>
              <a:rPr lang="en-AU" dirty="0" smtClean="0"/>
              <a:t>The frogs within the original population had variation in there genes</a:t>
            </a:r>
          </a:p>
          <a:p>
            <a:pPr marL="342900" indent="-342900">
              <a:buAutoNum type="arabicPeriod"/>
            </a:pPr>
            <a:r>
              <a:rPr lang="en-AU" dirty="0" smtClean="0"/>
              <a:t>The population was the divided into two isolated populations </a:t>
            </a:r>
          </a:p>
          <a:p>
            <a:pPr marL="342900" indent="-342900">
              <a:buAutoNum type="arabicPeriod"/>
            </a:pPr>
            <a:r>
              <a:rPr lang="en-AU" dirty="0" smtClean="0"/>
              <a:t>Those frogs who best survived the conditions of those 2 populations (climate, predation, food etc.) then reproduced. This passed on favourable genes </a:t>
            </a:r>
            <a:endParaRPr lang="en-AU" dirty="0"/>
          </a:p>
        </p:txBody>
      </p:sp>
    </p:spTree>
    <p:extLst>
      <p:ext uri="{BB962C8B-B14F-4D97-AF65-F5344CB8AC3E}">
        <p14:creationId xmlns:p14="http://schemas.microsoft.com/office/powerpoint/2010/main" val="309275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Linking it together….</a:t>
            </a:r>
            <a:endParaRPr lang="en-AU" dirty="0"/>
          </a:p>
        </p:txBody>
      </p:sp>
      <p:sp>
        <p:nvSpPr>
          <p:cNvPr id="3" name="Content Placeholder 2"/>
          <p:cNvSpPr>
            <a:spLocks noGrp="1"/>
          </p:cNvSpPr>
          <p:nvPr>
            <p:ph idx="1"/>
          </p:nvPr>
        </p:nvSpPr>
        <p:spPr/>
        <p:txBody>
          <a:bodyPr>
            <a:normAutofit fontScale="85000" lnSpcReduction="10000"/>
          </a:bodyPr>
          <a:lstStyle/>
          <a:p>
            <a:r>
              <a:rPr lang="en-AU" dirty="0" smtClean="0"/>
              <a:t>As the populations have isolated and there was variation within those populations, the fittest individuals are those which survive and are most successful at reproduction (passing on genes)</a:t>
            </a:r>
          </a:p>
          <a:p>
            <a:r>
              <a:rPr lang="en-AU" dirty="0" smtClean="0"/>
              <a:t>Both populations are faced with different environmental conditions and therefore often evolve to display varying traits</a:t>
            </a:r>
          </a:p>
          <a:p>
            <a:r>
              <a:rPr lang="en-AU" dirty="0" smtClean="0"/>
              <a:t>The finches on the Galapagos were isolated by geographical barriers. As each island has a slightly different biodiversity the finches evolved to grow different beaks based on the food supply available to them.</a:t>
            </a:r>
            <a:endParaRPr lang="en-AU" dirty="0"/>
          </a:p>
        </p:txBody>
      </p:sp>
    </p:spTree>
    <p:extLst>
      <p:ext uri="{BB962C8B-B14F-4D97-AF65-F5344CB8AC3E}">
        <p14:creationId xmlns:p14="http://schemas.microsoft.com/office/powerpoint/2010/main" val="272468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Examples</a:t>
            </a:r>
            <a:endParaRPr lang="en-AU" dirty="0"/>
          </a:p>
        </p:txBody>
      </p:sp>
      <p:sp>
        <p:nvSpPr>
          <p:cNvPr id="3" name="Content Placeholder 2"/>
          <p:cNvSpPr>
            <a:spLocks noGrp="1"/>
          </p:cNvSpPr>
          <p:nvPr>
            <p:ph idx="1"/>
          </p:nvPr>
        </p:nvSpPr>
        <p:spPr/>
        <p:txBody>
          <a:bodyPr/>
          <a:lstStyle/>
          <a:p>
            <a:r>
              <a:rPr lang="en-AU" dirty="0" smtClean="0"/>
              <a:t>Can you think of an example of speciation right here in Perth?</a:t>
            </a:r>
          </a:p>
          <a:p>
            <a:r>
              <a:rPr lang="en-AU" b="1" dirty="0" smtClean="0"/>
              <a:t>Quokkas on Rottnest Island</a:t>
            </a:r>
            <a:endParaRPr lang="en-AU" b="1" dirty="0"/>
          </a:p>
        </p:txBody>
      </p:sp>
      <p:pic>
        <p:nvPicPr>
          <p:cNvPr id="2050" name="Picture 2" descr="Quok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4149080"/>
            <a:ext cx="2286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89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Biodiversity</a:t>
            </a:r>
            <a:endParaRPr lang="en-AU" dirty="0"/>
          </a:p>
        </p:txBody>
      </p:sp>
      <p:sp>
        <p:nvSpPr>
          <p:cNvPr id="3" name="Content Placeholder 2"/>
          <p:cNvSpPr>
            <a:spLocks noGrp="1"/>
          </p:cNvSpPr>
          <p:nvPr>
            <p:ph idx="1"/>
          </p:nvPr>
        </p:nvSpPr>
        <p:spPr/>
        <p:txBody>
          <a:bodyPr>
            <a:normAutofit lnSpcReduction="10000"/>
          </a:bodyPr>
          <a:lstStyle/>
          <a:p>
            <a:r>
              <a:rPr lang="en-AU" b="1" dirty="0" smtClean="0"/>
              <a:t>Biodiversity </a:t>
            </a:r>
            <a:r>
              <a:rPr lang="en-AU" b="1" dirty="0"/>
              <a:t>is the number and range of different species that exist around the </a:t>
            </a:r>
            <a:r>
              <a:rPr lang="en-AU" b="1" dirty="0" smtClean="0"/>
              <a:t>world</a:t>
            </a:r>
            <a:endParaRPr lang="en-AU" dirty="0" smtClean="0"/>
          </a:p>
          <a:p>
            <a:r>
              <a:rPr lang="en-AU" dirty="0" smtClean="0"/>
              <a:t>Biodiversity impacts evolution as the biodiversity of an area affects the interactions and survival of the species </a:t>
            </a:r>
          </a:p>
          <a:p>
            <a:r>
              <a:rPr lang="en-AU" dirty="0" smtClean="0"/>
              <a:t>To ‘fittest’ individuals of a species survive the conditions and produce the most offspring</a:t>
            </a:r>
          </a:p>
          <a:p>
            <a:pPr marL="68580" indent="0">
              <a:buNone/>
            </a:pPr>
            <a:endParaRPr lang="en-AU" dirty="0"/>
          </a:p>
        </p:txBody>
      </p:sp>
    </p:spTree>
    <p:extLst>
      <p:ext uri="{BB962C8B-B14F-4D97-AF65-F5344CB8AC3E}">
        <p14:creationId xmlns:p14="http://schemas.microsoft.com/office/powerpoint/2010/main" val="159015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024744" cy="1143000"/>
          </a:xfrm>
        </p:spPr>
        <p:txBody>
          <a:bodyPr/>
          <a:lstStyle/>
          <a:p>
            <a:r>
              <a:rPr lang="en-AU" dirty="0" smtClean="0"/>
              <a:t>Evidence for Evolution</a:t>
            </a:r>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1" y="1268760"/>
            <a:ext cx="5904656" cy="5165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5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Adaptations</a:t>
            </a:r>
            <a:endParaRPr lang="en-AU" dirty="0"/>
          </a:p>
        </p:txBody>
      </p:sp>
      <p:sp>
        <p:nvSpPr>
          <p:cNvPr id="3" name="Content Placeholder 2"/>
          <p:cNvSpPr>
            <a:spLocks noGrp="1"/>
          </p:cNvSpPr>
          <p:nvPr>
            <p:ph idx="1"/>
          </p:nvPr>
        </p:nvSpPr>
        <p:spPr/>
        <p:txBody>
          <a:bodyPr>
            <a:normAutofit fontScale="92500"/>
          </a:bodyPr>
          <a:lstStyle/>
          <a:p>
            <a:r>
              <a:rPr lang="en-AU" b="1" dirty="0"/>
              <a:t>Adaptations </a:t>
            </a:r>
            <a:r>
              <a:rPr lang="en-AU" dirty="0"/>
              <a:t>are changes in a species over a period of time which can help the organism to survive. Adaptations occur over </a:t>
            </a:r>
            <a:r>
              <a:rPr lang="en-AU" dirty="0" smtClean="0"/>
              <a:t>generations due </a:t>
            </a:r>
            <a:r>
              <a:rPr lang="en-AU" dirty="0"/>
              <a:t>to mutations. There are 3 types of adaptations:</a:t>
            </a:r>
          </a:p>
          <a:p>
            <a:pPr lvl="0"/>
            <a:r>
              <a:rPr lang="en-AU" b="1" dirty="0"/>
              <a:t>Structural – Physical features of the organism</a:t>
            </a:r>
            <a:endParaRPr lang="en-AU" dirty="0"/>
          </a:p>
          <a:p>
            <a:pPr lvl="0"/>
            <a:r>
              <a:rPr lang="en-AU" b="1" dirty="0"/>
              <a:t>Behavioural – How the organism acts</a:t>
            </a:r>
            <a:endParaRPr lang="en-AU" dirty="0"/>
          </a:p>
          <a:p>
            <a:pPr lvl="0"/>
            <a:r>
              <a:rPr lang="en-AU" b="1" dirty="0"/>
              <a:t>Physiological – How the internal systems of the body respond to stimulus</a:t>
            </a:r>
            <a:endParaRPr lang="en-AU" dirty="0"/>
          </a:p>
          <a:p>
            <a:endParaRPr lang="en-AU" dirty="0"/>
          </a:p>
        </p:txBody>
      </p:sp>
    </p:spTree>
    <p:extLst>
      <p:ext uri="{BB962C8B-B14F-4D97-AF65-F5344CB8AC3E}">
        <p14:creationId xmlns:p14="http://schemas.microsoft.com/office/powerpoint/2010/main" val="1182037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type of adaptation?</a:t>
            </a:r>
            <a:endParaRPr lang="en-AU" dirty="0"/>
          </a:p>
        </p:txBody>
      </p:sp>
      <p:sp>
        <p:nvSpPr>
          <p:cNvPr id="3" name="Content Placeholder 2"/>
          <p:cNvSpPr>
            <a:spLocks noGrp="1"/>
          </p:cNvSpPr>
          <p:nvPr>
            <p:ph idx="1"/>
          </p:nvPr>
        </p:nvSpPr>
        <p:spPr/>
        <p:txBody>
          <a:bodyPr/>
          <a:lstStyle/>
          <a:p>
            <a:r>
              <a:rPr lang="en-AU" dirty="0" smtClean="0"/>
              <a:t>Kangaroo has a long thick tail</a:t>
            </a:r>
          </a:p>
          <a:p>
            <a:r>
              <a:rPr lang="en-AU" dirty="0" smtClean="0"/>
              <a:t>Elephants dilate blood vessels in their ears when they are hot</a:t>
            </a:r>
          </a:p>
          <a:p>
            <a:r>
              <a:rPr lang="en-AU" dirty="0" smtClean="0"/>
              <a:t>Birds migrate at various times of the year</a:t>
            </a:r>
          </a:p>
          <a:p>
            <a:r>
              <a:rPr lang="en-AU" dirty="0" smtClean="0"/>
              <a:t>Snails retract into their shells</a:t>
            </a:r>
          </a:p>
          <a:p>
            <a:r>
              <a:rPr lang="en-AU" dirty="0" smtClean="0"/>
              <a:t>Spiders produce venom which is injected into their prey</a:t>
            </a:r>
          </a:p>
          <a:p>
            <a:r>
              <a:rPr lang="en-AU" dirty="0" smtClean="0"/>
              <a:t>Polar bears have white fur</a:t>
            </a:r>
          </a:p>
          <a:p>
            <a:endParaRPr lang="en-AU" dirty="0"/>
          </a:p>
        </p:txBody>
      </p:sp>
    </p:spTree>
    <p:extLst>
      <p:ext uri="{BB962C8B-B14F-4D97-AF65-F5344CB8AC3E}">
        <p14:creationId xmlns:p14="http://schemas.microsoft.com/office/powerpoint/2010/main" val="22493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Natural Selection and environmental factors</a:t>
            </a:r>
            <a:endParaRPr lang="en-AU" dirty="0"/>
          </a:p>
        </p:txBody>
      </p:sp>
      <p:sp>
        <p:nvSpPr>
          <p:cNvPr id="3" name="Content Placeholder 2"/>
          <p:cNvSpPr>
            <a:spLocks noGrp="1"/>
          </p:cNvSpPr>
          <p:nvPr>
            <p:ph idx="1"/>
          </p:nvPr>
        </p:nvSpPr>
        <p:spPr>
          <a:xfrm>
            <a:off x="1043492" y="2323652"/>
            <a:ext cx="6777317" cy="3985668"/>
          </a:xfrm>
        </p:spPr>
        <p:txBody>
          <a:bodyPr>
            <a:normAutofit fontScale="92500" lnSpcReduction="10000"/>
          </a:bodyPr>
          <a:lstStyle/>
          <a:p>
            <a:r>
              <a:rPr lang="en-AU" dirty="0" smtClean="0"/>
              <a:t>The environmental facts that acts on the population is called the ‘</a:t>
            </a:r>
            <a:r>
              <a:rPr lang="en-AU" b="1" dirty="0" smtClean="0"/>
              <a:t>selective pressure</a:t>
            </a:r>
            <a:r>
              <a:rPr lang="en-AU" dirty="0" smtClean="0"/>
              <a:t>’</a:t>
            </a:r>
          </a:p>
          <a:p>
            <a:r>
              <a:rPr lang="en-AU" dirty="0" smtClean="0"/>
              <a:t>Selective pressures select </a:t>
            </a:r>
            <a:r>
              <a:rPr lang="en-AU" b="1" dirty="0" smtClean="0"/>
              <a:t>adaptations</a:t>
            </a:r>
            <a:r>
              <a:rPr lang="en-AU" dirty="0" smtClean="0"/>
              <a:t> that help an organism survive in its environment</a:t>
            </a:r>
          </a:p>
          <a:p>
            <a:r>
              <a:rPr lang="en-AU" dirty="0" smtClean="0"/>
              <a:t>The selective pressure may be biotic (living) such as </a:t>
            </a:r>
            <a:r>
              <a:rPr lang="en-AU" b="1" dirty="0" smtClean="0"/>
              <a:t>predation, bacterial infection or competition</a:t>
            </a:r>
            <a:endParaRPr lang="en-AU" dirty="0" smtClean="0"/>
          </a:p>
          <a:p>
            <a:r>
              <a:rPr lang="en-AU" dirty="0" smtClean="0"/>
              <a:t>Or it may be abiotic (physical) such as </a:t>
            </a:r>
            <a:r>
              <a:rPr lang="en-AU" b="1" dirty="0" smtClean="0"/>
              <a:t>temperature, water, fire or soil nutrients </a:t>
            </a:r>
            <a:endParaRPr lang="en-AU" dirty="0" smtClean="0"/>
          </a:p>
          <a:p>
            <a:r>
              <a:rPr lang="en-AU" dirty="0" smtClean="0"/>
              <a:t>Those species which are not affected by this pressure breed and pass </a:t>
            </a:r>
            <a:r>
              <a:rPr lang="en-AU" dirty="0" smtClean="0"/>
              <a:t>on </a:t>
            </a:r>
            <a:r>
              <a:rPr lang="en-AU" dirty="0" smtClean="0"/>
              <a:t>their favourable genes to the future generations</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Peppered Moth </a:t>
            </a:r>
            <a:endParaRPr lang="en-AU" dirty="0"/>
          </a:p>
        </p:txBody>
      </p:sp>
      <p:pic>
        <p:nvPicPr>
          <p:cNvPr id="63492" name="Picture 4" descr="http://web.nmsu.edu/~wboeckle/pepper_moth2.JPG">
            <a:hlinkClick r:id="rId2"/>
          </p:cNvPr>
          <p:cNvPicPr>
            <a:picLocks noChangeAspect="1" noChangeArrowheads="1"/>
          </p:cNvPicPr>
          <p:nvPr/>
        </p:nvPicPr>
        <p:blipFill>
          <a:blip r:embed="rId3" cstate="print"/>
          <a:srcRect/>
          <a:stretch>
            <a:fillRect/>
          </a:stretch>
        </p:blipFill>
        <p:spPr bwMode="auto">
          <a:xfrm>
            <a:off x="755577" y="2204864"/>
            <a:ext cx="5184576" cy="3981450"/>
          </a:xfrm>
          <a:prstGeom prst="rect">
            <a:avLst/>
          </a:prstGeom>
          <a:noFill/>
        </p:spPr>
      </p:pic>
      <p:sp>
        <p:nvSpPr>
          <p:cNvPr id="6" name="TextBox 5"/>
          <p:cNvSpPr txBox="1"/>
          <p:nvPr/>
        </p:nvSpPr>
        <p:spPr>
          <a:xfrm>
            <a:off x="6012160" y="2420888"/>
            <a:ext cx="2592288" cy="646331"/>
          </a:xfrm>
          <a:prstGeom prst="rect">
            <a:avLst/>
          </a:prstGeom>
          <a:noFill/>
        </p:spPr>
        <p:txBody>
          <a:bodyPr wrap="square" rtlCol="0">
            <a:spAutoFit/>
          </a:bodyPr>
          <a:lstStyle/>
          <a:p>
            <a:r>
              <a:rPr lang="en-AU" dirty="0" smtClean="0"/>
              <a:t>How many moths can you see here?</a:t>
            </a:r>
            <a:endParaRPr lang="en-AU" dirty="0"/>
          </a:p>
        </p:txBody>
      </p:sp>
      <p:sp>
        <p:nvSpPr>
          <p:cNvPr id="7" name="TextBox 6"/>
          <p:cNvSpPr txBox="1"/>
          <p:nvPr/>
        </p:nvSpPr>
        <p:spPr>
          <a:xfrm>
            <a:off x="6084168" y="3356992"/>
            <a:ext cx="2448272" cy="1200329"/>
          </a:xfrm>
          <a:prstGeom prst="rect">
            <a:avLst/>
          </a:prstGeom>
          <a:noFill/>
        </p:spPr>
        <p:txBody>
          <a:bodyPr wrap="square" rtlCol="0">
            <a:spAutoFit/>
          </a:bodyPr>
          <a:lstStyle/>
          <a:p>
            <a:r>
              <a:rPr lang="en-AU" dirty="0" smtClean="0"/>
              <a:t>Which moth do you think would best survive predation and why?</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Peppered moth</a:t>
            </a:r>
            <a:endParaRPr lang="en-AU" dirty="0"/>
          </a:p>
        </p:txBody>
      </p:sp>
      <p:sp>
        <p:nvSpPr>
          <p:cNvPr id="3" name="Content Placeholder 2"/>
          <p:cNvSpPr>
            <a:spLocks noGrp="1"/>
          </p:cNvSpPr>
          <p:nvPr>
            <p:ph idx="1"/>
          </p:nvPr>
        </p:nvSpPr>
        <p:spPr/>
        <p:txBody>
          <a:bodyPr>
            <a:normAutofit fontScale="62500" lnSpcReduction="20000"/>
          </a:bodyPr>
          <a:lstStyle/>
          <a:p>
            <a:r>
              <a:rPr lang="en-AU" dirty="0" smtClean="0"/>
              <a:t>The peppered moth is a classic example of natural selection</a:t>
            </a:r>
          </a:p>
          <a:p>
            <a:r>
              <a:rPr lang="en-AU" dirty="0" smtClean="0"/>
              <a:t>The selective pressure in this case was </a:t>
            </a:r>
            <a:r>
              <a:rPr lang="en-AU" b="1" dirty="0" smtClean="0"/>
              <a:t>predation</a:t>
            </a:r>
          </a:p>
          <a:p>
            <a:r>
              <a:rPr lang="en-AU" dirty="0" smtClean="0"/>
              <a:t>Light coloured pepper moths were abundant over 200 years ago. These moths camouflaged with the light coloured bark on the trees</a:t>
            </a:r>
          </a:p>
          <a:p>
            <a:r>
              <a:rPr lang="en-AU" dirty="0" smtClean="0"/>
              <a:t>During the industrial revolution the huge increase in pollution cause the bark of the trees to darken</a:t>
            </a:r>
          </a:p>
          <a:p>
            <a:r>
              <a:rPr lang="en-AU" dirty="0" smtClean="0"/>
              <a:t>The lighter coloured moths were no longer camouflaged and begin to become victims of predation </a:t>
            </a:r>
          </a:p>
          <a:p>
            <a:r>
              <a:rPr lang="en-AU" dirty="0" smtClean="0"/>
              <a:t>The darker coloured moths which were less abundant at the time began to increase their population as they were able to avoid predation</a:t>
            </a:r>
          </a:p>
          <a:p>
            <a:r>
              <a:rPr lang="en-AU" dirty="0" smtClean="0"/>
              <a:t>Light coloured pepper moths were abundant in the country side</a:t>
            </a:r>
          </a:p>
          <a:p>
            <a:r>
              <a:rPr lang="en-AU" dirty="0" smtClean="0"/>
              <a:t>Dark coloured pepper moths were abundant in the urban areas</a:t>
            </a:r>
          </a:p>
          <a:p>
            <a:pPr>
              <a:buNone/>
            </a:pP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Lets play a game...</a:t>
            </a:r>
            <a:endParaRPr lang="en-AU" dirty="0"/>
          </a:p>
        </p:txBody>
      </p:sp>
      <p:pic>
        <p:nvPicPr>
          <p:cNvPr id="66562" name="Picture 2"/>
          <p:cNvPicPr>
            <a:picLocks noGrp="1" noChangeAspect="1" noChangeArrowheads="1"/>
          </p:cNvPicPr>
          <p:nvPr>
            <p:ph idx="1"/>
          </p:nvPr>
        </p:nvPicPr>
        <p:blipFill>
          <a:blip r:embed="rId2" cstate="print"/>
          <a:srcRect/>
          <a:stretch>
            <a:fillRect/>
          </a:stretch>
        </p:blipFill>
        <p:spPr bwMode="auto">
          <a:xfrm>
            <a:off x="1763688" y="2852936"/>
            <a:ext cx="6294917"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cstate="print"/>
          <a:srcRect/>
          <a:stretch>
            <a:fillRect/>
          </a:stretch>
        </p:blipFill>
        <p:spPr bwMode="auto">
          <a:xfrm>
            <a:off x="683568" y="908720"/>
            <a:ext cx="4305300" cy="5219700"/>
          </a:xfrm>
          <a:prstGeom prst="rect">
            <a:avLst/>
          </a:prstGeom>
          <a:noFill/>
          <a:ln w="9525">
            <a:noFill/>
            <a:miter lim="800000"/>
            <a:headEnd/>
            <a:tailEnd/>
          </a:ln>
        </p:spPr>
      </p:pic>
      <p:pic>
        <p:nvPicPr>
          <p:cNvPr id="67587" name="Picture 3"/>
          <p:cNvPicPr>
            <a:picLocks noChangeAspect="1" noChangeArrowheads="1"/>
          </p:cNvPicPr>
          <p:nvPr/>
        </p:nvPicPr>
        <p:blipFill>
          <a:blip r:embed="rId3" cstate="print"/>
          <a:srcRect/>
          <a:stretch>
            <a:fillRect/>
          </a:stretch>
        </p:blipFill>
        <p:spPr bwMode="auto">
          <a:xfrm>
            <a:off x="4932040" y="2060848"/>
            <a:ext cx="3595886" cy="29144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724</TotalTime>
  <Words>1284</Words>
  <Application>Microsoft Office PowerPoint</Application>
  <PresentationFormat>On-screen Show (4:3)</PresentationFormat>
  <Paragraphs>112</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Century Gothic</vt:lpstr>
      <vt:lpstr>Wingdings 2</vt:lpstr>
      <vt:lpstr>Austin</vt:lpstr>
      <vt:lpstr>NATURAL SELECTION</vt:lpstr>
      <vt:lpstr>What is natural selection?</vt:lpstr>
      <vt:lpstr>Adaptations</vt:lpstr>
      <vt:lpstr>What type of adaptation?</vt:lpstr>
      <vt:lpstr>Natural Selection and environmental factors</vt:lpstr>
      <vt:lpstr>Peppered Moth </vt:lpstr>
      <vt:lpstr>Peppered moth</vt:lpstr>
      <vt:lpstr>Lets play a game...</vt:lpstr>
      <vt:lpstr>PowerPoint Presentation</vt:lpstr>
      <vt:lpstr>Natural Selection</vt:lpstr>
      <vt:lpstr>Variation</vt:lpstr>
      <vt:lpstr>Focus Question</vt:lpstr>
      <vt:lpstr>Resistance to disease</vt:lpstr>
      <vt:lpstr>Case study  - Insects and insecticides </vt:lpstr>
      <vt:lpstr>Case study  - Insects and insecticides </vt:lpstr>
      <vt:lpstr>Bacteria and Antibiotics</vt:lpstr>
      <vt:lpstr>Bacteria and Antibiotics</vt:lpstr>
      <vt:lpstr>Evolution</vt:lpstr>
      <vt:lpstr>Speciation</vt:lpstr>
      <vt:lpstr>Speciation</vt:lpstr>
      <vt:lpstr>Isolation</vt:lpstr>
      <vt:lpstr>Isolation </vt:lpstr>
      <vt:lpstr>Selection</vt:lpstr>
      <vt:lpstr>Worked example</vt:lpstr>
      <vt:lpstr>Linking it together….</vt:lpstr>
      <vt:lpstr>Examples</vt:lpstr>
      <vt:lpstr>Biodiversity</vt:lpstr>
      <vt:lpstr>Evidence for Evolution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Generations</dc:title>
  <dc:creator>JOHANSEN Rebecca</dc:creator>
  <cp:lastModifiedBy>JOHANSEN Rebecca [Rossmoyne Senior High School]</cp:lastModifiedBy>
  <cp:revision>96</cp:revision>
  <dcterms:created xsi:type="dcterms:W3CDTF">2014-05-28T00:52:16Z</dcterms:created>
  <dcterms:modified xsi:type="dcterms:W3CDTF">2018-06-12T04:17:54Z</dcterms:modified>
</cp:coreProperties>
</file>