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82"/>
  </p:notesMasterIdLst>
  <p:sldIdLst>
    <p:sldId id="31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17" r:id="rId24"/>
    <p:sldId id="318" r:id="rId25"/>
    <p:sldId id="319" r:id="rId26"/>
    <p:sldId id="320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22" r:id="rId36"/>
    <p:sldId id="32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21" r:id="rId47"/>
    <p:sldId id="313" r:id="rId48"/>
    <p:sldId id="314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276" r:id="rId67"/>
    <p:sldId id="277" r:id="rId68"/>
    <p:sldId id="278" r:id="rId69"/>
    <p:sldId id="279" r:id="rId70"/>
    <p:sldId id="280" r:id="rId71"/>
    <p:sldId id="281" r:id="rId72"/>
    <p:sldId id="282" r:id="rId73"/>
    <p:sldId id="283" r:id="rId74"/>
    <p:sldId id="284" r:id="rId75"/>
    <p:sldId id="294" r:id="rId76"/>
    <p:sldId id="285" r:id="rId77"/>
    <p:sldId id="286" r:id="rId78"/>
    <p:sldId id="341" r:id="rId79"/>
    <p:sldId id="287" r:id="rId80"/>
    <p:sldId id="288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D92D-FE87-4064-9AAA-ACBF52D20A65}" type="datetimeFigureOut">
              <a:rPr lang="en-AU" smtClean="0"/>
              <a:t>1/07/2021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6EEC7-DBD6-40CA-99D0-05DC28F101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2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AB133-166C-4882-B158-9DA14D4B7AF4}" type="slidenum">
              <a:rPr lang="en-AU" smtClean="0"/>
              <a:pPr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68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CEAD276-A415-4EA7-8D6A-A522D433D946}" type="datetimeFigureOut">
              <a:rPr lang="en-AU" smtClean="0"/>
              <a:pPr>
                <a:defRPr/>
              </a:pPr>
              <a:t>1/07/2021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03C12FB-5F24-4BC5-9236-412D7E97B00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295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DAC40-FBC7-4D82-BD02-3B40D8E529D1}" type="datetimeFigureOut">
              <a:rPr lang="en-AU" smtClean="0"/>
              <a:pPr>
                <a:defRPr/>
              </a:pPr>
              <a:t>1/07/2021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FE03A-F2A2-416D-9E60-2ADDF83B8E7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916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6294439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A44927-B597-4D9F-AE60-7B4F0F147018}" type="datetimeFigureOut">
              <a:rPr lang="en-AU" smtClean="0"/>
              <a:pPr>
                <a:defRPr/>
              </a:pPr>
              <a:t>1/07/2021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FF4E1-A6BD-4ECD-ABD6-3FDB30BA476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01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A582F-2CC8-4734-853A-F3D8F57283EC}" type="datetimeFigureOut">
              <a:rPr lang="en-AU" smtClean="0"/>
              <a:pPr>
                <a:defRPr/>
              </a:pPr>
              <a:t>1/07/2021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F7DC6-2055-468C-84FF-1F61CF384CE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76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497EC8-671F-4734-84BF-FB32FF43C5D2}" type="datetimeFigureOut">
              <a:rPr lang="en-AU" smtClean="0"/>
              <a:pPr>
                <a:defRPr/>
              </a:pPr>
              <a:t>1/07/2021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514C71-B2E4-4419-B36D-6EACB0E8156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8632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5703E-7F34-44CD-816B-F1C579C1AD26}" type="datetimeFigureOut">
              <a:rPr lang="en-AU" smtClean="0"/>
              <a:pPr>
                <a:defRPr/>
              </a:pPr>
              <a:t>1/07/2021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54F05-3E82-431A-906B-8047789ECAE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5702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A994D-0749-405D-BAEB-93E4AFA4C5A2}" type="datetimeFigureOut">
              <a:rPr lang="en-AU" smtClean="0"/>
              <a:pPr>
                <a:defRPr/>
              </a:pPr>
              <a:t>1/07/2021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C436-9AD2-4CEE-99AD-9C53CBEBB03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7970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B13B8-1238-49F6-834F-74ED6025376A}" type="datetimeFigureOut">
              <a:rPr lang="en-AU" smtClean="0"/>
              <a:pPr>
                <a:defRPr/>
              </a:pPr>
              <a:t>1/07/2021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A02A1-5212-40E7-9AA6-187A90E8C42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44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C1E5E-0681-4CE3-B720-E76E6ABCB92E}" type="datetimeFigureOut">
              <a:rPr lang="en-AU" smtClean="0"/>
              <a:pPr>
                <a:defRPr/>
              </a:pPr>
              <a:t>1/07/2021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35430-AD15-4B5E-8BE0-F94AB0535AD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fld id="{90DB2DAA-603A-427E-A02C-E49B7B013450}" type="datetimeFigureOut">
              <a:rPr lang="en-AU" smtClean="0"/>
              <a:pPr>
                <a:defRPr/>
              </a:pPr>
              <a:t>1/07/2021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>
              <a:defRPr/>
            </a:pPr>
            <a:fld id="{AD02129B-2D92-4E39-B8DB-F9BEB577E70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0160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fld id="{F690B16B-8B7D-4F15-8474-9602667237E9}" type="datetimeFigureOut">
              <a:rPr lang="en-AU" smtClean="0"/>
              <a:pPr>
                <a:defRPr/>
              </a:pPr>
              <a:t>1/07/2021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pPr>
              <a:defRPr/>
            </a:pPr>
            <a:fld id="{5365FDA0-4B04-4A6A-B672-3CE6F560FE0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00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66F9BF5-2DD3-49DD-86BF-A06752B7120D}" type="datetimeFigureOut">
              <a:rPr lang="en-AU" smtClean="0"/>
              <a:pPr>
                <a:defRPr/>
              </a:pPr>
              <a:t>1/07/2021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713AE7-6167-4678-B435-F9DA29D8089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226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kids.britannica.com/students/article/mitosis/60319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kids.britannica.com/students/article/mitosis/60319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hq.com/biology/cell-division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Bq1ULWJp_M" TargetMode="External"/><Relationship Id="rId2" Type="http://schemas.openxmlformats.org/officeDocument/2006/relationships/hyperlink" Target="https://www.youtube.com/watch?v=VzDMG7ke69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cz1FOWw0Cg" TargetMode="External"/><Relationship Id="rId4" Type="http://schemas.openxmlformats.org/officeDocument/2006/relationships/hyperlink" Target="https://www.youtube.com/watch?v=zrKdz93WlVk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aQ0WwZ_0I" TargetMode="External"/><Relationship Id="rId2" Type="http://schemas.openxmlformats.org/officeDocument/2006/relationships/hyperlink" Target="https://www.youtube.com/watch?v=BmFEoCFDi-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cigJn8UJNQ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Topic 12: Mitosis, Cancer &amp; Meiosis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r. Johansen 2021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000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Phases of Cell Cycle – 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G1 OR G0</a:t>
            </a:r>
            <a:endParaRPr lang="en-AU" b="1" dirty="0" smtClean="0">
              <a:solidFill>
                <a:srgbClr val="00B05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39094" y="1412776"/>
            <a:ext cx="4497002" cy="3593591"/>
          </a:xfrm>
        </p:spPr>
        <p:txBody>
          <a:bodyPr/>
          <a:lstStyle/>
          <a:p>
            <a:r>
              <a:rPr lang="en-AU" sz="2000" dirty="0" smtClean="0"/>
              <a:t>After mitosis, cells may continue the cell cycle and </a:t>
            </a:r>
            <a:r>
              <a:rPr lang="en-AU" sz="2000" b="1" dirty="0" smtClean="0"/>
              <a:t>re-enter the G1 phase. </a:t>
            </a:r>
          </a:p>
          <a:p>
            <a:r>
              <a:rPr lang="en-AU" sz="2000" dirty="0" smtClean="0"/>
              <a:t>Some cells leave the cell cycle and enter to G0 phase. </a:t>
            </a:r>
          </a:p>
          <a:p>
            <a:pPr marL="0" indent="0">
              <a:buNone/>
            </a:pPr>
            <a:endParaRPr lang="en-AU" sz="2000" b="1" dirty="0"/>
          </a:p>
          <a:p>
            <a:pPr marL="0" indent="0">
              <a:buNone/>
            </a:pPr>
            <a:r>
              <a:rPr lang="en-AU" sz="2000" b="1" dirty="0" smtClean="0"/>
              <a:t>G0 </a:t>
            </a:r>
            <a:r>
              <a:rPr lang="en-AU" sz="2000" b="1" dirty="0"/>
              <a:t>Phase or </a:t>
            </a:r>
            <a:r>
              <a:rPr lang="en-AU" sz="2000" b="1" dirty="0" smtClean="0"/>
              <a:t>no growth phase</a:t>
            </a:r>
            <a:endParaRPr lang="en-AU" sz="2000" dirty="0"/>
          </a:p>
          <a:p>
            <a:r>
              <a:rPr lang="en-AU" sz="2000" dirty="0" smtClean="0"/>
              <a:t>Some cells will leave the cell cycle and stop dividing for days, years or even the rest of the persons life. </a:t>
            </a:r>
            <a:endParaRPr lang="en-AU" sz="2000" dirty="0"/>
          </a:p>
          <a:p>
            <a:pPr eaLnBrk="1" hangingPunct="1"/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209571"/>
            <a:ext cx="3027154" cy="31303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Mitosis</a:t>
            </a:r>
            <a:br>
              <a:rPr lang="en-AU" dirty="0" smtClean="0"/>
            </a:br>
            <a:r>
              <a:rPr lang="en-AU" dirty="0" smtClean="0"/>
              <a:t>production of body cells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059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Mitosis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00520" y="1772816"/>
            <a:ext cx="3743867" cy="3593591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000" dirty="0" smtClean="0"/>
              <a:t>When cell reproduces, it is vital each new cell gets </a:t>
            </a:r>
            <a:r>
              <a:rPr lang="en-AU" sz="2000" i="1" dirty="0" smtClean="0"/>
              <a:t>exactly</a:t>
            </a:r>
            <a:r>
              <a:rPr lang="en-AU" sz="2000" dirty="0" smtClean="0"/>
              <a:t> same DNA as parent cell</a:t>
            </a:r>
          </a:p>
          <a:p>
            <a:pPr eaLnBrk="1" hangingPunct="1"/>
            <a:r>
              <a:rPr lang="en-AU" sz="2000" dirty="0" smtClean="0"/>
              <a:t>Therefore, each new cell must contain the </a:t>
            </a:r>
            <a:r>
              <a:rPr lang="en-AU" sz="2000" i="1" dirty="0" smtClean="0"/>
              <a:t>same genetic information </a:t>
            </a:r>
            <a:r>
              <a:rPr lang="en-AU" sz="2000" dirty="0" smtClean="0"/>
              <a:t>as the parent cell </a:t>
            </a:r>
          </a:p>
          <a:p>
            <a:pPr eaLnBrk="1" hangingPunct="1"/>
            <a:r>
              <a:rPr lang="en-AU" sz="2000" dirty="0" smtClean="0"/>
              <a:t>This is achieved by division of the nucleus, known as 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Mitosis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019" y="1854374"/>
            <a:ext cx="3579243" cy="34216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27584" y="210931"/>
            <a:ext cx="8229600" cy="720725"/>
          </a:xfrm>
        </p:spPr>
        <p:txBody>
          <a:bodyPr/>
          <a:lstStyle/>
          <a:p>
            <a:pPr eaLnBrk="1" hangingPunct="1"/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Mitosis</a:t>
            </a:r>
            <a:endParaRPr lang="en-A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12558" y="1052736"/>
            <a:ext cx="8435975" cy="863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AU" sz="2400" b="1" dirty="0" smtClean="0">
                <a:solidFill>
                  <a:srgbClr val="0070C0"/>
                </a:solidFill>
              </a:rPr>
              <a:t>I</a:t>
            </a:r>
            <a:r>
              <a:rPr lang="en-AU" sz="2400" dirty="0" smtClean="0"/>
              <a:t>nterphase, </a:t>
            </a:r>
            <a:r>
              <a:rPr lang="en-AU" sz="2400" b="1" dirty="0" smtClean="0">
                <a:solidFill>
                  <a:srgbClr val="0070C0"/>
                </a:solidFill>
              </a:rPr>
              <a:t>P</a:t>
            </a:r>
            <a:r>
              <a:rPr lang="en-AU" sz="2400" dirty="0" smtClean="0"/>
              <a:t>rophase, </a:t>
            </a:r>
            <a:r>
              <a:rPr lang="en-AU" sz="2400" b="1" dirty="0" smtClean="0">
                <a:solidFill>
                  <a:srgbClr val="0070C0"/>
                </a:solidFill>
              </a:rPr>
              <a:t>M</a:t>
            </a:r>
            <a:r>
              <a:rPr lang="en-AU" sz="2400" dirty="0" smtClean="0"/>
              <a:t>etaphase, </a:t>
            </a:r>
            <a:r>
              <a:rPr lang="en-AU" sz="2400" b="1" dirty="0" err="1" smtClean="0">
                <a:solidFill>
                  <a:srgbClr val="0070C0"/>
                </a:solidFill>
              </a:rPr>
              <a:t>A</a:t>
            </a:r>
            <a:r>
              <a:rPr lang="en-AU" sz="2400" dirty="0" err="1" smtClean="0"/>
              <a:t>naphase,</a:t>
            </a:r>
            <a:r>
              <a:rPr lang="en-AU" sz="2400" b="1" dirty="0" err="1" smtClean="0">
                <a:solidFill>
                  <a:srgbClr val="0070C0"/>
                </a:solidFill>
              </a:rPr>
              <a:t>T</a:t>
            </a:r>
            <a:r>
              <a:rPr lang="en-AU" sz="2400" dirty="0" err="1" smtClean="0"/>
              <a:t>elophase</a:t>
            </a:r>
            <a:endParaRPr lang="en-AU" sz="2400" dirty="0" smtClean="0"/>
          </a:p>
          <a:p>
            <a:pPr eaLnBrk="1" hangingPunct="1"/>
            <a:r>
              <a:rPr lang="en-AU" sz="2400" dirty="0" smtClean="0"/>
              <a:t>Cytokinesis</a:t>
            </a:r>
          </a:p>
        </p:txBody>
      </p:sp>
      <p:pic>
        <p:nvPicPr>
          <p:cNvPr id="15364" name="Picture 5" descr="Image result for early prophase mit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948488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38065" y="332656"/>
            <a:ext cx="8229600" cy="1008062"/>
          </a:xfrm>
        </p:spPr>
        <p:txBody>
          <a:bodyPr/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The Phases of Mitosis: Interphase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6467702" cy="1655763"/>
          </a:xfrm>
        </p:spPr>
        <p:txBody>
          <a:bodyPr>
            <a:noAutofit/>
          </a:bodyPr>
          <a:lstStyle/>
          <a:p>
            <a:r>
              <a:rPr lang="en-AU" sz="2000" dirty="0" smtClean="0"/>
              <a:t>Period </a:t>
            </a:r>
            <a:r>
              <a:rPr lang="en-AU" sz="2000" b="1" dirty="0" smtClean="0">
                <a:solidFill>
                  <a:srgbClr val="7030A0"/>
                </a:solidFill>
              </a:rPr>
              <a:t>between</a:t>
            </a:r>
            <a:r>
              <a:rPr lang="en-AU" sz="2000" dirty="0" smtClean="0"/>
              <a:t> </a:t>
            </a:r>
            <a:r>
              <a:rPr lang="en-AU" sz="2000" b="1" dirty="0" smtClean="0">
                <a:solidFill>
                  <a:srgbClr val="7030A0"/>
                </a:solidFill>
              </a:rPr>
              <a:t>nuclear division</a:t>
            </a:r>
          </a:p>
          <a:p>
            <a:r>
              <a:rPr lang="en-AU" sz="2000" dirty="0" smtClean="0"/>
              <a:t>During this phase the cell will complete G1, S &amp; G2 of the cell cycle. </a:t>
            </a:r>
          </a:p>
          <a:p>
            <a:r>
              <a:rPr lang="en-AU" sz="2000" dirty="0" smtClean="0"/>
              <a:t>S phase: DNA forms exact copies of themselves. </a:t>
            </a:r>
          </a:p>
          <a:p>
            <a:r>
              <a:rPr lang="en-AU" sz="2000" dirty="0" smtClean="0"/>
              <a:t>Thus, in the period between one cell division and the next, the quantity of DNA doubles </a:t>
            </a:r>
          </a:p>
          <a:p>
            <a:endParaRPr lang="en-AU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221088"/>
            <a:ext cx="6894139" cy="23036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079500"/>
          </a:xfrm>
        </p:spPr>
        <p:txBody>
          <a:bodyPr/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The Phases of Mitosis: Prophase</a:t>
            </a:r>
            <a:endParaRPr lang="en-A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14400" y="1478039"/>
            <a:ext cx="8229600" cy="3743325"/>
          </a:xfrm>
        </p:spPr>
        <p:txBody>
          <a:bodyPr/>
          <a:lstStyle/>
          <a:p>
            <a:r>
              <a:rPr lang="en-AU" sz="2000" dirty="0" smtClean="0"/>
              <a:t>This is the first phase of mitosis</a:t>
            </a:r>
          </a:p>
          <a:p>
            <a:r>
              <a:rPr lang="en-AU" sz="2000" dirty="0" smtClean="0"/>
              <a:t>2 pairs </a:t>
            </a:r>
            <a:r>
              <a:rPr lang="en-AU" sz="2000" b="1" dirty="0" smtClean="0">
                <a:solidFill>
                  <a:srgbClr val="7030A0"/>
                </a:solidFill>
              </a:rPr>
              <a:t>centrioles</a:t>
            </a:r>
            <a:r>
              <a:rPr lang="en-AU" sz="2000" dirty="0" smtClean="0"/>
              <a:t> become visible early</a:t>
            </a:r>
          </a:p>
          <a:p>
            <a:r>
              <a:rPr lang="en-AU" sz="2000" dirty="0" smtClean="0"/>
              <a:t>Move to opposite poles &amp; </a:t>
            </a:r>
            <a:r>
              <a:rPr lang="en-AU" sz="2000" b="1" dirty="0" smtClean="0">
                <a:solidFill>
                  <a:srgbClr val="7030A0"/>
                </a:solidFill>
              </a:rPr>
              <a:t>microtubules </a:t>
            </a:r>
            <a:r>
              <a:rPr lang="en-AU" sz="2000" dirty="0" smtClean="0"/>
              <a:t>begin to radiate from them</a:t>
            </a:r>
          </a:p>
          <a:p>
            <a:r>
              <a:rPr lang="en-AU" sz="2000" b="1" dirty="0" smtClean="0">
                <a:solidFill>
                  <a:srgbClr val="7030A0"/>
                </a:solidFill>
              </a:rPr>
              <a:t>Nucleolus </a:t>
            </a:r>
            <a:r>
              <a:rPr lang="en-AU" sz="2000" dirty="0" smtClean="0"/>
              <a:t>disappears &amp; </a:t>
            </a:r>
            <a:r>
              <a:rPr lang="en-AU" sz="2000" b="1" dirty="0" smtClean="0">
                <a:solidFill>
                  <a:srgbClr val="7030A0"/>
                </a:solidFill>
              </a:rPr>
              <a:t>nuclear membrane </a:t>
            </a:r>
            <a:r>
              <a:rPr lang="en-AU" sz="2000" dirty="0" smtClean="0"/>
              <a:t>breaks down</a:t>
            </a:r>
          </a:p>
          <a:p>
            <a:r>
              <a:rPr lang="en-AU" sz="2000" b="1" dirty="0" smtClean="0">
                <a:solidFill>
                  <a:srgbClr val="7030A0"/>
                </a:solidFill>
              </a:rPr>
              <a:t>Chromatin </a:t>
            </a:r>
            <a:r>
              <a:rPr lang="en-AU" sz="2000" dirty="0" smtClean="0"/>
              <a:t>become tightly coiled and from</a:t>
            </a:r>
            <a:r>
              <a:rPr lang="en-AU" sz="2000" b="1" dirty="0" smtClean="0">
                <a:solidFill>
                  <a:srgbClr val="7030A0"/>
                </a:solidFill>
              </a:rPr>
              <a:t> </a:t>
            </a:r>
            <a:r>
              <a:rPr lang="en-AU" sz="2000" b="1" dirty="0">
                <a:solidFill>
                  <a:srgbClr val="7030A0"/>
                </a:solidFill>
              </a:rPr>
              <a:t>c</a:t>
            </a:r>
            <a:r>
              <a:rPr lang="en-AU" sz="2000" b="1" dirty="0" smtClean="0">
                <a:solidFill>
                  <a:srgbClr val="7030A0"/>
                </a:solidFill>
              </a:rPr>
              <a:t>hromosomes</a:t>
            </a:r>
            <a:endParaRPr lang="en-AU" sz="800" dirty="0" smtClean="0">
              <a:hlinkClick r:id="rId2"/>
            </a:endParaRPr>
          </a:p>
          <a:p>
            <a:endParaRPr lang="en-AU" sz="800" dirty="0" smtClean="0">
              <a:hlinkClick r:id="rId2"/>
            </a:endParaRPr>
          </a:p>
          <a:p>
            <a:endParaRPr lang="en-AU" sz="800" dirty="0" smtClean="0">
              <a:hlinkClick r:id="rId2"/>
            </a:endParaRPr>
          </a:p>
          <a:p>
            <a:endParaRPr lang="en-AU" sz="800" dirty="0" smtClean="0">
              <a:hlinkClick r:id="rId2"/>
            </a:endParaRPr>
          </a:p>
          <a:p>
            <a:endParaRPr lang="en-AU" sz="800" dirty="0" smtClean="0">
              <a:hlinkClick r:id="rId2"/>
            </a:endParaRPr>
          </a:p>
          <a:p>
            <a:endParaRPr lang="en-AU" sz="800" dirty="0" smtClean="0">
              <a:hlinkClick r:id="rId2"/>
            </a:endParaRPr>
          </a:p>
          <a:p>
            <a:endParaRPr lang="en-AU" sz="800" dirty="0" smtClean="0">
              <a:hlinkClick r:id="rId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293096"/>
            <a:ext cx="6753430" cy="20260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4260" y="354807"/>
            <a:ext cx="8229600" cy="1439862"/>
          </a:xfrm>
        </p:spPr>
        <p:txBody>
          <a:bodyPr>
            <a:normAutofit/>
          </a:bodyPr>
          <a:lstStyle/>
          <a:p>
            <a:pPr algn="ctr"/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The Phases of Mitosis: Prophase</a:t>
            </a:r>
            <a:b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AU" sz="3200" b="1" dirty="0" smtClean="0">
                <a:solidFill>
                  <a:schemeClr val="accent1">
                    <a:lumMod val="75000"/>
                  </a:schemeClr>
                </a:solidFill>
              </a:rPr>
              <a:t>-Chromosomes-</a:t>
            </a:r>
            <a:endParaRPr lang="en-AU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8229600" cy="3240087"/>
          </a:xfrm>
        </p:spPr>
        <p:txBody>
          <a:bodyPr/>
          <a:lstStyle/>
          <a:p>
            <a:r>
              <a:rPr lang="en-AU" sz="2000" dirty="0" smtClean="0"/>
              <a:t>Each </a:t>
            </a:r>
            <a:r>
              <a:rPr lang="en-AU" sz="2000" b="1" dirty="0" smtClean="0">
                <a:solidFill>
                  <a:srgbClr val="7030A0"/>
                </a:solidFill>
              </a:rPr>
              <a:t>chromosome</a:t>
            </a:r>
            <a:r>
              <a:rPr lang="en-AU" sz="2000" dirty="0" smtClean="0"/>
              <a:t> consists of 2 </a:t>
            </a:r>
            <a:r>
              <a:rPr lang="en-AU" sz="2000" b="1" dirty="0" smtClean="0">
                <a:solidFill>
                  <a:srgbClr val="7030A0"/>
                </a:solidFill>
              </a:rPr>
              <a:t>chromatids</a:t>
            </a:r>
          </a:p>
          <a:p>
            <a:r>
              <a:rPr lang="en-AU" sz="2000" dirty="0" smtClean="0"/>
              <a:t>Joined at central point called </a:t>
            </a:r>
            <a:r>
              <a:rPr lang="en-AU" sz="2000" b="1" dirty="0" smtClean="0">
                <a:solidFill>
                  <a:srgbClr val="7030A0"/>
                </a:solidFill>
              </a:rPr>
              <a:t>centromere</a:t>
            </a:r>
          </a:p>
          <a:p>
            <a:r>
              <a:rPr lang="en-AU" sz="2000" dirty="0" smtClean="0"/>
              <a:t>2 chromatids that make up a chromosome are identical</a:t>
            </a:r>
          </a:p>
          <a:p>
            <a:r>
              <a:rPr lang="en-AU" sz="2000" dirty="0" smtClean="0"/>
              <a:t>Coiling allows easier</a:t>
            </a:r>
          </a:p>
          <a:p>
            <a:pPr>
              <a:buFont typeface="Georgia" pitchFamily="18" charset="0"/>
              <a:buNone/>
            </a:pPr>
            <a:r>
              <a:rPr lang="en-AU" sz="2000" dirty="0" smtClean="0"/>
              <a:t>	distribution of DNA </a:t>
            </a:r>
          </a:p>
          <a:p>
            <a:pPr>
              <a:buFont typeface="Georgia" pitchFamily="18" charset="0"/>
              <a:buNone/>
            </a:pPr>
            <a:r>
              <a:rPr lang="en-AU" sz="2000" dirty="0" smtClean="0"/>
              <a:t>	to daughter cells</a:t>
            </a:r>
          </a:p>
          <a:p>
            <a:endParaRPr lang="en-AU" dirty="0" smtClean="0"/>
          </a:p>
        </p:txBody>
      </p:sp>
      <p:sp>
        <p:nvSpPr>
          <p:cNvPr id="18436" name="AutoShape 2" descr="Image result for chromosome label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437" name="AutoShape 4" descr="Image result for chromosome label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438" name="AutoShape 6" descr="Image result for chromosome label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pic>
        <p:nvPicPr>
          <p:cNvPr id="18439" name="Picture 8" descr="Image result for chromosome label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116"/>
            <a:ext cx="4519612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081088"/>
          </a:xfrm>
        </p:spPr>
        <p:txBody>
          <a:bodyPr/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The Phases of Mitosis: Prophase</a:t>
            </a:r>
            <a:endParaRPr lang="en-A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7483" y="1628800"/>
            <a:ext cx="7560840" cy="4105275"/>
          </a:xfrm>
        </p:spPr>
        <p:txBody>
          <a:bodyPr>
            <a:normAutofit/>
          </a:bodyPr>
          <a:lstStyle/>
          <a:p>
            <a:r>
              <a:rPr lang="en-AU" sz="2000" dirty="0" smtClean="0"/>
              <a:t>By end of prophase, </a:t>
            </a:r>
            <a:r>
              <a:rPr lang="en-AU" sz="2000" b="1" dirty="0" smtClean="0">
                <a:solidFill>
                  <a:srgbClr val="7030A0"/>
                </a:solidFill>
              </a:rPr>
              <a:t>centrioles</a:t>
            </a:r>
            <a:r>
              <a:rPr lang="en-AU" sz="2000" dirty="0" smtClean="0"/>
              <a:t> reached opposite poles &amp; </a:t>
            </a:r>
            <a:r>
              <a:rPr lang="en-AU" sz="2000" b="1" dirty="0" smtClean="0">
                <a:solidFill>
                  <a:srgbClr val="7030A0"/>
                </a:solidFill>
              </a:rPr>
              <a:t>microtubules</a:t>
            </a:r>
            <a:r>
              <a:rPr lang="en-AU" sz="2000" dirty="0" smtClean="0"/>
              <a:t> have formed framework called </a:t>
            </a:r>
            <a:r>
              <a:rPr lang="en-AU" sz="2000" b="1" dirty="0" smtClean="0">
                <a:solidFill>
                  <a:srgbClr val="7030A0"/>
                </a:solidFill>
              </a:rPr>
              <a:t>spindle</a:t>
            </a:r>
          </a:p>
          <a:p>
            <a:r>
              <a:rPr lang="en-AU" sz="2000" b="1" dirty="0" smtClean="0">
                <a:solidFill>
                  <a:srgbClr val="7030A0"/>
                </a:solidFill>
              </a:rPr>
              <a:t>Nuclear membrane </a:t>
            </a:r>
            <a:r>
              <a:rPr lang="en-AU" sz="2000" dirty="0" smtClean="0"/>
              <a:t>completely disappeared</a:t>
            </a:r>
          </a:p>
          <a:p>
            <a:r>
              <a:rPr lang="en-AU" sz="2000" b="1" dirty="0" smtClean="0">
                <a:solidFill>
                  <a:srgbClr val="7030A0"/>
                </a:solidFill>
              </a:rPr>
              <a:t>Chromatid</a:t>
            </a:r>
            <a:r>
              <a:rPr lang="en-AU" sz="2000" dirty="0" smtClean="0"/>
              <a:t> pairs begin to migrate toward centre (equator) of the cell</a:t>
            </a:r>
          </a:p>
          <a:p>
            <a:pPr>
              <a:buFont typeface="Georgia" pitchFamily="18" charset="0"/>
              <a:buNone/>
            </a:pPr>
            <a:endParaRPr lang="en-AU" sz="1100" dirty="0" smtClean="0">
              <a:hlinkClick r:id="rId2"/>
            </a:endParaRPr>
          </a:p>
          <a:p>
            <a:pPr>
              <a:buFont typeface="Georgia" pitchFamily="18" charset="0"/>
              <a:buNone/>
            </a:pPr>
            <a:endParaRPr lang="en-AU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289" y="4077072"/>
            <a:ext cx="6753430" cy="20260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55576" y="270668"/>
            <a:ext cx="8229600" cy="1008063"/>
          </a:xfrm>
        </p:spPr>
        <p:txBody>
          <a:bodyPr/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The Phases of Mitosis: Metaphase</a:t>
            </a:r>
            <a:endParaRPr lang="en-A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14400" y="2060848"/>
            <a:ext cx="8229600" cy="1439863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rgbClr val="7030A0"/>
                </a:solidFill>
              </a:rPr>
              <a:t>Chromatid</a:t>
            </a:r>
            <a:r>
              <a:rPr lang="en-AU" sz="2000" dirty="0" smtClean="0"/>
              <a:t> pairs line up on equator of spindle</a:t>
            </a:r>
          </a:p>
          <a:p>
            <a:r>
              <a:rPr lang="en-AU" sz="2000" b="1" dirty="0" smtClean="0">
                <a:solidFill>
                  <a:srgbClr val="7030A0"/>
                </a:solidFill>
              </a:rPr>
              <a:t>Centromere</a:t>
            </a:r>
            <a:r>
              <a:rPr lang="en-AU" sz="2000" dirty="0" smtClean="0"/>
              <a:t> of each pair attached to </a:t>
            </a:r>
            <a:r>
              <a:rPr lang="en-AU" sz="2000" b="1" dirty="0" smtClean="0">
                <a:solidFill>
                  <a:srgbClr val="7030A0"/>
                </a:solidFill>
              </a:rPr>
              <a:t>spindle fibre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149080"/>
            <a:ext cx="6349882" cy="18820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55576" y="291307"/>
            <a:ext cx="8229600" cy="935038"/>
          </a:xfrm>
        </p:spPr>
        <p:txBody>
          <a:bodyPr/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The Phases of Mitosis: Anaphase</a:t>
            </a:r>
            <a:endParaRPr lang="en-A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80120" y="1556792"/>
            <a:ext cx="8229600" cy="2376487"/>
          </a:xfrm>
        </p:spPr>
        <p:txBody>
          <a:bodyPr>
            <a:normAutofit/>
          </a:bodyPr>
          <a:lstStyle/>
          <a:p>
            <a:r>
              <a:rPr lang="en-AU" sz="2000" dirty="0" smtClean="0"/>
              <a:t>Each pair of </a:t>
            </a:r>
            <a:r>
              <a:rPr lang="en-AU" sz="2000" b="1" dirty="0" smtClean="0">
                <a:solidFill>
                  <a:srgbClr val="7030A0"/>
                </a:solidFill>
              </a:rPr>
              <a:t>chromatids</a:t>
            </a:r>
            <a:r>
              <a:rPr lang="en-AU" sz="2000" dirty="0" smtClean="0"/>
              <a:t> separates at </a:t>
            </a:r>
            <a:r>
              <a:rPr lang="en-AU" sz="2000" b="1" dirty="0" smtClean="0">
                <a:solidFill>
                  <a:srgbClr val="7030A0"/>
                </a:solidFill>
              </a:rPr>
              <a:t>centromere</a:t>
            </a:r>
          </a:p>
          <a:p>
            <a:r>
              <a:rPr lang="en-AU" sz="2000" dirty="0" smtClean="0"/>
              <a:t>Now called </a:t>
            </a:r>
            <a:r>
              <a:rPr lang="en-AU" sz="2000" b="1" dirty="0" smtClean="0">
                <a:solidFill>
                  <a:srgbClr val="7030A0"/>
                </a:solidFill>
              </a:rPr>
              <a:t>chromosomes</a:t>
            </a:r>
            <a:r>
              <a:rPr lang="en-AU" sz="2000" dirty="0" smtClean="0"/>
              <a:t> &amp; pulled to apart toward opposite poles</a:t>
            </a:r>
          </a:p>
          <a:p>
            <a:r>
              <a:rPr lang="en-AU" sz="2000" b="1" dirty="0" smtClean="0">
                <a:solidFill>
                  <a:srgbClr val="7030A0"/>
                </a:solidFill>
              </a:rPr>
              <a:t>Centromeres</a:t>
            </a:r>
            <a:r>
              <a:rPr lang="en-AU" sz="2000" dirty="0" smtClean="0"/>
              <a:t> still attached to </a:t>
            </a:r>
            <a:r>
              <a:rPr lang="en-AU" sz="2000" b="1" dirty="0" smtClean="0">
                <a:solidFill>
                  <a:srgbClr val="7030A0"/>
                </a:solidFill>
              </a:rPr>
              <a:t>spindle fibres</a:t>
            </a:r>
          </a:p>
          <a:p>
            <a:r>
              <a:rPr lang="en-AU" sz="2000" dirty="0" smtClean="0"/>
              <a:t>Appear to pull </a:t>
            </a:r>
            <a:r>
              <a:rPr lang="en-AU" sz="2000" b="1" dirty="0" smtClean="0">
                <a:solidFill>
                  <a:srgbClr val="7030A0"/>
                </a:solidFill>
              </a:rPr>
              <a:t>chromosomes</a:t>
            </a:r>
            <a:r>
              <a:rPr lang="en-AU" sz="2000" dirty="0" smtClean="0"/>
              <a:t> apart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05064"/>
            <a:ext cx="6853756" cy="22420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The cell cycle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5576" y="280801"/>
            <a:ext cx="8229600" cy="865188"/>
          </a:xfrm>
        </p:spPr>
        <p:txBody>
          <a:bodyPr/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The Phases of Mitosis: Telophase</a:t>
            </a:r>
            <a:endParaRPr lang="en-A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268760"/>
            <a:ext cx="8229600" cy="3671887"/>
          </a:xfrm>
        </p:spPr>
        <p:txBody>
          <a:bodyPr>
            <a:normAutofit/>
          </a:bodyPr>
          <a:lstStyle/>
          <a:p>
            <a:r>
              <a:rPr lang="en-AU" sz="2000" dirty="0" smtClean="0"/>
              <a:t>2 sets of </a:t>
            </a:r>
            <a:r>
              <a:rPr lang="en-AU" sz="2000" b="1" dirty="0" smtClean="0">
                <a:solidFill>
                  <a:srgbClr val="7030A0"/>
                </a:solidFill>
              </a:rPr>
              <a:t>chromosomes</a:t>
            </a:r>
            <a:r>
              <a:rPr lang="en-AU" sz="2000" dirty="0" smtClean="0"/>
              <a:t> form tight groups at </a:t>
            </a:r>
            <a:r>
              <a:rPr lang="en-AU" sz="2000" b="1" dirty="0" smtClean="0">
                <a:solidFill>
                  <a:srgbClr val="7030A0"/>
                </a:solidFill>
              </a:rPr>
              <a:t>each pole</a:t>
            </a:r>
          </a:p>
          <a:p>
            <a:r>
              <a:rPr lang="en-AU" sz="2000" b="1" dirty="0" smtClean="0">
                <a:solidFill>
                  <a:srgbClr val="7030A0"/>
                </a:solidFill>
              </a:rPr>
              <a:t>Nuclear membrane </a:t>
            </a:r>
            <a:r>
              <a:rPr lang="en-AU" sz="2000" dirty="0" smtClean="0"/>
              <a:t>forms around each group</a:t>
            </a:r>
          </a:p>
          <a:p>
            <a:r>
              <a:rPr lang="en-AU" sz="2000" b="1" dirty="0" smtClean="0">
                <a:solidFill>
                  <a:srgbClr val="7030A0"/>
                </a:solidFill>
              </a:rPr>
              <a:t>Nucleolus</a:t>
            </a:r>
            <a:r>
              <a:rPr lang="en-AU" sz="2000" dirty="0" smtClean="0"/>
              <a:t> appears in each new </a:t>
            </a:r>
            <a:r>
              <a:rPr lang="en-AU" sz="2000" b="1" dirty="0" smtClean="0">
                <a:solidFill>
                  <a:srgbClr val="7030A0"/>
                </a:solidFill>
              </a:rPr>
              <a:t>nucleus</a:t>
            </a:r>
          </a:p>
          <a:p>
            <a:r>
              <a:rPr lang="en-AU" sz="2000" b="1" dirty="0" smtClean="0">
                <a:solidFill>
                  <a:srgbClr val="7030A0"/>
                </a:solidFill>
              </a:rPr>
              <a:t>Spindle fibres </a:t>
            </a:r>
            <a:r>
              <a:rPr lang="en-AU" sz="2000" dirty="0" smtClean="0"/>
              <a:t>disappear</a:t>
            </a:r>
          </a:p>
          <a:p>
            <a:r>
              <a:rPr lang="en-AU" sz="2000" b="1" dirty="0" smtClean="0">
                <a:solidFill>
                  <a:srgbClr val="7030A0"/>
                </a:solidFill>
              </a:rPr>
              <a:t>Chromosomes</a:t>
            </a:r>
            <a:r>
              <a:rPr lang="en-AU" sz="2000" dirty="0" smtClean="0"/>
              <a:t> gradually uncoil to become </a:t>
            </a:r>
            <a:r>
              <a:rPr lang="en-AU" sz="2000" b="1" dirty="0" smtClean="0">
                <a:solidFill>
                  <a:srgbClr val="7030A0"/>
                </a:solidFill>
              </a:rPr>
              <a:t>chromatin</a:t>
            </a:r>
            <a:r>
              <a:rPr lang="en-AU" sz="2000" dirty="0" smtClean="0"/>
              <a:t> once more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404573"/>
            <a:ext cx="5843502" cy="331768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55576" y="345282"/>
            <a:ext cx="8229600" cy="863600"/>
          </a:xfrm>
        </p:spPr>
        <p:txBody>
          <a:bodyPr/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Cytokinesis</a:t>
            </a:r>
            <a:endParaRPr lang="en-A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2520950"/>
          </a:xfrm>
        </p:spPr>
        <p:txBody>
          <a:bodyPr/>
          <a:lstStyle/>
          <a:p>
            <a:pPr>
              <a:defRPr/>
            </a:pPr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</a:rPr>
              <a:t>Cytokinesis</a:t>
            </a:r>
            <a:r>
              <a:rPr lang="en-AU" sz="2000" dirty="0" smtClean="0"/>
              <a:t> = division of cytoplasm</a:t>
            </a:r>
          </a:p>
          <a:p>
            <a:pPr>
              <a:defRPr/>
            </a:pPr>
            <a:r>
              <a:rPr lang="en-AU" sz="2000" b="1" dirty="0" smtClean="0">
                <a:solidFill>
                  <a:srgbClr val="7030A0"/>
                </a:solidFill>
              </a:rPr>
              <a:t>Cytoplasm</a:t>
            </a:r>
            <a:r>
              <a:rPr lang="en-AU" sz="2000" dirty="0" smtClean="0"/>
              <a:t> usually begins to divide during telophase</a:t>
            </a:r>
          </a:p>
          <a:p>
            <a:pPr>
              <a:defRPr/>
            </a:pPr>
            <a:r>
              <a:rPr lang="en-AU" sz="2000" dirty="0" smtClean="0"/>
              <a:t>Furrow develops in </a:t>
            </a:r>
            <a:r>
              <a:rPr lang="en-AU" sz="2000" b="1" dirty="0" smtClean="0">
                <a:solidFill>
                  <a:srgbClr val="7030A0"/>
                </a:solidFill>
              </a:rPr>
              <a:t>cytoplasm</a:t>
            </a:r>
            <a:r>
              <a:rPr lang="en-AU" sz="2000" dirty="0" smtClean="0"/>
              <a:t> between </a:t>
            </a:r>
            <a:r>
              <a:rPr lang="en-AU" sz="2000" b="1" dirty="0" smtClean="0">
                <a:solidFill>
                  <a:srgbClr val="7030A0"/>
                </a:solidFill>
              </a:rPr>
              <a:t>2 nuclei</a:t>
            </a:r>
            <a:r>
              <a:rPr lang="en-AU" sz="2000" dirty="0" smtClean="0"/>
              <a:t>, gradually deepens until cut into 2 parts</a:t>
            </a:r>
          </a:p>
          <a:p>
            <a:pPr>
              <a:defRPr/>
            </a:pPr>
            <a:endParaRPr lang="en-AU" dirty="0" smtClean="0"/>
          </a:p>
          <a:p>
            <a:pPr>
              <a:buFont typeface="Georgia" pitchFamily="18" charset="0"/>
              <a:buNone/>
              <a:defRPr/>
            </a:pPr>
            <a:endParaRPr lang="en-AU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501008"/>
            <a:ext cx="4819499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46448" y="293723"/>
            <a:ext cx="8229600" cy="865188"/>
          </a:xfrm>
        </p:spPr>
        <p:txBody>
          <a:bodyPr/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The Cell Cycle and mitosis</a:t>
            </a:r>
            <a:endParaRPr lang="en-A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81790" y="1517442"/>
            <a:ext cx="8229600" cy="2376488"/>
          </a:xfrm>
        </p:spPr>
        <p:txBody>
          <a:bodyPr>
            <a:normAutofit/>
          </a:bodyPr>
          <a:lstStyle/>
          <a:p>
            <a:r>
              <a:rPr lang="en-AU" sz="2000" dirty="0" smtClean="0"/>
              <a:t>Mitosis &amp; cytokinesis has now resulted in 2 daughter cells</a:t>
            </a:r>
          </a:p>
          <a:p>
            <a:r>
              <a:rPr lang="en-AU" sz="2000" dirty="0" smtClean="0"/>
              <a:t>These daughter cells are now in Interphase</a:t>
            </a:r>
          </a:p>
          <a:p>
            <a:r>
              <a:rPr lang="en-AU" sz="2000" dirty="0" smtClean="0"/>
              <a:t>Each daughter cell has exactly same number and type of chromosomes as parent cell</a:t>
            </a:r>
          </a:p>
        </p:txBody>
      </p:sp>
      <p:pic>
        <p:nvPicPr>
          <p:cNvPr id="24580" name="Picture 2" descr="Image result for mitosis cell div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57562"/>
            <a:ext cx="48387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148064" y="6092581"/>
            <a:ext cx="3384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800" dirty="0">
                <a:hlinkClick r:id="rId3"/>
              </a:rPr>
              <a:t>http://www.sciencehq.com/biology/cell-division.html</a:t>
            </a:r>
            <a:endParaRPr lang="en-AU" sz="800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Stem cells </a:t>
            </a:r>
            <a:br>
              <a:rPr lang="en-AU" dirty="0" smtClean="0"/>
            </a:br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5877272"/>
            <a:ext cx="6034030" cy="742279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This concept will be revised later in the term(with embryonic development)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4573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Differentiation and stem cells 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340768"/>
            <a:ext cx="7633742" cy="4392488"/>
          </a:xfrm>
        </p:spPr>
        <p:txBody>
          <a:bodyPr>
            <a:normAutofit/>
          </a:bodyPr>
          <a:lstStyle/>
          <a:p>
            <a:r>
              <a:rPr lang="en-AU" sz="2000" dirty="0" smtClean="0"/>
              <a:t> Cells can be classified as either </a:t>
            </a:r>
            <a:r>
              <a:rPr lang="en-AU" sz="2000" b="1" dirty="0" smtClean="0"/>
              <a:t>stem cells or specialised cells. </a:t>
            </a:r>
            <a:endParaRPr lang="en-AU" sz="2000" dirty="0" smtClean="0"/>
          </a:p>
          <a:p>
            <a:r>
              <a:rPr lang="en-AU" sz="2000" dirty="0" smtClean="0"/>
              <a:t>The process in which cells become specialised is called 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differentiation</a:t>
            </a:r>
            <a:r>
              <a:rPr lang="en-AU" sz="2000" dirty="0" smtClean="0"/>
              <a:t>. </a:t>
            </a:r>
          </a:p>
          <a:p>
            <a:endParaRPr lang="en-AU" sz="2000" dirty="0" smtClean="0"/>
          </a:p>
          <a:p>
            <a:r>
              <a:rPr lang="en-AU" sz="2000" dirty="0" smtClean="0"/>
              <a:t>As </a:t>
            </a:r>
            <a:r>
              <a:rPr lang="en-AU" sz="2000" dirty="0"/>
              <a:t>stem cells proliferate different genes become activated. Resulting in differentiation into specialised cells.</a:t>
            </a:r>
            <a:endParaRPr lang="en-AU" sz="2000" b="1" dirty="0">
              <a:solidFill>
                <a:srgbClr val="0070C0"/>
              </a:solidFill>
            </a:endParaRPr>
          </a:p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Internal signals: </a:t>
            </a:r>
            <a:r>
              <a:rPr lang="en-AU" sz="2000" dirty="0"/>
              <a:t>controlled by genes that carry coded instructions for all structures and functions of cells.</a:t>
            </a:r>
          </a:p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External signals: </a:t>
            </a:r>
            <a:r>
              <a:rPr lang="en-AU" sz="2000" dirty="0"/>
              <a:t>chemicals secreted by other cells, physical contact with neighbour cells, molecules in immediate surroundings (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</a:rPr>
              <a:t>microenvironment</a:t>
            </a:r>
            <a:r>
              <a:rPr lang="en-AU" sz="2000" dirty="0"/>
              <a:t>).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9684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Differentiation and stem cells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02" y="1484784"/>
            <a:ext cx="6590854" cy="490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17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STEM CELL POTENCY 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8" y="1901674"/>
            <a:ext cx="7755341" cy="40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9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Meiosis</a:t>
            </a:r>
            <a:br>
              <a:rPr lang="en-AU" dirty="0" smtClean="0"/>
            </a:br>
            <a:r>
              <a:rPr lang="en-AU" dirty="0" smtClean="0"/>
              <a:t>The Production of gametes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9121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85" y="1628800"/>
            <a:ext cx="7992888" cy="1971664"/>
          </a:xfrm>
        </p:spPr>
        <p:txBody>
          <a:bodyPr>
            <a:normAutofit/>
          </a:bodyPr>
          <a:lstStyle/>
          <a:p>
            <a:r>
              <a:rPr lang="en-AU" sz="2000" dirty="0" smtClean="0"/>
              <a:t>Type of cell division to produce 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gametes</a:t>
            </a:r>
            <a:r>
              <a:rPr lang="en-AU" sz="2000" dirty="0" smtClean="0"/>
              <a:t> (sex cells – sperm and ova)</a:t>
            </a:r>
          </a:p>
          <a:p>
            <a:r>
              <a:rPr lang="en-AU" sz="2000" dirty="0" smtClean="0"/>
              <a:t>Sex cells have </a:t>
            </a:r>
            <a:r>
              <a:rPr lang="en-AU" sz="2000" b="1" dirty="0" smtClean="0"/>
              <a:t>half the usual number of chromosomes </a:t>
            </a:r>
            <a:r>
              <a:rPr lang="en-AU" sz="2000" dirty="0" smtClean="0"/>
              <a:t>(haploid – 23)</a:t>
            </a:r>
            <a:endParaRPr lang="en-AU" sz="2000" dirty="0"/>
          </a:p>
        </p:txBody>
      </p:sp>
      <p:pic>
        <p:nvPicPr>
          <p:cNvPr id="2052" name="Picture 4" descr="Image result for ova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6552728" cy="2282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412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864096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Gametogenesis – covered again in topic 14 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992888" cy="3816424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Gametogenesis: </a:t>
            </a:r>
            <a:r>
              <a:rPr lang="en-AU" sz="2000" dirty="0" smtClean="0"/>
              <a:t>Process of gamete development, which includes meiosis.</a:t>
            </a:r>
          </a:p>
          <a:p>
            <a:r>
              <a:rPr lang="en-AU" sz="2000" dirty="0" smtClean="0"/>
              <a:t>Takes place in the sex organs </a:t>
            </a:r>
          </a:p>
          <a:p>
            <a:endParaRPr lang="en-AU" sz="2000" dirty="0" smtClean="0"/>
          </a:p>
          <a:p>
            <a:r>
              <a:rPr lang="en-AU" sz="2000" i="1" u="sng" dirty="0" smtClean="0"/>
              <a:t>Two types: </a:t>
            </a:r>
          </a:p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Spermatogenesis: </a:t>
            </a:r>
            <a:r>
              <a:rPr lang="en-AU" sz="2000" dirty="0" smtClean="0"/>
              <a:t>formation of spermatozoa in the testis</a:t>
            </a:r>
          </a:p>
          <a:p>
            <a:r>
              <a:rPr lang="en-AU" sz="2000" b="1" dirty="0" err="1" smtClean="0">
                <a:solidFill>
                  <a:schemeClr val="accent1">
                    <a:lumMod val="75000"/>
                  </a:schemeClr>
                </a:solidFill>
              </a:rPr>
              <a:t>Oogenesis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AU" sz="2000" dirty="0" smtClean="0"/>
              <a:t>formation of ova in the ovary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50900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ell cycle ph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2" y="1052736"/>
            <a:ext cx="7699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768350" y="260648"/>
            <a:ext cx="8229600" cy="936625"/>
          </a:xfrm>
        </p:spPr>
        <p:txBody>
          <a:bodyPr/>
          <a:lstStyle/>
          <a:p>
            <a:pPr eaLnBrk="1" hangingPunct="1"/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The Cell Cycle</a:t>
            </a:r>
            <a:endParaRPr lang="en-A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368" y="1268760"/>
            <a:ext cx="7844095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Results in production of 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four cells </a:t>
            </a:r>
            <a:r>
              <a:rPr lang="en-AU" sz="2000" dirty="0" smtClean="0"/>
              <a:t>with half number of chromosomes present in original cell</a:t>
            </a:r>
          </a:p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Daughter cell </a:t>
            </a:r>
            <a:r>
              <a:rPr lang="en-AU" sz="2000" dirty="0" smtClean="0"/>
              <a:t>has 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half number of chromosomes </a:t>
            </a:r>
            <a:r>
              <a:rPr lang="en-AU" sz="2000" dirty="0" smtClean="0"/>
              <a:t>compared with its parent cell</a:t>
            </a:r>
          </a:p>
          <a:p>
            <a:r>
              <a:rPr lang="en-AU" sz="2000" i="1" dirty="0" smtClean="0"/>
              <a:t>Process involves </a:t>
            </a:r>
            <a:r>
              <a:rPr lang="en-AU" sz="2000" i="1" dirty="0" smtClean="0">
                <a:solidFill>
                  <a:schemeClr val="accent1">
                    <a:lumMod val="75000"/>
                  </a:schemeClr>
                </a:solidFill>
              </a:rPr>
              <a:t>2 nuclear divisions</a:t>
            </a:r>
            <a:r>
              <a:rPr lang="en-AU" sz="2000" i="1" dirty="0" smtClean="0"/>
              <a:t>, but the chromosomes duplicate </a:t>
            </a:r>
            <a:r>
              <a:rPr lang="en-AU" sz="2000" i="1" u="sng" dirty="0" smtClean="0"/>
              <a:t>only once</a:t>
            </a:r>
            <a:endParaRPr lang="en-AU" sz="2000" i="1" u="sng" dirty="0"/>
          </a:p>
        </p:txBody>
      </p:sp>
      <p:pic>
        <p:nvPicPr>
          <p:cNvPr id="1026" name="Picture 2" descr="Meiosis vs Mitosis | BioNi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06001"/>
            <a:ext cx="5328592" cy="31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90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68052"/>
            <a:ext cx="8229600" cy="792088"/>
          </a:xfrm>
        </p:spPr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316" y="1268760"/>
            <a:ext cx="8229600" cy="4392488"/>
          </a:xfrm>
        </p:spPr>
        <p:txBody>
          <a:bodyPr>
            <a:normAutofit/>
          </a:bodyPr>
          <a:lstStyle/>
          <a:p>
            <a:r>
              <a:rPr lang="en-AU" sz="2000" dirty="0" smtClean="0"/>
              <a:t>Prior to undergoing meiosis, cell goes through an 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interphase</a:t>
            </a:r>
            <a:r>
              <a:rPr lang="en-AU" sz="2000" dirty="0" smtClean="0"/>
              <a:t> stage where it grows and DNA is replicated</a:t>
            </a:r>
          </a:p>
          <a:p>
            <a:r>
              <a:rPr lang="en-AU" sz="2000" dirty="0" smtClean="0"/>
              <a:t>First division of 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meiosis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sz="2000" dirty="0" smtClean="0"/>
              <a:t>is similar to 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mitosis </a:t>
            </a:r>
            <a:r>
              <a:rPr lang="en-AU" sz="2000" i="1" dirty="0"/>
              <a:t>(except for the addition of homologous chromosomes) </a:t>
            </a:r>
            <a:endParaRPr lang="en-AU" sz="2000" dirty="0" smtClean="0"/>
          </a:p>
          <a:p>
            <a:r>
              <a:rPr lang="en-AU" sz="2000" dirty="0" smtClean="0"/>
              <a:t>At beginning of both types of cell division the number of chromosomes is the same. </a:t>
            </a:r>
            <a:endParaRPr lang="en-AU" sz="2000" dirty="0"/>
          </a:p>
        </p:txBody>
      </p:sp>
      <p:pic>
        <p:nvPicPr>
          <p:cNvPr id="16386" name="Picture 2" descr="Image result for karyoty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429000"/>
            <a:ext cx="3384376" cy="311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964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aryoty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920880" cy="50439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Karyotype 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18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864096"/>
          </a:xfrm>
        </p:spPr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Meiosis: definitions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27466"/>
            <a:ext cx="7219827" cy="4104456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Diploid: </a:t>
            </a:r>
            <a:r>
              <a:rPr lang="en-AU" sz="2000" dirty="0" smtClean="0"/>
              <a:t>Number of chromosomes present in the body (or somatic) cells of an individual. Represented by </a:t>
            </a:r>
            <a:r>
              <a:rPr lang="en-AU" sz="2000" i="1" dirty="0" smtClean="0">
                <a:solidFill>
                  <a:srgbClr val="00B050"/>
                </a:solidFill>
              </a:rPr>
              <a:t>2n</a:t>
            </a:r>
            <a:r>
              <a:rPr lang="en-AU" sz="2000" dirty="0" smtClean="0"/>
              <a:t>. Humans 2n= 46</a:t>
            </a:r>
          </a:p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Haploid: </a:t>
            </a:r>
            <a:r>
              <a:rPr lang="en-AU" sz="2000" dirty="0" smtClean="0"/>
              <a:t>Number of chromosomes present in gametes (sex cells). Represented by </a:t>
            </a:r>
            <a:r>
              <a:rPr lang="en-AU" sz="2000" i="1" dirty="0" smtClean="0">
                <a:solidFill>
                  <a:srgbClr val="00B050"/>
                </a:solidFill>
              </a:rPr>
              <a:t>n</a:t>
            </a:r>
            <a:r>
              <a:rPr lang="en-AU" sz="2000" dirty="0" smtClean="0"/>
              <a:t>. Humans 2n=23</a:t>
            </a:r>
          </a:p>
        </p:txBody>
      </p:sp>
      <p:pic>
        <p:nvPicPr>
          <p:cNvPr id="5" name="Picture 2" descr="Image result for diploid hapl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52936"/>
            <a:ext cx="5214074" cy="378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177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diploid hapl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488829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054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Meiosis: definitions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270" y="1340768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Homologous chromosomes: </a:t>
            </a:r>
            <a:r>
              <a:rPr lang="en-AU" sz="2000" dirty="0"/>
              <a:t>Pair of chromosomes identical in shape and size</a:t>
            </a:r>
          </a:p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Crossing over: </a:t>
            </a:r>
            <a:r>
              <a:rPr lang="en-AU" sz="2000" dirty="0" smtClean="0"/>
              <a:t>When homologous chromosomes are paired, the chromatids may cross, break and exchange segments. Resulting in a new combination of alleles along the chromosome = 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recombination</a:t>
            </a:r>
            <a:endParaRPr lang="en-A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Pin on interesting 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35626"/>
            <a:ext cx="32403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iosis | Cell division | Biology (article) | Khan Acad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41" y="4005064"/>
            <a:ext cx="4038315" cy="16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96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700808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Interphase </a:t>
            </a:r>
          </a:p>
          <a:p>
            <a:r>
              <a:rPr lang="en-AU" sz="2000" dirty="0" smtClean="0"/>
              <a:t>Prior to undergoing meiosis, a cell goes through an interphase stage where it grows and the DNA is replicated. </a:t>
            </a:r>
          </a:p>
          <a:p>
            <a:r>
              <a:rPr lang="en-AU" sz="2000" dirty="0" smtClean="0"/>
              <a:t>This occurs that same way as mitosis!</a:t>
            </a:r>
            <a:endParaRPr lang="en-AU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Meiosis: First Division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16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32" y="332358"/>
            <a:ext cx="8229600" cy="864096"/>
          </a:xfrm>
        </p:spPr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Meiosis: First Division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23905"/>
            <a:ext cx="8229600" cy="5233768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Prophase 1:</a:t>
            </a:r>
            <a:endParaRPr lang="en-AU" sz="2000" dirty="0" smtClean="0"/>
          </a:p>
          <a:p>
            <a:r>
              <a:rPr lang="en-AU" sz="2000" dirty="0" smtClean="0"/>
              <a:t>Chromosomes become visible as long threads</a:t>
            </a:r>
          </a:p>
          <a:p>
            <a:r>
              <a:rPr lang="en-AU" sz="2000" dirty="0" smtClean="0"/>
              <a:t>Chromosomes shrink &amp; thicken while spindle is forming</a:t>
            </a:r>
          </a:p>
          <a:p>
            <a:r>
              <a:rPr lang="en-AU" sz="2000" dirty="0" smtClean="0"/>
              <a:t>Nuclear membrane disappears </a:t>
            </a:r>
          </a:p>
          <a:p>
            <a:r>
              <a:rPr lang="en-AU" sz="2000" dirty="0" smtClean="0"/>
              <a:t>Paired </a:t>
            </a:r>
            <a:r>
              <a:rPr lang="en-AU" sz="2000" b="1" dirty="0" smtClean="0"/>
              <a:t>homologous chromosomes </a:t>
            </a:r>
            <a:r>
              <a:rPr lang="en-AU" sz="2000" dirty="0" smtClean="0"/>
              <a:t>move toward spindle fibres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774" y="3717032"/>
            <a:ext cx="7402135" cy="230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1282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Meiosis: First Division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600320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Metaphase 1:</a:t>
            </a:r>
            <a:endParaRPr lang="en-AU" sz="2000" dirty="0" smtClean="0"/>
          </a:p>
          <a:p>
            <a:r>
              <a:rPr lang="en-AU" sz="2000" dirty="0" smtClean="0"/>
              <a:t>Homologous chromosomes arranged on spindle fibres across centre of cell</a:t>
            </a:r>
          </a:p>
          <a:p>
            <a:r>
              <a:rPr lang="en-AU" sz="2000" dirty="0" smtClean="0"/>
              <a:t>Crossing over occurs </a:t>
            </a:r>
            <a:endParaRPr lang="en-A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00418"/>
            <a:ext cx="2857351" cy="312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025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864096"/>
          </a:xfrm>
        </p:spPr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Meiosis: First Division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316" y="1165568"/>
            <a:ext cx="8229600" cy="4464496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Anaphase 1:</a:t>
            </a:r>
            <a:endParaRPr lang="en-A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000" dirty="0" smtClean="0"/>
              <a:t>Pairs of </a:t>
            </a:r>
            <a:r>
              <a:rPr lang="en-AU" sz="2000" b="1" dirty="0" smtClean="0"/>
              <a:t>homologous chromosomes </a:t>
            </a:r>
            <a:r>
              <a:rPr lang="en-AU" sz="2000" dirty="0" smtClean="0"/>
              <a:t>move apart, one member of each pair (consisting of 2 chromatids) move to one pole, other moves to opposite pole</a:t>
            </a:r>
          </a:p>
          <a:p>
            <a:r>
              <a:rPr lang="en-AU" sz="2000" dirty="0" smtClean="0"/>
              <a:t>Centromeres do not divide, </a:t>
            </a:r>
            <a:r>
              <a:rPr lang="en-AU" sz="2000" b="1" dirty="0" smtClean="0"/>
              <a:t>pairs of chromatids remain intact</a:t>
            </a:r>
          </a:p>
          <a:p>
            <a:r>
              <a:rPr lang="en-AU" sz="2000" b="1" dirty="0" smtClean="0"/>
              <a:t>23</a:t>
            </a:r>
            <a:r>
              <a:rPr lang="en-AU" sz="2000" dirty="0" smtClean="0"/>
              <a:t> chromosomes move to each pole</a:t>
            </a:r>
            <a:endParaRPr lang="en-A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50327"/>
            <a:ext cx="5256584" cy="250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401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71525" y="199066"/>
            <a:ext cx="8229600" cy="935038"/>
          </a:xfrm>
        </p:spPr>
        <p:txBody>
          <a:bodyPr/>
          <a:lstStyle/>
          <a:p>
            <a:pPr eaLnBrk="1" hangingPunct="1"/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The Cell Cycle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052736"/>
            <a:ext cx="7618040" cy="2951162"/>
          </a:xfrm>
        </p:spPr>
        <p:txBody>
          <a:bodyPr>
            <a:normAutofit/>
          </a:bodyPr>
          <a:lstStyle/>
          <a:p>
            <a:pPr eaLnBrk="1" hangingPunct="1"/>
            <a:r>
              <a:rPr lang="en-AU" sz="1800" dirty="0" smtClean="0"/>
              <a:t>Cells need to reproduce for a number of reasons:</a:t>
            </a:r>
          </a:p>
          <a:p>
            <a:pPr lvl="1"/>
            <a:r>
              <a:rPr lang="en-AU" sz="1650" dirty="0" smtClean="0"/>
              <a:t>When organisms grow</a:t>
            </a:r>
          </a:p>
          <a:p>
            <a:pPr lvl="1"/>
            <a:r>
              <a:rPr lang="en-AU" sz="1650" dirty="0" smtClean="0"/>
              <a:t>Replace old, dead of damaged cells</a:t>
            </a:r>
          </a:p>
          <a:p>
            <a:pPr lvl="1"/>
            <a:endParaRPr lang="en-AU" sz="1650" dirty="0" smtClean="0"/>
          </a:p>
          <a:p>
            <a:pPr eaLnBrk="1" hangingPunct="1"/>
            <a:r>
              <a:rPr lang="en-AU" sz="1800" dirty="0" smtClean="0"/>
              <a:t>The </a:t>
            </a:r>
            <a:r>
              <a:rPr lang="en-AU" sz="1800" b="1" dirty="0" smtClean="0"/>
              <a:t>Cell cycle </a:t>
            </a:r>
            <a:r>
              <a:rPr lang="en-AU" sz="1800" dirty="0" smtClean="0"/>
              <a:t>is the events that take place from one cell division to the next!</a:t>
            </a:r>
          </a:p>
          <a:p>
            <a:pPr eaLnBrk="1" hangingPunct="1"/>
            <a:r>
              <a:rPr lang="en-AU" sz="1800" dirty="0" smtClean="0"/>
              <a:t>It is called the cell cycle because the events keep </a:t>
            </a:r>
            <a:r>
              <a:rPr lang="en-AU" sz="1800" b="1" dirty="0" smtClean="0"/>
              <a:t>repeating </a:t>
            </a:r>
            <a:r>
              <a:rPr lang="en-AU" sz="1800" dirty="0" smtClean="0"/>
              <a:t>as the cell divides over and over again. </a:t>
            </a:r>
          </a:p>
        </p:txBody>
      </p:sp>
      <p:sp>
        <p:nvSpPr>
          <p:cNvPr id="3" name="AutoShape 4" descr="The Cell Cycle - Phases - Mitosis - Regulation - TeachMePhysi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933056"/>
            <a:ext cx="4710658" cy="267148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Meiosis: First Division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630412"/>
            <a:ext cx="7881714" cy="3593591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Telophase 1:</a:t>
            </a:r>
            <a:endParaRPr lang="en-AU" sz="2000" dirty="0" smtClean="0"/>
          </a:p>
          <a:p>
            <a:r>
              <a:rPr lang="en-AU" sz="2000" dirty="0" smtClean="0"/>
              <a:t>Nucleus forms and cytoplasm begins to divide</a:t>
            </a:r>
          </a:p>
          <a:p>
            <a:r>
              <a:rPr lang="en-AU" sz="2000" dirty="0" err="1" smtClean="0"/>
              <a:t>Cytokenesis</a:t>
            </a:r>
            <a:r>
              <a:rPr lang="en-AU" sz="2000" dirty="0" smtClean="0"/>
              <a:t> occurs </a:t>
            </a:r>
          </a:p>
          <a:p>
            <a:r>
              <a:rPr lang="en-AU" sz="2000" b="1" dirty="0" smtClean="0"/>
              <a:t>2 haploid cells </a:t>
            </a:r>
            <a:r>
              <a:rPr lang="en-AU" sz="2000" dirty="0" smtClean="0"/>
              <a:t>are formed (23 chromosomes, each with 2 chromatids)</a:t>
            </a:r>
            <a:endParaRPr lang="en-A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329" y="3573016"/>
            <a:ext cx="5400600" cy="274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7633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Meiosis: First Division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457" y="1772816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First division results in half the number of chromosomes of the original cell assembling at each pole</a:t>
            </a:r>
          </a:p>
          <a:p>
            <a:r>
              <a:rPr lang="en-AU" sz="2000" dirty="0" smtClean="0"/>
              <a:t>Major difference in comparison to Mitosis</a:t>
            </a:r>
          </a:p>
          <a:p>
            <a:endParaRPr lang="en-AU" sz="2000" dirty="0" smtClean="0"/>
          </a:p>
          <a:p>
            <a:r>
              <a:rPr lang="en-AU" sz="2000" dirty="0" smtClean="0"/>
              <a:t>At beginning of second division, 2 cells are haploid (23 chromosomes)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823768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Meiosis: Second Division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268760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Prophase II: </a:t>
            </a:r>
            <a:endParaRPr lang="en-AU" sz="2000" dirty="0" smtClean="0"/>
          </a:p>
          <a:p>
            <a:r>
              <a:rPr lang="en-AU" sz="2000" dirty="0" smtClean="0"/>
              <a:t>New spindle forms at each end of original spindle, usually at right angles to original</a:t>
            </a:r>
          </a:p>
          <a:p>
            <a:r>
              <a:rPr lang="en-AU" sz="2000" dirty="0" smtClean="0"/>
              <a:t>Nuclear membrane </a:t>
            </a:r>
            <a:r>
              <a:rPr lang="en-AU" sz="2000" dirty="0" err="1" smtClean="0"/>
              <a:t>dissappears</a:t>
            </a:r>
            <a:endParaRPr lang="en-AU" sz="2000" dirty="0" smtClean="0"/>
          </a:p>
          <a:p>
            <a:r>
              <a:rPr lang="en-AU" sz="2000" dirty="0" smtClean="0"/>
              <a:t>Chromosomes move toward the equator</a:t>
            </a:r>
          </a:p>
          <a:p>
            <a:endParaRPr lang="en-A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2952328" cy="317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0937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Meiosis: Second Division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803" y="1556792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Metaphase II:</a:t>
            </a:r>
            <a:endParaRPr lang="en-AU" sz="2000" dirty="0" smtClean="0"/>
          </a:p>
          <a:p>
            <a:r>
              <a:rPr lang="en-AU" sz="2000" dirty="0" smtClean="0"/>
              <a:t>Arranged at the centre of the cell on a new spindle </a:t>
            </a:r>
          </a:p>
          <a:p>
            <a:r>
              <a:rPr lang="en-AU" sz="2000" dirty="0" smtClean="0"/>
              <a:t>Spindle attaches to centromere</a:t>
            </a:r>
            <a:endParaRPr lang="en-A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145086"/>
            <a:ext cx="2736304" cy="297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9625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229600" cy="1008112"/>
          </a:xfrm>
        </p:spPr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Meiosis: Second Division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28954"/>
            <a:ext cx="8229600" cy="2592288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Anaphase II:</a:t>
            </a:r>
            <a:endParaRPr lang="en-A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000" dirty="0" err="1" smtClean="0"/>
              <a:t>Centromeres</a:t>
            </a:r>
            <a:r>
              <a:rPr lang="en-AU" sz="2000" dirty="0" smtClean="0"/>
              <a:t> divide</a:t>
            </a:r>
          </a:p>
          <a:p>
            <a:r>
              <a:rPr lang="en-AU" sz="2000" dirty="0" smtClean="0"/>
              <a:t>Each </a:t>
            </a:r>
            <a:r>
              <a:rPr lang="en-AU" sz="2000" b="1" dirty="0" err="1" smtClean="0"/>
              <a:t>chromatid</a:t>
            </a:r>
            <a:r>
              <a:rPr lang="en-AU" sz="2000" dirty="0" smtClean="0"/>
              <a:t> is now a </a:t>
            </a:r>
            <a:r>
              <a:rPr lang="en-AU" sz="2000" b="1" dirty="0" smtClean="0"/>
              <a:t>separate chromosome</a:t>
            </a:r>
          </a:p>
          <a:p>
            <a:r>
              <a:rPr lang="en-AU" sz="2000" dirty="0" smtClean="0"/>
              <a:t>Chromosomes migrate toward opposite poles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429000"/>
            <a:ext cx="3096344" cy="30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0214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9600" cy="792088"/>
          </a:xfrm>
        </p:spPr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Meiosis: Second Division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894" y="1376995"/>
            <a:ext cx="6984776" cy="3384376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Telophase II:</a:t>
            </a:r>
            <a:endParaRPr lang="en-A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000" dirty="0" smtClean="0"/>
              <a:t>Nuclear membranes begin to form </a:t>
            </a:r>
          </a:p>
          <a:p>
            <a:r>
              <a:rPr lang="en-AU" sz="2000" dirty="0" smtClean="0"/>
              <a:t>Cytoplasm starts to divide (cytokinesis)</a:t>
            </a:r>
          </a:p>
          <a:p>
            <a:r>
              <a:rPr lang="en-AU" sz="2000" dirty="0" smtClean="0"/>
              <a:t>Four new cells are now formed each with half the number (haploid) of chromosomes of original cell</a:t>
            </a:r>
            <a:endParaRPr lang="en-A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17032"/>
            <a:ext cx="2823467" cy="27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9183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Comparison</a:t>
            </a:r>
            <a:br>
              <a:rPr lang="en-AU" dirty="0" smtClean="0"/>
            </a:br>
            <a:r>
              <a:rPr lang="en-AU" dirty="0" smtClean="0"/>
              <a:t>mitosis &amp; meiosis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5122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604958"/>
              </p:ext>
            </p:extLst>
          </p:nvPr>
        </p:nvGraphicFramePr>
        <p:xfrm>
          <a:off x="827584" y="332656"/>
          <a:ext cx="7920880" cy="599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924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COMPARISON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Mitosis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Meiosis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755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rgbClr val="002060"/>
                          </a:solidFill>
                        </a:rPr>
                        <a:t>Duplication</a:t>
                      </a:r>
                      <a:r>
                        <a:rPr lang="en-AU" b="1" baseline="0" dirty="0" smtClean="0">
                          <a:solidFill>
                            <a:srgbClr val="002060"/>
                          </a:solidFill>
                        </a:rPr>
                        <a:t> of chromosomes</a:t>
                      </a:r>
                      <a:endParaRPr lang="en-A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One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rgbClr val="002060"/>
                          </a:solidFill>
                        </a:rPr>
                        <a:t>Nuclear Divisions</a:t>
                      </a:r>
                      <a:endParaRPr lang="en-A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One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Two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154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rgbClr val="002060"/>
                          </a:solidFill>
                        </a:rPr>
                        <a:t>Cells</a:t>
                      </a:r>
                      <a:r>
                        <a:rPr lang="en-AU" b="1" baseline="0" dirty="0" smtClean="0">
                          <a:solidFill>
                            <a:srgbClr val="002060"/>
                          </a:solidFill>
                        </a:rPr>
                        <a:t> produced</a:t>
                      </a:r>
                      <a:endParaRPr lang="en-A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2 Diploid Cells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4 Haploid</a:t>
                      </a:r>
                      <a:r>
                        <a:rPr lang="en-AU" sz="1600" baseline="0" dirty="0" smtClean="0"/>
                        <a:t> Cells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035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rgbClr val="002060"/>
                          </a:solidFill>
                        </a:rPr>
                        <a:t>Homologous chromosomes</a:t>
                      </a:r>
                      <a:r>
                        <a:rPr lang="en-AU" b="1" baseline="0" dirty="0" smtClean="0">
                          <a:solidFill>
                            <a:srgbClr val="002060"/>
                          </a:solidFill>
                        </a:rPr>
                        <a:t> pair?</a:t>
                      </a:r>
                      <a:endParaRPr lang="en-A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No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Yes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3132">
                <a:tc>
                  <a:txBody>
                    <a:bodyPr/>
                    <a:lstStyle/>
                    <a:p>
                      <a:pPr algn="ctr"/>
                      <a:r>
                        <a:rPr lang="en-AU" b="1" dirty="0" err="1" smtClean="0">
                          <a:solidFill>
                            <a:srgbClr val="002060"/>
                          </a:solidFill>
                        </a:rPr>
                        <a:t>Chromatid</a:t>
                      </a:r>
                      <a:r>
                        <a:rPr lang="en-AU" b="1" dirty="0" smtClean="0">
                          <a:solidFill>
                            <a:srgbClr val="002060"/>
                          </a:solidFill>
                        </a:rPr>
                        <a:t> division</a:t>
                      </a:r>
                      <a:endParaRPr lang="en-A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err="1" smtClean="0"/>
                        <a:t>Chromatids</a:t>
                      </a:r>
                      <a:r>
                        <a:rPr lang="en-AU" sz="1400" baseline="0" dirty="0" smtClean="0"/>
                        <a:t> separate so each new cell gets a complete set of daughter chromosomes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At first meiotic</a:t>
                      </a:r>
                      <a:r>
                        <a:rPr lang="en-AU" sz="1400" baseline="0" dirty="0" smtClean="0"/>
                        <a:t> division, members of homologous pairs separate so that new cells get a haploid set of chromosomes. Second </a:t>
                      </a:r>
                      <a:r>
                        <a:rPr lang="en-AU" sz="1400" baseline="0" dirty="0" err="1" smtClean="0"/>
                        <a:t>divison</a:t>
                      </a:r>
                      <a:r>
                        <a:rPr lang="en-AU" sz="1400" baseline="0" dirty="0" smtClean="0"/>
                        <a:t>, </a:t>
                      </a:r>
                      <a:r>
                        <a:rPr lang="en-AU" sz="1400" baseline="0" dirty="0" err="1" smtClean="0"/>
                        <a:t>chromatids</a:t>
                      </a:r>
                      <a:r>
                        <a:rPr lang="en-AU" sz="1400" baseline="0" dirty="0" smtClean="0"/>
                        <a:t> separate, giving 4 haploid cells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278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rgbClr val="002060"/>
                          </a:solidFill>
                        </a:rPr>
                        <a:t>Chromosome make up (variation)</a:t>
                      </a:r>
                      <a:endParaRPr lang="en-A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Do not change genetic make up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Genetic</a:t>
                      </a:r>
                      <a:r>
                        <a:rPr lang="en-AU" sz="1600" baseline="0" dirty="0" smtClean="0"/>
                        <a:t> make up can be changed through </a:t>
                      </a:r>
                      <a:r>
                        <a:rPr lang="en-AU" sz="1600" i="1" baseline="0" dirty="0" smtClean="0"/>
                        <a:t>crossing over</a:t>
                      </a:r>
                      <a:endParaRPr lang="en-A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067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rgbClr val="002060"/>
                          </a:solidFill>
                        </a:rPr>
                        <a:t>Purpose</a:t>
                      </a:r>
                      <a:endParaRPr lang="en-A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New cells for</a:t>
                      </a:r>
                      <a:r>
                        <a:rPr lang="en-AU" sz="1600" baseline="0" dirty="0" smtClean="0"/>
                        <a:t> growth and repair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Haploid gametes for sexual reproduction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840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Watch 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8758" y="1556792"/>
            <a:ext cx="7881714" cy="4464496"/>
          </a:xfrm>
        </p:spPr>
        <p:txBody>
          <a:bodyPr>
            <a:normAutofit/>
          </a:bodyPr>
          <a:lstStyle/>
          <a:p>
            <a:r>
              <a:rPr lang="en-AU" sz="2000" dirty="0" smtClean="0"/>
              <a:t>Meiosis process</a:t>
            </a:r>
          </a:p>
          <a:p>
            <a:r>
              <a:rPr lang="en-AU" sz="2000" dirty="0">
                <a:hlinkClick r:id="rId2"/>
              </a:rPr>
              <a:t>https://</a:t>
            </a:r>
            <a:r>
              <a:rPr lang="en-AU" sz="2000" dirty="0" smtClean="0">
                <a:hlinkClick r:id="rId2"/>
              </a:rPr>
              <a:t>www.youtube.com/watch?v=VzDMG7ke69g</a:t>
            </a:r>
            <a:r>
              <a:rPr lang="en-AU" sz="2000" dirty="0" smtClean="0"/>
              <a:t> </a:t>
            </a:r>
          </a:p>
          <a:p>
            <a:endParaRPr lang="en-AU" sz="2000" dirty="0"/>
          </a:p>
          <a:p>
            <a:r>
              <a:rPr lang="en-AU" sz="2000" dirty="0" smtClean="0"/>
              <a:t>Karyotypes</a:t>
            </a:r>
          </a:p>
          <a:p>
            <a:r>
              <a:rPr lang="en-AU" sz="2000" dirty="0">
                <a:hlinkClick r:id="rId3"/>
              </a:rPr>
              <a:t>https://</a:t>
            </a:r>
            <a:r>
              <a:rPr lang="en-AU" sz="2000" dirty="0" smtClean="0">
                <a:hlinkClick r:id="rId3"/>
              </a:rPr>
              <a:t>www.youtube.com/watch?v=mBq1ULWJp_M</a:t>
            </a:r>
            <a:r>
              <a:rPr lang="en-AU" sz="2000" dirty="0" smtClean="0"/>
              <a:t> </a:t>
            </a:r>
          </a:p>
          <a:p>
            <a:endParaRPr lang="en-AU" sz="2000" dirty="0"/>
          </a:p>
          <a:p>
            <a:r>
              <a:rPr lang="en-AU" sz="2000" dirty="0" smtClean="0"/>
              <a:t>Mitosis and Meiosis Comparison</a:t>
            </a:r>
          </a:p>
          <a:p>
            <a:r>
              <a:rPr lang="en-AU" sz="2000" dirty="0">
                <a:hlinkClick r:id="rId4"/>
              </a:rPr>
              <a:t>https://www.youtube.com/watch?v=zrKdz93WlVk</a:t>
            </a:r>
            <a:endParaRPr lang="en-AU" sz="2000" dirty="0"/>
          </a:p>
          <a:p>
            <a:pPr marL="0" indent="0">
              <a:buNone/>
            </a:pPr>
            <a:endParaRPr lang="en-AU" sz="2000" dirty="0" smtClean="0"/>
          </a:p>
          <a:p>
            <a:r>
              <a:rPr lang="en-AU" sz="2000" dirty="0" smtClean="0"/>
              <a:t>Diploid and haploid explained</a:t>
            </a:r>
          </a:p>
          <a:p>
            <a:r>
              <a:rPr lang="en-AU" sz="2000" dirty="0">
                <a:hlinkClick r:id="rId5"/>
              </a:rPr>
              <a:t>https://</a:t>
            </a:r>
            <a:r>
              <a:rPr lang="en-AU" sz="2000" dirty="0" smtClean="0">
                <a:hlinkClick r:id="rId5"/>
              </a:rPr>
              <a:t>www.youtube.com/watch?v=gcz1FOWw0Cg</a:t>
            </a:r>
            <a:r>
              <a:rPr lang="en-AU" sz="2000" dirty="0" smtClean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64648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Meiosis causes variation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4941168"/>
            <a:ext cx="6034030" cy="742279"/>
          </a:xfrm>
        </p:spPr>
        <p:txBody>
          <a:bodyPr/>
          <a:lstStyle/>
          <a:p>
            <a:r>
              <a:rPr lang="en-AU" dirty="0" smtClean="0"/>
              <a:t>Covered again in inheritance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269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29600" cy="936625"/>
          </a:xfrm>
        </p:spPr>
        <p:txBody>
          <a:bodyPr/>
          <a:lstStyle/>
          <a:p>
            <a:pPr eaLnBrk="1" hangingPunct="1"/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Phases of Cell Cycle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40768"/>
            <a:ext cx="5022629" cy="519385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Sources of variation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556792"/>
            <a:ext cx="7633742" cy="359359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AU" sz="2000" dirty="0" smtClean="0"/>
              <a:t>Random </a:t>
            </a:r>
            <a:r>
              <a:rPr lang="en-AU" sz="2000" dirty="0"/>
              <a:t>a</a:t>
            </a:r>
            <a:r>
              <a:rPr lang="en-AU" sz="2000" dirty="0" smtClean="0"/>
              <a:t>ssortment of chromosomes during meiosis</a:t>
            </a:r>
          </a:p>
          <a:p>
            <a:pPr marL="457200" indent="-457200">
              <a:buAutoNum type="arabicPeriod"/>
            </a:pPr>
            <a:r>
              <a:rPr lang="en-AU" sz="2000" dirty="0" smtClean="0"/>
              <a:t>Crossing over </a:t>
            </a:r>
          </a:p>
          <a:p>
            <a:pPr marL="457200" indent="-457200">
              <a:buAutoNum type="arabicPeriod"/>
            </a:pPr>
            <a:r>
              <a:rPr lang="en-AU" sz="2000" dirty="0" smtClean="0"/>
              <a:t>Non-disjunction</a:t>
            </a:r>
          </a:p>
          <a:p>
            <a:pPr marL="457200" indent="-457200">
              <a:buAutoNum type="arabicPeriod"/>
            </a:pPr>
            <a:r>
              <a:rPr lang="en-AU" sz="2000" dirty="0" smtClean="0"/>
              <a:t>Random fertilisation</a:t>
            </a:r>
          </a:p>
          <a:p>
            <a:pPr marL="457200" indent="-457200">
              <a:buAutoNum type="arabicPeriod"/>
            </a:pPr>
            <a:r>
              <a:rPr lang="en-AU" sz="2000" dirty="0" smtClean="0"/>
              <a:t>Inheritance of epigenetic factors (last topic)</a:t>
            </a:r>
          </a:p>
          <a:p>
            <a:pPr marL="457200" indent="-457200">
              <a:buAutoNum type="arabicPeriod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817327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Random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Assortment</a:t>
            </a:r>
            <a:r>
              <a:rPr lang="en-AU" dirty="0" smtClean="0"/>
              <a:t> of Chromosomes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74517"/>
            <a:ext cx="7633742" cy="3593591"/>
          </a:xfrm>
        </p:spPr>
        <p:txBody>
          <a:bodyPr>
            <a:noAutofit/>
          </a:bodyPr>
          <a:lstStyle/>
          <a:p>
            <a:r>
              <a:rPr lang="en-AU" sz="2000" dirty="0" smtClean="0"/>
              <a:t>Remember that each individual must have two genes (alleles) for a particular characteristic. These give an individual their genotype.</a:t>
            </a:r>
          </a:p>
          <a:p>
            <a:endParaRPr lang="en-AU" sz="2000" dirty="0" smtClean="0"/>
          </a:p>
          <a:p>
            <a:r>
              <a:rPr lang="en-AU" sz="2000" dirty="0" smtClean="0"/>
              <a:t>During meiosis each gamete (sperm and egg) receives one of these factors (alleles)</a:t>
            </a:r>
          </a:p>
          <a:p>
            <a:endParaRPr lang="en-AU" sz="2000" dirty="0" smtClean="0"/>
          </a:p>
          <a:p>
            <a:r>
              <a:rPr lang="en-AU" sz="2000" dirty="0" smtClean="0"/>
              <a:t>When the 23 pairs of homologous chromosomes move apart during the first meiotic division, they do so </a:t>
            </a:r>
            <a:r>
              <a:rPr lang="en-AU" sz="2000" b="1" dirty="0" smtClean="0"/>
              <a:t>independently!</a:t>
            </a:r>
          </a:p>
          <a:p>
            <a:endParaRPr lang="en-AU" sz="2000" b="1" dirty="0" smtClean="0"/>
          </a:p>
          <a:p>
            <a:r>
              <a:rPr lang="en-AU" sz="2000" b="1" dirty="0" smtClean="0"/>
              <a:t>Every gamete receives one of two possible chromosomes (containing alleles) 23 times.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4396012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random assortment of 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5461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25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random assortment of 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20229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079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Crossing Over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340768"/>
            <a:ext cx="7737698" cy="4876800"/>
          </a:xfrm>
        </p:spPr>
        <p:txBody>
          <a:bodyPr>
            <a:normAutofit/>
          </a:bodyPr>
          <a:lstStyle/>
          <a:p>
            <a:r>
              <a:rPr lang="en-AU" sz="2000" dirty="0" smtClean="0"/>
              <a:t>When the homologous chromosomes pair during the first meiotic division the chromatids may get tangled with one another. This is known as </a:t>
            </a:r>
            <a:r>
              <a:rPr lang="en-AU" sz="2000" b="1" dirty="0" smtClean="0"/>
              <a:t>crossing over. </a:t>
            </a:r>
          </a:p>
          <a:p>
            <a:endParaRPr lang="en-AU" sz="2000" b="1" dirty="0" smtClean="0"/>
          </a:p>
          <a:p>
            <a:r>
              <a:rPr lang="en-AU" sz="2000" dirty="0" smtClean="0"/>
              <a:t>The point where the two chromatids cross is called the </a:t>
            </a:r>
            <a:r>
              <a:rPr lang="en-AU" sz="2000" b="1" dirty="0" smtClean="0"/>
              <a:t>chiasma.   </a:t>
            </a:r>
            <a:endParaRPr lang="en-A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962424"/>
            <a:ext cx="821317" cy="225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62425"/>
            <a:ext cx="2086218" cy="225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525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Crossing Over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89" y="1178999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When crossing over, part of the chromatids may break and reattach to a chromatid of a different chromosome.</a:t>
            </a:r>
          </a:p>
          <a:p>
            <a:r>
              <a:rPr lang="en-AU" sz="2000" dirty="0" smtClean="0"/>
              <a:t>This results in a different combination of alleles along the chromosome. </a:t>
            </a:r>
            <a:r>
              <a:rPr lang="en-AU" sz="2000" b="1" dirty="0" smtClean="0"/>
              <a:t>This is called recombination. </a:t>
            </a:r>
          </a:p>
          <a:p>
            <a:r>
              <a:rPr lang="en-AU" sz="2000" b="1" dirty="0" smtClean="0"/>
              <a:t>The combination of alleles is now different to that possessed by either parent.</a:t>
            </a:r>
            <a:endParaRPr lang="en-AU" sz="2000" b="1" dirty="0"/>
          </a:p>
        </p:txBody>
      </p:sp>
      <p:pic>
        <p:nvPicPr>
          <p:cNvPr id="2050" name="Picture 2" descr="Image result for recombination crossing 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81" y="4005064"/>
            <a:ext cx="33123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33130"/>
            <a:ext cx="3585396" cy="21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2675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rossing 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84955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921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rossing 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704856" cy="57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17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Non-disjunction – Meiosis 1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38" y="1336482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During the first division of meiosis the homologous chromosomes separate</a:t>
            </a:r>
          </a:p>
          <a:p>
            <a:r>
              <a:rPr lang="en-AU" sz="2000" b="1" dirty="0" smtClean="0"/>
              <a:t>Sometimes one or more pairs of chromosomes fail to separate = non disjunction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263497" cy="39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5479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Non-disjunction – Meiosis 2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340768"/>
            <a:ext cx="795372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During the second division of meiosis the chromatids separate at the centromere to form two chromosomes</a:t>
            </a:r>
          </a:p>
          <a:p>
            <a:r>
              <a:rPr lang="en-AU" sz="2000" b="1" dirty="0" smtClean="0"/>
              <a:t>Sometimes these chromatids fail to separate = non disjunction</a:t>
            </a:r>
          </a:p>
          <a:p>
            <a:endParaRPr lang="en-A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3622526" cy="380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86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066800"/>
          </a:xfrm>
        </p:spPr>
        <p:txBody>
          <a:bodyPr/>
          <a:lstStyle/>
          <a:p>
            <a:pPr eaLnBrk="1" hangingPunct="1"/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Phases of Cell Cycle – G1</a:t>
            </a:r>
          </a:p>
        </p:txBody>
      </p:sp>
      <p:pic>
        <p:nvPicPr>
          <p:cNvPr id="9220" name="Picture 2" descr="Image result for G1 phase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796" y="3284984"/>
            <a:ext cx="4033743" cy="24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399456"/>
            <a:ext cx="7633742" cy="3593591"/>
          </a:xfrm>
        </p:spPr>
        <p:txBody>
          <a:bodyPr/>
          <a:lstStyle/>
          <a:p>
            <a:pPr marL="0" indent="0">
              <a:buNone/>
            </a:pPr>
            <a:r>
              <a:rPr lang="en-AU" sz="2000" b="1" dirty="0" smtClean="0"/>
              <a:t>G1 Phase or first growth phase</a:t>
            </a:r>
            <a:endParaRPr lang="en-AU" sz="2000" dirty="0" smtClean="0"/>
          </a:p>
          <a:p>
            <a:r>
              <a:rPr lang="en-AU" sz="2000" dirty="0" smtClean="0"/>
              <a:t>The cell produces new proteins, grows and carries out its normal tasks for the body</a:t>
            </a:r>
          </a:p>
          <a:p>
            <a:r>
              <a:rPr lang="en-AU" sz="2000" dirty="0" smtClean="0"/>
              <a:t>The phase ends when the cell’s DNA begins to duplicate</a:t>
            </a:r>
            <a:endParaRPr lang="en-A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84984"/>
            <a:ext cx="2934110" cy="3034136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nondisj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272808" cy="516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387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8097738" cy="1492132"/>
          </a:xfrm>
        </p:spPr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Unusual number of chromosomes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When non disjunction occurs gametes have an usual number of chromosomes</a:t>
            </a:r>
          </a:p>
          <a:p>
            <a:pPr marL="0" indent="0">
              <a:buNone/>
            </a:pPr>
            <a:endParaRPr lang="en-AU" sz="2000" dirty="0" smtClean="0"/>
          </a:p>
          <a:p>
            <a:r>
              <a:rPr lang="en-AU" sz="2000" dirty="0" smtClean="0"/>
              <a:t>Gametes will either have:</a:t>
            </a:r>
          </a:p>
          <a:p>
            <a:pPr marL="457200" indent="-457200">
              <a:buAutoNum type="arabicPeriod"/>
            </a:pPr>
            <a:r>
              <a:rPr lang="en-AU" sz="2000" b="1" dirty="0" smtClean="0"/>
              <a:t>Too many = 24 chromosomes</a:t>
            </a:r>
          </a:p>
          <a:p>
            <a:pPr marL="457200" indent="-457200">
              <a:buAutoNum type="arabicPeriod"/>
            </a:pPr>
            <a:r>
              <a:rPr lang="en-AU" sz="2000" b="1" dirty="0" smtClean="0"/>
              <a:t>Too few = 22 of chromosomes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9422542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Trisomy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268760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 smtClean="0"/>
              <a:t>When an individual inherits an extra copy (three copies instead of two) of a chromosome they have a </a:t>
            </a:r>
            <a:r>
              <a:rPr lang="en-AU" sz="2000" b="1" dirty="0" smtClean="0"/>
              <a:t>trisomy</a:t>
            </a:r>
            <a:r>
              <a:rPr lang="en-AU" sz="2000" dirty="0" smtClean="0"/>
              <a:t>.</a:t>
            </a:r>
          </a:p>
          <a:p>
            <a:r>
              <a:rPr lang="en-AU" sz="2000" b="1" dirty="0" smtClean="0"/>
              <a:t>Trisomy 21 </a:t>
            </a:r>
            <a:r>
              <a:rPr lang="en-AU" sz="2000" dirty="0" smtClean="0"/>
              <a:t>= three chromosomes (instead of two) on the 21</a:t>
            </a:r>
            <a:r>
              <a:rPr lang="en-AU" sz="2000" baseline="30000" dirty="0" smtClean="0"/>
              <a:t>st</a:t>
            </a:r>
            <a:r>
              <a:rPr lang="en-AU" sz="2000" dirty="0" smtClean="0"/>
              <a:t> pair. Commonly know as </a:t>
            </a:r>
            <a:r>
              <a:rPr lang="en-AU" sz="2000" b="1" dirty="0"/>
              <a:t>D</a:t>
            </a:r>
            <a:r>
              <a:rPr lang="en-AU" sz="2000" b="1" dirty="0" smtClean="0"/>
              <a:t>own Syndrome </a:t>
            </a:r>
          </a:p>
          <a:p>
            <a:endParaRPr lang="en-AU" sz="2000" dirty="0"/>
          </a:p>
        </p:txBody>
      </p:sp>
      <p:pic>
        <p:nvPicPr>
          <p:cNvPr id="5122" name="Picture 2" descr="Image result for trisomy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61698"/>
            <a:ext cx="4392488" cy="32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691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Monosomy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633742" cy="3593591"/>
          </a:xfrm>
        </p:spPr>
        <p:txBody>
          <a:bodyPr>
            <a:normAutofit/>
          </a:bodyPr>
          <a:lstStyle/>
          <a:p>
            <a:r>
              <a:rPr lang="en-AU" sz="2000" dirty="0"/>
              <a:t>When an individual inherits </a:t>
            </a:r>
            <a:r>
              <a:rPr lang="en-AU" sz="2000" dirty="0" smtClean="0"/>
              <a:t>only one copy (instead </a:t>
            </a:r>
            <a:r>
              <a:rPr lang="en-AU" sz="2000" dirty="0"/>
              <a:t>of two) of a chromosome they have a </a:t>
            </a:r>
            <a:r>
              <a:rPr lang="en-AU" sz="2000" b="1" dirty="0" smtClean="0"/>
              <a:t>monosomy</a:t>
            </a:r>
            <a:r>
              <a:rPr lang="en-AU" sz="2000" dirty="0" smtClean="0"/>
              <a:t>.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b="1" dirty="0" smtClean="0"/>
              <a:t>Can result in malformations and often miscarriage</a:t>
            </a:r>
            <a:endParaRPr lang="en-AU" sz="2000" b="1" dirty="0"/>
          </a:p>
          <a:p>
            <a:endParaRPr lang="en-AU" sz="2000" dirty="0"/>
          </a:p>
        </p:txBody>
      </p:sp>
      <p:pic>
        <p:nvPicPr>
          <p:cNvPr id="6146" name="Picture 2" descr="Image result for monos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90" y="3312921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onos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5" y="3300454"/>
            <a:ext cx="445197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27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Random fertilisation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291" y="1340768"/>
            <a:ext cx="7633742" cy="3593591"/>
          </a:xfrm>
        </p:spPr>
        <p:txBody>
          <a:bodyPr>
            <a:noAutofit/>
          </a:bodyPr>
          <a:lstStyle/>
          <a:p>
            <a:r>
              <a:rPr lang="en-AU" sz="2000" dirty="0" smtClean="0"/>
              <a:t>After random assortment of chromosomes has occurred, all sperm and egg cells receives its own unique combination of genes</a:t>
            </a:r>
            <a:endParaRPr lang="en-AU" sz="2000" b="1" dirty="0" smtClean="0"/>
          </a:p>
          <a:p>
            <a:r>
              <a:rPr lang="en-AU" sz="2000" b="1" dirty="0" smtClean="0"/>
              <a:t>Any kind of sperm cell can fuse with any kind of egg cell = random fertilisation</a:t>
            </a:r>
          </a:p>
          <a:p>
            <a:r>
              <a:rPr lang="en-AU" sz="2000" dirty="0" smtClean="0"/>
              <a:t>Hundreds of millions of sperm are released into the females reproductive tract after intercourse. </a:t>
            </a:r>
          </a:p>
          <a:p>
            <a:r>
              <a:rPr lang="en-AU" sz="2000" dirty="0" smtClean="0"/>
              <a:t>All of these have a different survival rate.</a:t>
            </a:r>
          </a:p>
          <a:p>
            <a:r>
              <a:rPr lang="en-AU" sz="2000" dirty="0" smtClean="0"/>
              <a:t>Therefore, the sperm that actually fertilises the egg is decided completely by chance. </a:t>
            </a:r>
          </a:p>
          <a:p>
            <a:endParaRPr lang="en-AU" sz="2000" dirty="0" smtClean="0"/>
          </a:p>
          <a:p>
            <a:r>
              <a:rPr lang="en-AU" sz="2000" b="1" dirty="0" smtClean="0"/>
              <a:t>Offspring will have a different set of alleles from their parents, as well as their siblings = variation!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13049470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random fertil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520065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random fertilis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478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280" y="3861048"/>
            <a:ext cx="802037" cy="130493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Cancer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40473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362" y="404664"/>
            <a:ext cx="7633742" cy="639968"/>
          </a:xfrm>
        </p:spPr>
        <p:txBody>
          <a:bodyPr/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801" y="1196752"/>
            <a:ext cx="7948840" cy="386457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uncontrolled division of abnormal cells in a part of the 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body</a:t>
            </a:r>
          </a:p>
          <a:p>
            <a:pPr>
              <a:lnSpc>
                <a:spcPct val="200000"/>
              </a:lnSpc>
            </a:pP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Cell </a:t>
            </a: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growth leads to the development of a tumour (mass of tissue)</a:t>
            </a:r>
          </a:p>
          <a:p>
            <a:endParaRPr lang="en-A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852936"/>
            <a:ext cx="5025709" cy="34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757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watch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72816"/>
            <a:ext cx="7633742" cy="3593591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>
                <a:solidFill>
                  <a:schemeClr val="accent1">
                    <a:lumMod val="75000"/>
                  </a:schemeClr>
                </a:solidFill>
              </a:rPr>
              <a:t>Cancer video (Ted-Ed):</a:t>
            </a:r>
          </a:p>
          <a:p>
            <a:r>
              <a:rPr lang="en-AU" sz="1800" dirty="0">
                <a:solidFill>
                  <a:srgbClr val="00B050"/>
                </a:solidFill>
                <a:hlinkClick r:id="rId2"/>
              </a:rPr>
              <a:t>https://www.youtube.com/watch?v=BmFEoCFDi-w</a:t>
            </a:r>
            <a:endParaRPr lang="en-AU" sz="1800" dirty="0">
              <a:solidFill>
                <a:srgbClr val="00B050"/>
              </a:solidFill>
            </a:endParaRPr>
          </a:p>
          <a:p>
            <a:endParaRPr lang="en-AU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AU" sz="1800" dirty="0">
                <a:solidFill>
                  <a:schemeClr val="accent1">
                    <a:lumMod val="75000"/>
                  </a:schemeClr>
                </a:solidFill>
              </a:rPr>
              <a:t>What is cancer?:</a:t>
            </a:r>
          </a:p>
          <a:p>
            <a:r>
              <a:rPr lang="en-AU" sz="1800" dirty="0">
                <a:solidFill>
                  <a:srgbClr val="0099FF"/>
                </a:solidFill>
                <a:hlinkClick r:id="rId3"/>
              </a:rPr>
              <a:t>https://</a:t>
            </a:r>
            <a:r>
              <a:rPr lang="en-AU" sz="1800" dirty="0" smtClean="0">
                <a:solidFill>
                  <a:srgbClr val="0099FF"/>
                </a:solidFill>
                <a:hlinkClick r:id="rId3"/>
              </a:rPr>
              <a:t>www.youtube.com/watch?v=SGaQ0WwZ_0I</a:t>
            </a:r>
            <a:endParaRPr lang="en-AU" sz="1800" dirty="0" smtClean="0">
              <a:solidFill>
                <a:srgbClr val="0099FF"/>
              </a:solidFill>
            </a:endParaRPr>
          </a:p>
          <a:p>
            <a:endParaRPr lang="en-AU" sz="1800" dirty="0">
              <a:solidFill>
                <a:srgbClr val="0099FF"/>
              </a:solidFill>
            </a:endParaRPr>
          </a:p>
          <a:p>
            <a:pPr marL="0" indent="0">
              <a:buNone/>
            </a:pPr>
            <a:r>
              <a:rPr lang="en-AU" sz="1800" dirty="0" smtClean="0">
                <a:solidFill>
                  <a:schemeClr val="accent1">
                    <a:lumMod val="75000"/>
                  </a:schemeClr>
                </a:solidFill>
              </a:rPr>
              <a:t>How is cancer spread?</a:t>
            </a:r>
          </a:p>
          <a:p>
            <a:r>
              <a:rPr lang="en-AU" sz="1800" dirty="0" smtClean="0">
                <a:solidFill>
                  <a:srgbClr val="7030A0"/>
                </a:solidFill>
                <a:hlinkClick r:id="rId4"/>
              </a:rPr>
              <a:t>https</a:t>
            </a:r>
            <a:r>
              <a:rPr lang="en-AU" sz="1800" dirty="0">
                <a:solidFill>
                  <a:srgbClr val="7030A0"/>
                </a:solidFill>
                <a:hlinkClick r:id="rId4"/>
              </a:rPr>
              <a:t>://www.youtube.com/watch?v=OcigJn8UJNQ</a:t>
            </a:r>
            <a:endParaRPr lang="en-AU" sz="1800" dirty="0">
              <a:solidFill>
                <a:srgbClr val="7030A0"/>
              </a:solidFill>
            </a:endParaRPr>
          </a:p>
          <a:p>
            <a:endParaRPr lang="en-AU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53434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293096"/>
            <a:ext cx="4739813" cy="2405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61810"/>
            <a:ext cx="3722828" cy="1230671"/>
          </a:xfrm>
        </p:spPr>
        <p:txBody>
          <a:bodyPr anchor="t">
            <a:normAutofit/>
          </a:bodyPr>
          <a:lstStyle/>
          <a:p>
            <a:r>
              <a:rPr lang="en-AU" sz="3000" dirty="0">
                <a:solidFill>
                  <a:schemeClr val="accent1">
                    <a:lumMod val="75000"/>
                  </a:schemeClr>
                </a:solidFill>
              </a:rPr>
              <a:t>TUMOUR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86" y="1094431"/>
            <a:ext cx="7617083" cy="37162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</a:rPr>
              <a:t>Malignant tumours </a:t>
            </a:r>
            <a:r>
              <a:rPr lang="en-AU" sz="2000" dirty="0"/>
              <a:t>are cancerous = invade/spread to other parts of the body (</a:t>
            </a:r>
            <a:r>
              <a:rPr lang="en-AU" sz="2000" i="1" dirty="0">
                <a:solidFill>
                  <a:srgbClr val="CC00FF"/>
                </a:solidFill>
              </a:rPr>
              <a:t>metastasis</a:t>
            </a:r>
            <a:r>
              <a:rPr lang="en-AU" sz="2000" dirty="0"/>
              <a:t>). </a:t>
            </a:r>
          </a:p>
          <a:p>
            <a:pPr lvl="1">
              <a:lnSpc>
                <a:spcPct val="100000"/>
              </a:lnSpc>
            </a:pPr>
            <a:r>
              <a:rPr lang="en-AU" sz="2000" dirty="0">
                <a:solidFill>
                  <a:schemeClr val="tx1"/>
                </a:solidFill>
              </a:rPr>
              <a:t>poorly differentiated</a:t>
            </a:r>
          </a:p>
          <a:p>
            <a:pPr lvl="1">
              <a:lnSpc>
                <a:spcPct val="100000"/>
              </a:lnSpc>
            </a:pPr>
            <a:r>
              <a:rPr lang="en-AU" sz="2000" dirty="0">
                <a:solidFill>
                  <a:schemeClr val="tx1"/>
                </a:solidFill>
              </a:rPr>
              <a:t>primary </a:t>
            </a:r>
            <a:r>
              <a:rPr lang="en-AU" sz="2000" dirty="0">
                <a:solidFill>
                  <a:schemeClr val="tx1"/>
                </a:solidFill>
                <a:sym typeface="Wingdings" panose="05000000000000000000" pitchFamily="2" charset="2"/>
              </a:rPr>
              <a:t> secondary tumour</a:t>
            </a:r>
          </a:p>
          <a:p>
            <a:pPr lvl="1">
              <a:lnSpc>
                <a:spcPct val="100000"/>
              </a:lnSpc>
            </a:pPr>
            <a:endParaRPr lang="en-AU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</a:rPr>
              <a:t>Benign tumours </a:t>
            </a:r>
            <a:r>
              <a:rPr lang="en-AU" sz="2000" dirty="0"/>
              <a:t>are encapsulated and do not spread (non-invasive). </a:t>
            </a:r>
          </a:p>
          <a:p>
            <a:pPr lvl="1">
              <a:lnSpc>
                <a:spcPct val="100000"/>
              </a:lnSpc>
            </a:pPr>
            <a:r>
              <a:rPr lang="en-AU" sz="2000" dirty="0">
                <a:solidFill>
                  <a:schemeClr val="tx1"/>
                </a:solidFill>
              </a:rPr>
              <a:t>well differentiated</a:t>
            </a:r>
          </a:p>
          <a:p>
            <a:pPr lvl="1">
              <a:lnSpc>
                <a:spcPct val="100000"/>
              </a:lnSpc>
            </a:pPr>
            <a:r>
              <a:rPr lang="en-AU" sz="2000" dirty="0">
                <a:solidFill>
                  <a:schemeClr val="tx1"/>
                </a:solidFill>
              </a:rPr>
              <a:t>tumour can still put pressure on surrounding structures</a:t>
            </a:r>
          </a:p>
          <a:p>
            <a:pPr>
              <a:lnSpc>
                <a:spcPct val="100000"/>
              </a:lnSpc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92348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Phases of Cell Cycle – s</a:t>
            </a:r>
            <a:endParaRPr lang="en-AU" b="1" dirty="0" smtClean="0">
              <a:solidFill>
                <a:srgbClr val="00B05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25846" y="1457896"/>
            <a:ext cx="7056784" cy="2043112"/>
          </a:xfrm>
        </p:spPr>
        <p:txBody>
          <a:bodyPr/>
          <a:lstStyle/>
          <a:p>
            <a:pPr marL="0" indent="0">
              <a:buNone/>
            </a:pPr>
            <a:r>
              <a:rPr lang="en-AU" sz="2000" b="1" dirty="0" smtClean="0"/>
              <a:t>S </a:t>
            </a:r>
            <a:r>
              <a:rPr lang="en-AU" sz="2000" b="1" dirty="0"/>
              <a:t>Phase or </a:t>
            </a:r>
            <a:r>
              <a:rPr lang="en-AU" sz="2000" b="1" dirty="0" smtClean="0"/>
              <a:t>synthesis phase </a:t>
            </a:r>
            <a:endParaRPr lang="en-AU" sz="2000" dirty="0"/>
          </a:p>
          <a:p>
            <a:r>
              <a:rPr lang="en-AU" sz="2000" dirty="0" smtClean="0"/>
              <a:t>DNA molecules in the cells nucleus form exact copies of themselves (DNA replication)</a:t>
            </a:r>
            <a:endParaRPr lang="en-AU" sz="2000" dirty="0"/>
          </a:p>
          <a:p>
            <a:pPr marL="0" indent="0" eaLnBrk="1" hangingPunct="1">
              <a:buNone/>
            </a:pPr>
            <a:endParaRPr lang="en-AU" dirty="0" smtClean="0"/>
          </a:p>
        </p:txBody>
      </p:sp>
      <p:pic>
        <p:nvPicPr>
          <p:cNvPr id="10244" name="Picture 2" descr="Image result for synthesis 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936" y="3140968"/>
            <a:ext cx="3907456" cy="155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140968"/>
            <a:ext cx="3027154" cy="3130352"/>
          </a:xfrm>
          <a:prstGeom prst="rect">
            <a:avLst/>
          </a:prstGeom>
        </p:spPr>
      </p:pic>
      <p:pic>
        <p:nvPicPr>
          <p:cNvPr id="2050" name="Picture 2" descr="File:DNA Polymerase DNA Replication.pn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22" y="4815262"/>
            <a:ext cx="3899335" cy="14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7704856" cy="33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441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Common CANCERS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891" y="1556792"/>
            <a:ext cx="7816924" cy="4104456"/>
          </a:xfrm>
        </p:spPr>
        <p:txBody>
          <a:bodyPr>
            <a:noAutofit/>
          </a:bodyPr>
          <a:lstStyle/>
          <a:p>
            <a:r>
              <a:rPr lang="en-AU" sz="2000" dirty="0">
                <a:solidFill>
                  <a:srgbClr val="FF00FF"/>
                </a:solidFill>
              </a:rPr>
              <a:t>Breast cancer:  </a:t>
            </a: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cancer that forms in the cells of the breasts.</a:t>
            </a:r>
          </a:p>
          <a:p>
            <a:r>
              <a:rPr lang="en-AU" sz="2000" dirty="0">
                <a:solidFill>
                  <a:srgbClr val="FF00FF"/>
                </a:solidFill>
              </a:rPr>
              <a:t>Prostate cancer:  </a:t>
            </a: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cancer in a man's prostate, a small walnut-sized gland that produces seminal fluid.</a:t>
            </a:r>
          </a:p>
          <a:p>
            <a:r>
              <a:rPr lang="en-AU" sz="2000" dirty="0">
                <a:solidFill>
                  <a:srgbClr val="FF00FF"/>
                </a:solidFill>
              </a:rPr>
              <a:t>Melanoma: </a:t>
            </a: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most serious type of skin cancer.</a:t>
            </a:r>
          </a:p>
          <a:p>
            <a:r>
              <a:rPr lang="en-AU" sz="2000" dirty="0">
                <a:solidFill>
                  <a:srgbClr val="FF00FF"/>
                </a:solidFill>
              </a:rPr>
              <a:t>Basal cell cancer: </a:t>
            </a: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type of skin cancer that begins in the basal cells.</a:t>
            </a:r>
          </a:p>
          <a:p>
            <a:r>
              <a:rPr lang="en-AU" sz="2000" dirty="0">
                <a:solidFill>
                  <a:srgbClr val="FF00FF"/>
                </a:solidFill>
              </a:rPr>
              <a:t>Colon cancer:  </a:t>
            </a: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cancer of the colon or rectum, located at the digestive tract's lower end.</a:t>
            </a:r>
          </a:p>
          <a:p>
            <a:r>
              <a:rPr lang="en-AU" sz="2000" dirty="0">
                <a:solidFill>
                  <a:srgbClr val="FF00FF"/>
                </a:solidFill>
              </a:rPr>
              <a:t>Lung cancer:  </a:t>
            </a: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cancer that begins in the lungs and most often occurs in people who smoke.</a:t>
            </a:r>
          </a:p>
          <a:p>
            <a:r>
              <a:rPr lang="en-AU" sz="2000" dirty="0">
                <a:solidFill>
                  <a:srgbClr val="FF00FF"/>
                </a:solidFill>
              </a:rPr>
              <a:t>Leukaemia:  </a:t>
            </a: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cancer of blood-forming tissues, hindering the body's ability to fight infection.</a:t>
            </a:r>
          </a:p>
          <a:p>
            <a:r>
              <a:rPr lang="en-AU" sz="2000" dirty="0">
                <a:solidFill>
                  <a:srgbClr val="FF00FF"/>
                </a:solidFill>
              </a:rPr>
              <a:t>Lymphoma:  </a:t>
            </a: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cancer of the lymphatic system.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4098335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1" y="3984096"/>
            <a:ext cx="3331482" cy="235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81" y="4458080"/>
            <a:ext cx="3882558" cy="188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688" y="242287"/>
            <a:ext cx="3268124" cy="990641"/>
          </a:xfrm>
        </p:spPr>
        <p:txBody>
          <a:bodyPr>
            <a:normAutofit/>
          </a:bodyPr>
          <a:lstStyle/>
          <a:p>
            <a:r>
              <a:rPr lang="en-AU" sz="3300" dirty="0">
                <a:solidFill>
                  <a:schemeClr val="accent1">
                    <a:lumMod val="75000"/>
                  </a:schemeClr>
                </a:solidFill>
              </a:rPr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538" y="1052736"/>
            <a:ext cx="8028987" cy="39565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Carcinogen: </a:t>
            </a:r>
            <a:r>
              <a:rPr lang="en-AU" sz="2000" dirty="0"/>
              <a:t>any substance or agent that causes cancer in the body. </a:t>
            </a:r>
          </a:p>
          <a:p>
            <a:pPr lvl="1">
              <a:lnSpc>
                <a:spcPct val="90000"/>
              </a:lnSpc>
              <a:spcAft>
                <a:spcPts val="450"/>
              </a:spcAft>
            </a:pPr>
            <a:r>
              <a:rPr lang="en-AU" sz="2000" u="sng" dirty="0">
                <a:solidFill>
                  <a:schemeClr val="tx1"/>
                </a:solidFill>
              </a:rPr>
              <a:t>Radiation</a:t>
            </a:r>
            <a:r>
              <a:rPr lang="en-AU" sz="2000" dirty="0">
                <a:solidFill>
                  <a:schemeClr val="tx1"/>
                </a:solidFill>
              </a:rPr>
              <a:t>:</a:t>
            </a:r>
          </a:p>
          <a:p>
            <a:pPr lvl="2">
              <a:lnSpc>
                <a:spcPct val="90000"/>
              </a:lnSpc>
              <a:spcAft>
                <a:spcPts val="450"/>
              </a:spcAft>
            </a:pPr>
            <a:r>
              <a:rPr lang="en-AU" sz="2000" dirty="0">
                <a:solidFill>
                  <a:schemeClr val="tx1"/>
                </a:solidFill>
              </a:rPr>
              <a:t>Ultraviolet radiation</a:t>
            </a:r>
          </a:p>
          <a:p>
            <a:pPr lvl="2">
              <a:lnSpc>
                <a:spcPct val="90000"/>
              </a:lnSpc>
              <a:spcAft>
                <a:spcPts val="450"/>
              </a:spcAft>
            </a:pPr>
            <a:r>
              <a:rPr lang="en-AU" sz="2000" dirty="0">
                <a:solidFill>
                  <a:schemeClr val="tx1"/>
                </a:solidFill>
              </a:rPr>
              <a:t>Ionising radiation: such as X-rays</a:t>
            </a:r>
          </a:p>
          <a:p>
            <a:pPr lvl="1">
              <a:lnSpc>
                <a:spcPct val="90000"/>
              </a:lnSpc>
              <a:spcAft>
                <a:spcPts val="450"/>
              </a:spcAft>
            </a:pPr>
            <a:r>
              <a:rPr lang="en-AU" sz="2000" u="sng" dirty="0">
                <a:solidFill>
                  <a:schemeClr val="tx1"/>
                </a:solidFill>
              </a:rPr>
              <a:t>Chemicals</a:t>
            </a:r>
            <a:r>
              <a:rPr lang="en-AU" sz="2000" dirty="0">
                <a:solidFill>
                  <a:schemeClr val="tx1"/>
                </a:solidFill>
              </a:rPr>
              <a:t>:</a:t>
            </a:r>
          </a:p>
          <a:p>
            <a:pPr lvl="2">
              <a:lnSpc>
                <a:spcPct val="90000"/>
              </a:lnSpc>
              <a:spcAft>
                <a:spcPts val="450"/>
              </a:spcAft>
            </a:pPr>
            <a:r>
              <a:rPr lang="en-AU" sz="2000" dirty="0">
                <a:solidFill>
                  <a:schemeClr val="tx1"/>
                </a:solidFill>
              </a:rPr>
              <a:t>Such as tobacco smoke, asbestos, arsenic, alcohol</a:t>
            </a:r>
          </a:p>
          <a:p>
            <a:pPr lvl="1">
              <a:lnSpc>
                <a:spcPct val="90000"/>
              </a:lnSpc>
              <a:spcAft>
                <a:spcPts val="450"/>
              </a:spcAft>
            </a:pPr>
            <a:r>
              <a:rPr lang="en-AU" sz="2000" u="sng" dirty="0">
                <a:solidFill>
                  <a:schemeClr val="tx1"/>
                </a:solidFill>
              </a:rPr>
              <a:t>Viruses</a:t>
            </a:r>
            <a:r>
              <a:rPr lang="en-AU" sz="2000" dirty="0">
                <a:solidFill>
                  <a:schemeClr val="tx1"/>
                </a:solidFill>
              </a:rPr>
              <a:t>: </a:t>
            </a:r>
          </a:p>
          <a:p>
            <a:pPr lvl="2">
              <a:lnSpc>
                <a:spcPct val="90000"/>
              </a:lnSpc>
              <a:spcAft>
                <a:spcPts val="450"/>
              </a:spcAft>
            </a:pPr>
            <a:r>
              <a:rPr lang="en-AU" sz="2000" dirty="0">
                <a:solidFill>
                  <a:schemeClr val="tx1"/>
                </a:solidFill>
              </a:rPr>
              <a:t>HPV, Hepatitis B/C</a:t>
            </a:r>
          </a:p>
          <a:p>
            <a:pPr>
              <a:lnSpc>
                <a:spcPct val="90000"/>
              </a:lnSpc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929583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85160"/>
            <a:ext cx="7633742" cy="639968"/>
          </a:xfrm>
        </p:spPr>
        <p:txBody>
          <a:bodyPr/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4933"/>
            <a:ext cx="7744952" cy="2958236"/>
          </a:xfrm>
        </p:spPr>
        <p:txBody>
          <a:bodyPr>
            <a:normAutofit/>
          </a:bodyPr>
          <a:lstStyle/>
          <a:p>
            <a:r>
              <a:rPr lang="en-AU" sz="2000" dirty="0"/>
              <a:t>Family history</a:t>
            </a:r>
          </a:p>
          <a:p>
            <a:r>
              <a:rPr lang="en-AU" sz="2000" dirty="0"/>
              <a:t>Age</a:t>
            </a:r>
          </a:p>
          <a:p>
            <a:r>
              <a:rPr lang="en-AU" sz="2000" dirty="0"/>
              <a:t>History of smoking</a:t>
            </a:r>
          </a:p>
          <a:p>
            <a:r>
              <a:rPr lang="en-AU" sz="2000" dirty="0"/>
              <a:t>Obesity</a:t>
            </a:r>
          </a:p>
          <a:p>
            <a:r>
              <a:rPr lang="en-AU" sz="2000" dirty="0"/>
              <a:t>Poor diet</a:t>
            </a:r>
          </a:p>
          <a:p>
            <a:r>
              <a:rPr lang="en-AU" sz="2000" dirty="0"/>
              <a:t>Diabetes</a:t>
            </a:r>
          </a:p>
          <a:p>
            <a:r>
              <a:rPr lang="en-AU" sz="2000" dirty="0"/>
              <a:t>Skin colour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430" y="925128"/>
            <a:ext cx="2808073" cy="2808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475" y="3907012"/>
            <a:ext cx="3947984" cy="26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901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621" y="1666518"/>
            <a:ext cx="7372271" cy="3574434"/>
          </a:xfrm>
        </p:spPr>
      </p:pic>
    </p:spTree>
    <p:extLst>
      <p:ext uri="{BB962C8B-B14F-4D97-AF65-F5344CB8AC3E}">
        <p14:creationId xmlns:p14="http://schemas.microsoft.com/office/powerpoint/2010/main" val="1181860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19" y="227188"/>
            <a:ext cx="4474840" cy="857250"/>
          </a:xfrm>
        </p:spPr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Age &amp; Cancer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619" y="1098793"/>
            <a:ext cx="7943971" cy="355434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Cancer can occur at any age (depending on the type of cancer). Some are inherited, while others are acquired.</a:t>
            </a:r>
          </a:p>
          <a:p>
            <a:pPr>
              <a:lnSpc>
                <a:spcPct val="120000"/>
              </a:lnSpc>
            </a:pPr>
            <a:r>
              <a:rPr lang="en-AU" sz="2000" dirty="0">
                <a:solidFill>
                  <a:schemeClr val="tx1"/>
                </a:solidFill>
              </a:rPr>
              <a:t>Age is the greatest risk factor for developing cancer. In fact, 60% of people who have cancer are 65 or older. </a:t>
            </a:r>
            <a:endParaRPr lang="en-AU" sz="20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</a:t>
            </a: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↑ 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age:</a:t>
            </a:r>
          </a:p>
          <a:p>
            <a:pPr lvl="1">
              <a:lnSpc>
                <a:spcPct val="120000"/>
              </a:lnSpc>
            </a:pP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</a:t>
            </a: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 normal cell division process/differentiation of cells is more likely to go wrong today</a:t>
            </a:r>
          </a:p>
          <a:p>
            <a:pPr lvl="1">
              <a:lnSpc>
                <a:spcPct val="120000"/>
              </a:lnSpc>
            </a:pP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Increase exposure to carcinogens over life time (↑ mutations = faults that have potential to cause cancer)</a:t>
            </a:r>
            <a:endParaRPr lang="en-A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AU" sz="2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03" y="4638783"/>
            <a:ext cx="3809288" cy="211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2811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773138" y="1268760"/>
            <a:ext cx="8388219" cy="39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AU" sz="2000" b="1" dirty="0">
                <a:solidFill>
                  <a:srgbClr val="FF00FF"/>
                </a:solidFill>
              </a:rPr>
              <a:t>C</a:t>
            </a:r>
            <a:r>
              <a:rPr lang="en-AU" sz="2000" dirty="0">
                <a:solidFill>
                  <a:schemeClr val="tx1"/>
                </a:solidFill>
              </a:rPr>
              <a:t>hange in bowel or bladder habits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000" b="1" dirty="0">
                <a:solidFill>
                  <a:srgbClr val="FF00FF"/>
                </a:solidFill>
              </a:rPr>
              <a:t>A</a:t>
            </a:r>
            <a:r>
              <a:rPr lang="en-AU" sz="2000" dirty="0">
                <a:solidFill>
                  <a:schemeClr val="tx1"/>
                </a:solidFill>
              </a:rPr>
              <a:t> sore that does not heal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000" b="1" dirty="0">
                <a:solidFill>
                  <a:srgbClr val="FF00FF"/>
                </a:solidFill>
              </a:rPr>
              <a:t>U</a:t>
            </a:r>
            <a:r>
              <a:rPr lang="en-AU" sz="2000" dirty="0">
                <a:solidFill>
                  <a:schemeClr val="tx1"/>
                </a:solidFill>
              </a:rPr>
              <a:t>nusual discharge or abnormal bleeding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000" b="1" dirty="0">
                <a:solidFill>
                  <a:srgbClr val="FF00FF"/>
                </a:solidFill>
              </a:rPr>
              <a:t>T</a:t>
            </a:r>
            <a:r>
              <a:rPr lang="en-AU" sz="2000" dirty="0">
                <a:solidFill>
                  <a:schemeClr val="tx1"/>
                </a:solidFill>
              </a:rPr>
              <a:t>hickening or lump in part of the body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000" b="1" dirty="0">
                <a:solidFill>
                  <a:srgbClr val="FF00FF"/>
                </a:solidFill>
              </a:rPr>
              <a:t>I</a:t>
            </a:r>
            <a:r>
              <a:rPr lang="en-AU" sz="2000" dirty="0">
                <a:solidFill>
                  <a:schemeClr val="tx1"/>
                </a:solidFill>
              </a:rPr>
              <a:t>ndigestion or difficulty swallowing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000" b="1" dirty="0">
                <a:solidFill>
                  <a:srgbClr val="FF00FF"/>
                </a:solidFill>
              </a:rPr>
              <a:t>O</a:t>
            </a:r>
            <a:r>
              <a:rPr lang="en-AU" sz="2000" dirty="0">
                <a:solidFill>
                  <a:schemeClr val="tx1"/>
                </a:solidFill>
              </a:rPr>
              <a:t>bvious change in size, colour, shape or thickness of a wart, mole or mouth sore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000" b="1" dirty="0">
                <a:solidFill>
                  <a:srgbClr val="FF00FF"/>
                </a:solidFill>
              </a:rPr>
              <a:t>N</a:t>
            </a:r>
            <a:r>
              <a:rPr lang="en-AU" sz="2000" dirty="0">
                <a:solidFill>
                  <a:schemeClr val="tx1"/>
                </a:solidFill>
              </a:rPr>
              <a:t>oticeable weight loss and loss of appetite</a:t>
            </a:r>
          </a:p>
          <a:p>
            <a:pPr>
              <a:lnSpc>
                <a:spcPct val="150000"/>
              </a:lnSpc>
            </a:pPr>
            <a:endParaRPr lang="en-AU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6239" y="1556792"/>
            <a:ext cx="2520280" cy="12464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500" dirty="0">
                <a:solidFill>
                  <a:schemeClr val="bg1"/>
                </a:solidFill>
              </a:rPr>
              <a:t>Symptoms can vary based on type of cancer, age, gender.</a:t>
            </a:r>
          </a:p>
          <a:p>
            <a:pPr algn="ctr"/>
            <a:r>
              <a:rPr lang="en-AU" sz="1500" dirty="0">
                <a:solidFill>
                  <a:schemeClr val="bg1"/>
                </a:solidFill>
              </a:rPr>
              <a:t>List of symptoms could be related to other diseases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9228" y="314109"/>
            <a:ext cx="7633742" cy="602898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Signs &amp; Symptoms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995" y="4927368"/>
            <a:ext cx="4536504" cy="15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240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340768"/>
            <a:ext cx="7450379" cy="3965525"/>
          </a:xfrm>
        </p:spPr>
      </p:pic>
    </p:spTree>
    <p:extLst>
      <p:ext uri="{BB962C8B-B14F-4D97-AF65-F5344CB8AC3E}">
        <p14:creationId xmlns:p14="http://schemas.microsoft.com/office/powerpoint/2010/main" val="32615150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Prevention of caners 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628800"/>
            <a:ext cx="7633742" cy="4464496"/>
          </a:xfrm>
        </p:spPr>
        <p:txBody>
          <a:bodyPr>
            <a:normAutofit/>
          </a:bodyPr>
          <a:lstStyle/>
          <a:p>
            <a:r>
              <a:rPr lang="en-AU" sz="2000" dirty="0" smtClean="0"/>
              <a:t>In Australia, incidence of cancers can be reduced in two ways:</a:t>
            </a:r>
          </a:p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By Education</a:t>
            </a:r>
          </a:p>
          <a:p>
            <a:pPr lvl="1"/>
            <a:r>
              <a:rPr lang="en-AU" sz="1850" dirty="0" smtClean="0"/>
              <a:t>Advertising  </a:t>
            </a:r>
            <a:r>
              <a:rPr lang="en-AU" sz="1850" dirty="0" err="1" smtClean="0"/>
              <a:t>E.g</a:t>
            </a:r>
            <a:r>
              <a:rPr lang="en-AU" sz="1850" dirty="0" smtClean="0"/>
              <a:t>  ‘Slip, slop, slap, slide &amp; seek’</a:t>
            </a:r>
          </a:p>
          <a:p>
            <a:pPr lvl="1"/>
            <a:r>
              <a:rPr lang="en-AU" sz="1850" dirty="0" smtClean="0"/>
              <a:t>Schooling </a:t>
            </a:r>
          </a:p>
          <a:p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By legislation</a:t>
            </a:r>
          </a:p>
          <a:p>
            <a:pPr lvl="1"/>
            <a:r>
              <a:rPr lang="en-AU" sz="1850" dirty="0" smtClean="0"/>
              <a:t>Laws have been passed to control exposure to carcinogens</a:t>
            </a:r>
          </a:p>
          <a:p>
            <a:pPr lvl="2"/>
            <a:r>
              <a:rPr lang="en-AU" sz="1700" dirty="0" smtClean="0"/>
              <a:t>No smoking in public places, banned advertising of </a:t>
            </a:r>
            <a:r>
              <a:rPr lang="en-AU" sz="1700" dirty="0" err="1" smtClean="0"/>
              <a:t>tabacco</a:t>
            </a:r>
            <a:r>
              <a:rPr lang="en-AU" sz="1700" dirty="0" smtClean="0"/>
              <a:t>, warming signs on labels </a:t>
            </a:r>
          </a:p>
          <a:p>
            <a:pPr lvl="2"/>
            <a:r>
              <a:rPr lang="en-AU" sz="1700" dirty="0" smtClean="0"/>
              <a:t>Standards imposed for the manufacture and operation of X-rays </a:t>
            </a:r>
          </a:p>
          <a:p>
            <a:pPr lvl="2"/>
            <a:r>
              <a:rPr lang="en-AU" sz="1700" dirty="0" smtClean="0"/>
              <a:t>Asbestos products banned</a:t>
            </a:r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1686461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834816" y="1006026"/>
            <a:ext cx="5753408" cy="5663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2000" dirty="0">
                <a:solidFill>
                  <a:srgbClr val="CC00FF"/>
                </a:solidFill>
              </a:rPr>
              <a:t>Skin Cancer</a:t>
            </a:r>
          </a:p>
          <a:p>
            <a:pPr lvl="1">
              <a:lnSpc>
                <a:spcPct val="100000"/>
              </a:lnSpc>
            </a:pPr>
            <a:r>
              <a:rPr lang="en-AU" sz="2000" i="0" dirty="0">
                <a:solidFill>
                  <a:schemeClr val="tx1"/>
                </a:solidFill>
              </a:rPr>
              <a:t>Regular skin and mole checks</a:t>
            </a:r>
          </a:p>
          <a:p>
            <a:pPr>
              <a:lnSpc>
                <a:spcPct val="100000"/>
              </a:lnSpc>
            </a:pPr>
            <a:r>
              <a:rPr lang="en-AU" sz="2000" dirty="0">
                <a:solidFill>
                  <a:srgbClr val="CC00FF"/>
                </a:solidFill>
              </a:rPr>
              <a:t>Breast Cancer</a:t>
            </a:r>
          </a:p>
          <a:p>
            <a:pPr lvl="1">
              <a:lnSpc>
                <a:spcPct val="100000"/>
              </a:lnSpc>
            </a:pPr>
            <a:r>
              <a:rPr lang="en-AU" sz="2000" i="0" dirty="0">
                <a:solidFill>
                  <a:schemeClr val="tx1"/>
                </a:solidFill>
              </a:rPr>
              <a:t>Mammogram</a:t>
            </a:r>
            <a:endParaRPr lang="en-AU" sz="2000" b="1" i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AU" sz="2000" dirty="0">
                <a:solidFill>
                  <a:srgbClr val="CC00FF"/>
                </a:solidFill>
              </a:rPr>
              <a:t>Cervical Cancer</a:t>
            </a:r>
          </a:p>
          <a:p>
            <a:pPr lvl="1">
              <a:lnSpc>
                <a:spcPct val="100000"/>
              </a:lnSpc>
            </a:pPr>
            <a:r>
              <a:rPr lang="en-AU" sz="2000" i="0" dirty="0">
                <a:solidFill>
                  <a:schemeClr val="tx1"/>
                </a:solidFill>
              </a:rPr>
              <a:t>Pap smear every two years</a:t>
            </a:r>
          </a:p>
          <a:p>
            <a:pPr>
              <a:lnSpc>
                <a:spcPct val="100000"/>
              </a:lnSpc>
            </a:pPr>
            <a:r>
              <a:rPr lang="en-AU" sz="2000" dirty="0">
                <a:solidFill>
                  <a:srgbClr val="CC00FF"/>
                </a:solidFill>
              </a:rPr>
              <a:t>Prostate Cancer</a:t>
            </a:r>
          </a:p>
          <a:p>
            <a:pPr lvl="1">
              <a:lnSpc>
                <a:spcPct val="100000"/>
              </a:lnSpc>
            </a:pPr>
            <a:r>
              <a:rPr lang="en-AU" sz="2000" i="0" dirty="0">
                <a:solidFill>
                  <a:schemeClr val="tx1"/>
                </a:solidFill>
              </a:rPr>
              <a:t>Digital rectal examination, prostate-specific antigen blood test</a:t>
            </a:r>
            <a:endParaRPr lang="en-AU" sz="2000" b="1" i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AU" sz="2000" dirty="0">
                <a:solidFill>
                  <a:srgbClr val="CC00FF"/>
                </a:solidFill>
              </a:rPr>
              <a:t>Colon Cancer </a:t>
            </a:r>
          </a:p>
          <a:p>
            <a:pPr lvl="1">
              <a:lnSpc>
                <a:spcPct val="100000"/>
              </a:lnSpc>
            </a:pPr>
            <a:r>
              <a:rPr lang="en-AU" sz="2000" i="0" dirty="0">
                <a:solidFill>
                  <a:schemeClr val="tx1"/>
                </a:solidFill>
              </a:rPr>
              <a:t>Faecal occult blood </a:t>
            </a:r>
            <a:r>
              <a:rPr lang="en-AU" sz="2000" i="0" dirty="0" smtClean="0">
                <a:solidFill>
                  <a:schemeClr val="tx1"/>
                </a:solidFill>
              </a:rPr>
              <a:t>test</a:t>
            </a:r>
          </a:p>
          <a:p>
            <a:pPr lvl="1">
              <a:lnSpc>
                <a:spcPct val="100000"/>
              </a:lnSpc>
            </a:pPr>
            <a:endParaRPr lang="en-AU" sz="2000" i="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en-AU" sz="2000" i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AU" sz="1800" b="1" dirty="0" smtClean="0">
                <a:solidFill>
                  <a:schemeClr val="accent1">
                    <a:lumMod val="75000"/>
                  </a:schemeClr>
                </a:solidFill>
              </a:rPr>
              <a:t>See page 264 – 265 of text for more information</a:t>
            </a:r>
            <a:endParaRPr lang="en-A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85214"/>
            <a:ext cx="7633742" cy="602898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Early detection/SCREENING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764" y="1746937"/>
            <a:ext cx="2550512" cy="2524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97" y="4437112"/>
            <a:ext cx="2539379" cy="16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Phases of Cell Cycle – 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G2</a:t>
            </a:r>
            <a:endParaRPr lang="en-AU" b="1" dirty="0" smtClean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0109" y="1268760"/>
            <a:ext cx="7633742" cy="3593591"/>
          </a:xfrm>
        </p:spPr>
        <p:txBody>
          <a:bodyPr/>
          <a:lstStyle/>
          <a:p>
            <a:pPr marL="0" indent="0">
              <a:buNone/>
            </a:pPr>
            <a:r>
              <a:rPr lang="en-AU" sz="2000" b="1" dirty="0" smtClean="0"/>
              <a:t>G2 </a:t>
            </a:r>
            <a:r>
              <a:rPr lang="en-AU" sz="2000" b="1" dirty="0"/>
              <a:t>Phase or </a:t>
            </a:r>
            <a:r>
              <a:rPr lang="en-AU" sz="2000" b="1" dirty="0" smtClean="0"/>
              <a:t>second growth </a:t>
            </a:r>
            <a:r>
              <a:rPr lang="en-AU" sz="2000" b="1" dirty="0"/>
              <a:t>phase </a:t>
            </a:r>
            <a:endParaRPr lang="en-AU" sz="2000" dirty="0"/>
          </a:p>
          <a:p>
            <a:r>
              <a:rPr lang="en-AU" sz="2000" dirty="0" smtClean="0"/>
              <a:t>This is a relatively short phase</a:t>
            </a:r>
          </a:p>
          <a:p>
            <a:r>
              <a:rPr lang="en-AU" sz="2000" dirty="0" smtClean="0"/>
              <a:t>This involves preparation for cell division (growth)</a:t>
            </a:r>
            <a:endParaRPr lang="en-AU" sz="2000" dirty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924944"/>
            <a:ext cx="3027154" cy="3130352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611560" y="1052736"/>
            <a:ext cx="8286229" cy="39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2000" dirty="0">
                <a:solidFill>
                  <a:srgbClr val="FF00FF"/>
                </a:solidFill>
              </a:rPr>
              <a:t>Chemotherapy: </a:t>
            </a:r>
            <a:r>
              <a:rPr lang="en-AU" sz="2000" dirty="0">
                <a:solidFill>
                  <a:schemeClr val="tx1"/>
                </a:solidFill>
              </a:rPr>
              <a:t>the use of chemical substances (cytotoxic and other drugs) to destroy the cancer cells.</a:t>
            </a:r>
          </a:p>
          <a:p>
            <a:pPr>
              <a:lnSpc>
                <a:spcPct val="100000"/>
              </a:lnSpc>
            </a:pPr>
            <a:r>
              <a:rPr lang="en-AU" sz="2000" dirty="0">
                <a:solidFill>
                  <a:srgbClr val="FF00FF"/>
                </a:solidFill>
              </a:rPr>
              <a:t>Radiotherapy: </a:t>
            </a:r>
            <a:r>
              <a:rPr lang="en-AU" sz="2000" dirty="0">
                <a:solidFill>
                  <a:schemeClr val="tx1"/>
                </a:solidFill>
              </a:rPr>
              <a:t>using high energy radiation to destroy cancer cells or stop their </a:t>
            </a:r>
            <a:r>
              <a:rPr lang="en-AU" sz="2000" dirty="0" smtClean="0">
                <a:solidFill>
                  <a:schemeClr val="tx1"/>
                </a:solidFill>
              </a:rPr>
              <a:t>growth</a:t>
            </a:r>
          </a:p>
          <a:p>
            <a:pPr>
              <a:lnSpc>
                <a:spcPct val="100000"/>
              </a:lnSpc>
            </a:pPr>
            <a:r>
              <a:rPr lang="en-AU" sz="2000" dirty="0" smtClean="0">
                <a:solidFill>
                  <a:srgbClr val="FF00FF"/>
                </a:solidFill>
              </a:rPr>
              <a:t>Surgery: </a:t>
            </a:r>
            <a:r>
              <a:rPr lang="en-AU" sz="2000" dirty="0" smtClean="0">
                <a:solidFill>
                  <a:schemeClr val="tx1"/>
                </a:solidFill>
              </a:rPr>
              <a:t>removal of cancerous cells (and surrounding tissue) by an operation. Not possible for some types of cancers. </a:t>
            </a:r>
            <a:endParaRPr lang="en-AU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AU" sz="2000" dirty="0">
                <a:solidFill>
                  <a:srgbClr val="FF00FF"/>
                </a:solidFill>
              </a:rPr>
              <a:t>Immunotherapy: </a:t>
            </a:r>
            <a:r>
              <a:rPr lang="en-AU" sz="2000" dirty="0">
                <a:solidFill>
                  <a:schemeClr val="tx1"/>
                </a:solidFill>
              </a:rPr>
              <a:t>a drug treatment focusing on using the body’s immune system to attack cancer</a:t>
            </a:r>
          </a:p>
          <a:p>
            <a:pPr>
              <a:lnSpc>
                <a:spcPct val="150000"/>
              </a:lnSpc>
            </a:pP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33742" cy="602898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CANCER TREATMENTS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365104"/>
            <a:ext cx="4209000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67" y="3998895"/>
            <a:ext cx="2787559" cy="260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7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Phases of Cell Cycle – M</a:t>
            </a:r>
            <a:endParaRPr lang="en-AU" b="1" dirty="0" smtClean="0">
              <a:solidFill>
                <a:srgbClr val="00B050"/>
              </a:solidFill>
            </a:endParaRPr>
          </a:p>
        </p:txBody>
      </p:sp>
      <p:pic>
        <p:nvPicPr>
          <p:cNvPr id="12292" name="Picture 2" descr="Image result for mit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61048"/>
            <a:ext cx="4608512" cy="155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07" y="3202776"/>
            <a:ext cx="3027154" cy="31303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0907" y="1560961"/>
            <a:ext cx="5073402" cy="3593591"/>
          </a:xfrm>
        </p:spPr>
        <p:txBody>
          <a:bodyPr/>
          <a:lstStyle/>
          <a:p>
            <a:pPr marL="0" indent="0">
              <a:buNone/>
            </a:pPr>
            <a:r>
              <a:rPr lang="en-AU" sz="2000" b="1" dirty="0" smtClean="0"/>
              <a:t>M </a:t>
            </a:r>
            <a:r>
              <a:rPr lang="en-AU" sz="2000" b="1" dirty="0"/>
              <a:t>Phase or </a:t>
            </a:r>
            <a:r>
              <a:rPr lang="en-AU" sz="2000" b="1" dirty="0" smtClean="0"/>
              <a:t>mitotic phase</a:t>
            </a:r>
            <a:endParaRPr lang="en-AU" sz="2000" dirty="0"/>
          </a:p>
          <a:p>
            <a:r>
              <a:rPr lang="en-AU" sz="2000" dirty="0" smtClean="0"/>
              <a:t>The cell divides into 2 daughter cells</a:t>
            </a:r>
            <a:endParaRPr lang="en-AU" sz="2000" dirty="0"/>
          </a:p>
          <a:p>
            <a:endParaRPr lang="en-A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49C61BB1-D742-4EB6-84D1-8F1F598979C7}" vid="{DE8B5895-5369-4466-BA3B-4AA9BCED44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2570</Words>
  <Application>Microsoft Office PowerPoint</Application>
  <PresentationFormat>On-screen Show (4:3)</PresentationFormat>
  <Paragraphs>357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Franklin Gothic Book</vt:lpstr>
      <vt:lpstr>Georgia</vt:lpstr>
      <vt:lpstr>Gill Sans MT</vt:lpstr>
      <vt:lpstr>Impact</vt:lpstr>
      <vt:lpstr>Wingdings</vt:lpstr>
      <vt:lpstr>badge</vt:lpstr>
      <vt:lpstr>Topic 12: Mitosis, Cancer &amp; Meiosis</vt:lpstr>
      <vt:lpstr>The cell cycle</vt:lpstr>
      <vt:lpstr>The Cell Cycle</vt:lpstr>
      <vt:lpstr>The Cell Cycle</vt:lpstr>
      <vt:lpstr>Phases of Cell Cycle</vt:lpstr>
      <vt:lpstr>Phases of Cell Cycle – G1</vt:lpstr>
      <vt:lpstr>Phases of Cell Cycle – s</vt:lpstr>
      <vt:lpstr>Phases of Cell Cycle – G2</vt:lpstr>
      <vt:lpstr>Phases of Cell Cycle – M</vt:lpstr>
      <vt:lpstr>Phases of Cell Cycle – G1 OR G0</vt:lpstr>
      <vt:lpstr>Mitosis production of body cells</vt:lpstr>
      <vt:lpstr>Mitosis</vt:lpstr>
      <vt:lpstr>Mitosis</vt:lpstr>
      <vt:lpstr>The Phases of Mitosis: Interphase</vt:lpstr>
      <vt:lpstr>The Phases of Mitosis: Prophase</vt:lpstr>
      <vt:lpstr>The Phases of Mitosis: Prophase -Chromosomes-</vt:lpstr>
      <vt:lpstr>The Phases of Mitosis: Prophase</vt:lpstr>
      <vt:lpstr>The Phases of Mitosis: Metaphase</vt:lpstr>
      <vt:lpstr>The Phases of Mitosis: Anaphase</vt:lpstr>
      <vt:lpstr>The Phases of Mitosis: Telophase</vt:lpstr>
      <vt:lpstr>Cytokinesis</vt:lpstr>
      <vt:lpstr>The Cell Cycle and mitosis</vt:lpstr>
      <vt:lpstr>Stem cells  introduction</vt:lpstr>
      <vt:lpstr>Differentiation and stem cells </vt:lpstr>
      <vt:lpstr>Differentiation and stem cells </vt:lpstr>
      <vt:lpstr>STEM CELL POTENCY </vt:lpstr>
      <vt:lpstr>Meiosis The Production of gametes</vt:lpstr>
      <vt:lpstr>Meiosis</vt:lpstr>
      <vt:lpstr>Gametogenesis – covered again in topic 14 </vt:lpstr>
      <vt:lpstr>Meiosis</vt:lpstr>
      <vt:lpstr>Meiosis</vt:lpstr>
      <vt:lpstr>Karyotype </vt:lpstr>
      <vt:lpstr>Meiosis: definitions</vt:lpstr>
      <vt:lpstr>PowerPoint Presentation</vt:lpstr>
      <vt:lpstr>Meiosis: definitions</vt:lpstr>
      <vt:lpstr>Meiosis: First Division</vt:lpstr>
      <vt:lpstr>Meiosis: First Division</vt:lpstr>
      <vt:lpstr>Meiosis: First Division</vt:lpstr>
      <vt:lpstr>Meiosis: First Division</vt:lpstr>
      <vt:lpstr>Meiosis: First Division</vt:lpstr>
      <vt:lpstr>Meiosis: First Division</vt:lpstr>
      <vt:lpstr>Meiosis: Second Division</vt:lpstr>
      <vt:lpstr>Meiosis: Second Division</vt:lpstr>
      <vt:lpstr>Meiosis: Second Division</vt:lpstr>
      <vt:lpstr>Meiosis: Second Division</vt:lpstr>
      <vt:lpstr>Comparison mitosis &amp; meiosis</vt:lpstr>
      <vt:lpstr>PowerPoint Presentation</vt:lpstr>
      <vt:lpstr>Watch </vt:lpstr>
      <vt:lpstr>Meiosis causes variation</vt:lpstr>
      <vt:lpstr>Sources of variation</vt:lpstr>
      <vt:lpstr>Random Assortment of Chromosomes</vt:lpstr>
      <vt:lpstr>PowerPoint Presentation</vt:lpstr>
      <vt:lpstr>PowerPoint Presentation</vt:lpstr>
      <vt:lpstr>Crossing Over</vt:lpstr>
      <vt:lpstr>Crossing Over</vt:lpstr>
      <vt:lpstr>PowerPoint Presentation</vt:lpstr>
      <vt:lpstr>PowerPoint Presentation</vt:lpstr>
      <vt:lpstr>Non-disjunction – Meiosis 1</vt:lpstr>
      <vt:lpstr>Non-disjunction – Meiosis 2</vt:lpstr>
      <vt:lpstr>PowerPoint Presentation</vt:lpstr>
      <vt:lpstr>Unusual number of chromosomes</vt:lpstr>
      <vt:lpstr>Trisomy</vt:lpstr>
      <vt:lpstr>Monosomy</vt:lpstr>
      <vt:lpstr>Random fertilisation</vt:lpstr>
      <vt:lpstr>PowerPoint Presentation</vt:lpstr>
      <vt:lpstr>Cancer</vt:lpstr>
      <vt:lpstr>Cancer</vt:lpstr>
      <vt:lpstr>watch</vt:lpstr>
      <vt:lpstr>TUMOUR TYPES</vt:lpstr>
      <vt:lpstr>PowerPoint Presentation</vt:lpstr>
      <vt:lpstr>Common CANCERS</vt:lpstr>
      <vt:lpstr>CAUSES</vt:lpstr>
      <vt:lpstr>RISK FACTORS</vt:lpstr>
      <vt:lpstr>PowerPoint Presentation</vt:lpstr>
      <vt:lpstr>Age &amp; Cancer</vt:lpstr>
      <vt:lpstr>Signs &amp; Symptoms</vt:lpstr>
      <vt:lpstr>PowerPoint Presentation</vt:lpstr>
      <vt:lpstr>Prevention of caners </vt:lpstr>
      <vt:lpstr>Early detection/SCREENING methods</vt:lpstr>
      <vt:lpstr>CANCER TREATMENTS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cycle and Mitosis</dc:title>
  <dc:creator>Allison</dc:creator>
  <cp:lastModifiedBy>JOHANSEN Rebecca [Rossmoyne Senior High School]</cp:lastModifiedBy>
  <cp:revision>64</cp:revision>
  <dcterms:created xsi:type="dcterms:W3CDTF">2017-06-25T01:47:00Z</dcterms:created>
  <dcterms:modified xsi:type="dcterms:W3CDTF">2021-07-01T02:31:35Z</dcterms:modified>
</cp:coreProperties>
</file>