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27"/>
  </p:notesMasterIdLst>
  <p:handoutMasterIdLst>
    <p:handoutMasterId r:id="rId28"/>
  </p:handoutMasterIdLst>
  <p:sldIdLst>
    <p:sldId id="256" r:id="rId2"/>
    <p:sldId id="289" r:id="rId3"/>
    <p:sldId id="290" r:id="rId4"/>
    <p:sldId id="291" r:id="rId5"/>
    <p:sldId id="314" r:id="rId6"/>
    <p:sldId id="298" r:id="rId7"/>
    <p:sldId id="292" r:id="rId8"/>
    <p:sldId id="315" r:id="rId9"/>
    <p:sldId id="259" r:id="rId10"/>
    <p:sldId id="268" r:id="rId11"/>
    <p:sldId id="308" r:id="rId12"/>
    <p:sldId id="311" r:id="rId13"/>
    <p:sldId id="269" r:id="rId14"/>
    <p:sldId id="270" r:id="rId15"/>
    <p:sldId id="313" r:id="rId16"/>
    <p:sldId id="271" r:id="rId17"/>
    <p:sldId id="272" r:id="rId18"/>
    <p:sldId id="273" r:id="rId19"/>
    <p:sldId id="274" r:id="rId20"/>
    <p:sldId id="275" r:id="rId21"/>
    <p:sldId id="276" r:id="rId22"/>
    <p:sldId id="277" r:id="rId23"/>
    <p:sldId id="278" r:id="rId24"/>
    <p:sldId id="283" r:id="rId25"/>
    <p:sldId id="279"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998" autoAdjust="0"/>
  </p:normalViewPr>
  <p:slideViewPr>
    <p:cSldViewPr snapToGrid="0" snapToObjects="1">
      <p:cViewPr>
        <p:scale>
          <a:sx n="81" d="100"/>
          <a:sy n="81" d="100"/>
        </p:scale>
        <p:origin x="-438" y="-7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D5F5D42-724D-F640-B485-B6551423AD96}" type="datetimeFigureOut">
              <a:rPr lang="en-US" smtClean="0"/>
              <a:t>5/30/2015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0EAD684-C4B9-4B4A-AA76-7D525B3B437B}" type="slidenum">
              <a:rPr lang="en-US" smtClean="0"/>
              <a:t>‹#›</a:t>
            </a:fld>
            <a:endParaRPr lang="en-US"/>
          </a:p>
        </p:txBody>
      </p:sp>
    </p:spTree>
    <p:extLst>
      <p:ext uri="{BB962C8B-B14F-4D97-AF65-F5344CB8AC3E}">
        <p14:creationId xmlns:p14="http://schemas.microsoft.com/office/powerpoint/2010/main" val="28039562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2ADE467-4C64-AF4A-9E45-F8786E7552F2}" type="datetimeFigureOut">
              <a:rPr lang="en-US" smtClean="0"/>
              <a:t>5/30/2015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C0FD303-576E-DD48-B2F9-2047D4FDA192}" type="slidenum">
              <a:rPr lang="en-US" smtClean="0"/>
              <a:t>‹#›</a:t>
            </a:fld>
            <a:endParaRPr lang="en-US"/>
          </a:p>
        </p:txBody>
      </p:sp>
    </p:spTree>
    <p:extLst>
      <p:ext uri="{BB962C8B-B14F-4D97-AF65-F5344CB8AC3E}">
        <p14:creationId xmlns:p14="http://schemas.microsoft.com/office/powerpoint/2010/main" val="27926083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err="1" smtClean="0"/>
              <a:t>Mrs</a:t>
            </a:r>
            <a:r>
              <a:rPr lang="en-US" dirty="0" smtClean="0"/>
              <a:t> </a:t>
            </a:r>
            <a:r>
              <a:rPr lang="en-US" dirty="0" err="1" smtClean="0"/>
              <a:t>Crockart</a:t>
            </a:r>
            <a:r>
              <a:rPr lang="en-US" dirty="0" smtClean="0"/>
              <a:t> - Geography</a:t>
            </a:r>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FA84A37A-AFC2-4A01-80A1-FC20F2C0D5BB}"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Mrs Crockart - Geography</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Mrs Crockart - Geography</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err="1" smtClean="0"/>
              <a:t>Mrs</a:t>
            </a:r>
            <a:r>
              <a:rPr lang="en-US" dirty="0" smtClean="0"/>
              <a:t> </a:t>
            </a:r>
            <a:r>
              <a:rPr lang="en-US" dirty="0" err="1" smtClean="0"/>
              <a:t>Crockart</a:t>
            </a:r>
            <a:r>
              <a:rPr lang="en-US" dirty="0" smtClean="0"/>
              <a:t> - Geography</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Mrs Crockart - Geography</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Mrs Crockart - Geography</a:t>
            </a: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Mrs Crockart - Geography</a:t>
            </a:r>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Mrs Crockart - Geography</a:t>
            </a: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Mrs Crockart - Geography</a:t>
            </a:r>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r>
              <a:rPr lang="en-US" dirty="0" err="1" smtClean="0"/>
              <a:t>Mrs</a:t>
            </a:r>
            <a:r>
              <a:rPr lang="en-US" dirty="0" smtClean="0"/>
              <a:t> </a:t>
            </a:r>
            <a:r>
              <a:rPr lang="en-US" dirty="0" err="1" smtClean="0"/>
              <a:t>Crockart</a:t>
            </a:r>
            <a:r>
              <a:rPr lang="en-US" dirty="0" smtClean="0"/>
              <a:t> - Geography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dt="0"/>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42805" y="4588933"/>
            <a:ext cx="6553200" cy="457200"/>
          </a:xfrm>
        </p:spPr>
        <p:txBody>
          <a:bodyPr>
            <a:normAutofit/>
          </a:bodyPr>
          <a:lstStyle/>
          <a:p>
            <a:r>
              <a:rPr lang="en-US" dirty="0" smtClean="0"/>
              <a:t>Geography</a:t>
            </a:r>
          </a:p>
        </p:txBody>
      </p:sp>
      <p:sp>
        <p:nvSpPr>
          <p:cNvPr id="3" name="Title 2"/>
          <p:cNvSpPr>
            <a:spLocks noGrp="1"/>
          </p:cNvSpPr>
          <p:nvPr>
            <p:ph type="ctrTitle"/>
          </p:nvPr>
        </p:nvSpPr>
        <p:spPr/>
        <p:txBody>
          <a:bodyPr/>
          <a:lstStyle/>
          <a:p>
            <a:r>
              <a:rPr lang="en-US" dirty="0" smtClean="0"/>
              <a:t>Ecosystems &amp; biomes</a:t>
            </a:r>
            <a:endParaRPr lang="en-US" dirty="0"/>
          </a:p>
        </p:txBody>
      </p:sp>
      <p:pic>
        <p:nvPicPr>
          <p:cNvPr id="4" name="Picture 3"/>
          <p:cNvPicPr>
            <a:picLocks noChangeAspect="1"/>
          </p:cNvPicPr>
          <p:nvPr/>
        </p:nvPicPr>
        <p:blipFill>
          <a:blip r:embed="rId2"/>
          <a:stretch>
            <a:fillRect/>
          </a:stretch>
        </p:blipFill>
        <p:spPr>
          <a:xfrm>
            <a:off x="355600" y="524934"/>
            <a:ext cx="3318934" cy="2277265"/>
          </a:xfrm>
          <a:prstGeom prst="rect">
            <a:avLst/>
          </a:prstGeom>
        </p:spPr>
      </p:pic>
      <p:sp>
        <p:nvSpPr>
          <p:cNvPr id="6" name="Footer Placeholder 5"/>
          <p:cNvSpPr>
            <a:spLocks noGrp="1"/>
          </p:cNvSpPr>
          <p:nvPr>
            <p:ph type="ftr" sz="quarter" idx="11"/>
          </p:nvPr>
        </p:nvSpPr>
        <p:spPr/>
        <p:txBody>
          <a:bodyPr/>
          <a:lstStyle/>
          <a:p>
            <a:r>
              <a:rPr lang="en-US" smtClean="0"/>
              <a:t>Mrs Crockart - Geography</a:t>
            </a:r>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1</a:t>
            </a:fld>
            <a:endParaRPr lang="en-US" dirty="0"/>
          </a:p>
        </p:txBody>
      </p:sp>
    </p:spTree>
    <p:extLst>
      <p:ext uri="{BB962C8B-B14F-4D97-AF65-F5344CB8AC3E}">
        <p14:creationId xmlns:p14="http://schemas.microsoft.com/office/powerpoint/2010/main" val="506465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climate zones</a:t>
            </a:r>
            <a:endParaRPr lang="en-US" dirty="0"/>
          </a:p>
        </p:txBody>
      </p:sp>
      <p:pic>
        <p:nvPicPr>
          <p:cNvPr id="4" name="Content Placeholder 3"/>
          <p:cNvPicPr>
            <a:picLocks noGrp="1" noChangeAspect="1"/>
          </p:cNvPicPr>
          <p:nvPr>
            <p:ph idx="1"/>
          </p:nvPr>
        </p:nvPicPr>
        <p:blipFill>
          <a:blip r:embed="rId2"/>
          <a:srcRect t="7551" b="7551"/>
          <a:stretch>
            <a:fillRect/>
          </a:stretch>
        </p:blipFill>
        <p:spPr/>
      </p:pic>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10</a:t>
            </a:fld>
            <a:endParaRPr lang="en-US"/>
          </a:p>
        </p:txBody>
      </p:sp>
    </p:spTree>
    <p:extLst>
      <p:ext uri="{BB962C8B-B14F-4D97-AF65-F5344CB8AC3E}">
        <p14:creationId xmlns:p14="http://schemas.microsoft.com/office/powerpoint/2010/main" val="2191910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climate zones</a:t>
            </a:r>
            <a:endParaRPr lang="en-US" dirty="0"/>
          </a:p>
        </p:txBody>
      </p:sp>
      <p:pic>
        <p:nvPicPr>
          <p:cNvPr id="4" name="Content Placeholder 3"/>
          <p:cNvPicPr>
            <a:picLocks noGrp="1" noChangeAspect="1"/>
          </p:cNvPicPr>
          <p:nvPr>
            <p:ph idx="1"/>
          </p:nvPr>
        </p:nvPicPr>
        <p:blipFill>
          <a:blip r:embed="rId2"/>
          <a:srcRect t="7551" b="7551"/>
          <a:stretch>
            <a:fillRect/>
          </a:stretch>
        </p:blipFill>
        <p:spPr>
          <a:xfrm>
            <a:off x="457200" y="2564338"/>
            <a:ext cx="4518793" cy="2810432"/>
          </a:xfrm>
        </p:spPr>
      </p:pic>
      <p:pic>
        <p:nvPicPr>
          <p:cNvPr id="3" name="Picture 2"/>
          <p:cNvPicPr>
            <a:picLocks noChangeAspect="1"/>
          </p:cNvPicPr>
          <p:nvPr/>
        </p:nvPicPr>
        <p:blipFill>
          <a:blip r:embed="rId3"/>
          <a:stretch>
            <a:fillRect/>
          </a:stretch>
        </p:blipFill>
        <p:spPr>
          <a:xfrm>
            <a:off x="5240204" y="2564338"/>
            <a:ext cx="3446596" cy="3179485"/>
          </a:xfrm>
          <a:prstGeom prst="rect">
            <a:avLst/>
          </a:prstGeom>
        </p:spPr>
      </p:pic>
      <p:sp>
        <p:nvSpPr>
          <p:cNvPr id="5" name="Footer Placeholder 4"/>
          <p:cNvSpPr>
            <a:spLocks noGrp="1"/>
          </p:cNvSpPr>
          <p:nvPr>
            <p:ph type="ftr" sz="quarter" idx="11"/>
          </p:nvPr>
        </p:nvSpPr>
        <p:spPr/>
        <p:txBody>
          <a:bodyPr/>
          <a:lstStyle/>
          <a:p>
            <a:r>
              <a:rPr lang="en-US" smtClean="0"/>
              <a:t>Mrs Crockart - Geography</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11</a:t>
            </a:fld>
            <a:endParaRPr lang="en-US"/>
          </a:p>
        </p:txBody>
      </p:sp>
    </p:spTree>
    <p:extLst>
      <p:ext uri="{BB962C8B-B14F-4D97-AF65-F5344CB8AC3E}">
        <p14:creationId xmlns:p14="http://schemas.microsoft.com/office/powerpoint/2010/main" val="3206787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the effect the local climate </a:t>
            </a:r>
            <a:endParaRPr lang="en-US" dirty="0"/>
          </a:p>
        </p:txBody>
      </p:sp>
      <p:sp>
        <p:nvSpPr>
          <p:cNvPr id="3" name="Content Placeholder 2"/>
          <p:cNvSpPr>
            <a:spLocks noGrp="1"/>
          </p:cNvSpPr>
          <p:nvPr>
            <p:ph idx="1"/>
          </p:nvPr>
        </p:nvSpPr>
        <p:spPr/>
        <p:txBody>
          <a:bodyPr>
            <a:normAutofit fontScale="92500" lnSpcReduction="10000"/>
          </a:bodyPr>
          <a:lstStyle/>
          <a:p>
            <a:pPr marL="114300" indent="0">
              <a:buNone/>
            </a:pPr>
            <a:r>
              <a:rPr lang="en-US" dirty="0" smtClean="0"/>
              <a:t>LAPDOG</a:t>
            </a:r>
          </a:p>
          <a:p>
            <a:endParaRPr lang="en-US" dirty="0"/>
          </a:p>
          <a:p>
            <a:r>
              <a:rPr lang="en-US" dirty="0" smtClean="0"/>
              <a:t>Latitude – how far you are from the equator</a:t>
            </a:r>
          </a:p>
          <a:p>
            <a:r>
              <a:rPr lang="en-US" dirty="0" smtClean="0"/>
              <a:t>Altitude – the higher you are from sea level the colder it is</a:t>
            </a:r>
          </a:p>
          <a:p>
            <a:r>
              <a:rPr lang="en-US" dirty="0" smtClean="0"/>
              <a:t>Prevailing winds – does the wind mainly come from cold or warm areas</a:t>
            </a:r>
          </a:p>
          <a:p>
            <a:r>
              <a:rPr lang="en-US" dirty="0" smtClean="0"/>
              <a:t>Distance from the sea – oceans moderate climate </a:t>
            </a:r>
          </a:p>
          <a:p>
            <a:r>
              <a:rPr lang="en-US" dirty="0" smtClean="0"/>
              <a:t>Ocean currents – warm ocean currents bring warm moist air </a:t>
            </a:r>
          </a:p>
          <a:p>
            <a:r>
              <a:rPr lang="en-US" dirty="0" smtClean="0"/>
              <a:t>Geography -  what is the area like; topography, vegetation &amp; nearness to mountains</a:t>
            </a:r>
            <a:endParaRPr lang="en-US" dirty="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12</a:t>
            </a:fld>
            <a:endParaRPr lang="en-US"/>
          </a:p>
        </p:txBody>
      </p:sp>
    </p:spTree>
    <p:extLst>
      <p:ext uri="{BB962C8B-B14F-4D97-AF65-F5344CB8AC3E}">
        <p14:creationId xmlns:p14="http://schemas.microsoft.com/office/powerpoint/2010/main" val="1469461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Biomes </a:t>
            </a:r>
            <a:endParaRPr lang="en-US" dirty="0"/>
          </a:p>
        </p:txBody>
      </p:sp>
      <p:pic>
        <p:nvPicPr>
          <p:cNvPr id="5" name="Content Placeholder 4"/>
          <p:cNvPicPr>
            <a:picLocks noGrp="1" noChangeAspect="1"/>
          </p:cNvPicPr>
          <p:nvPr>
            <p:ph idx="1"/>
          </p:nvPr>
        </p:nvPicPr>
        <p:blipFill>
          <a:blip r:embed="rId2"/>
          <a:srcRect t="1518" b="1518"/>
          <a:stretch>
            <a:fillRect/>
          </a:stretch>
        </p:blipFill>
        <p:spPr>
          <a:xfrm>
            <a:off x="1811865" y="1931652"/>
            <a:ext cx="5945717" cy="4655413"/>
          </a:xfrm>
        </p:spPr>
      </p:pic>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13</a:t>
            </a:fld>
            <a:endParaRPr lang="en-US"/>
          </a:p>
        </p:txBody>
      </p:sp>
    </p:spTree>
    <p:extLst>
      <p:ext uri="{BB962C8B-B14F-4D97-AF65-F5344CB8AC3E}">
        <p14:creationId xmlns:p14="http://schemas.microsoft.com/office/powerpoint/2010/main" val="640980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Biomes </a:t>
            </a:r>
            <a:endParaRPr lang="en-US" dirty="0"/>
          </a:p>
        </p:txBody>
      </p:sp>
      <p:sp>
        <p:nvSpPr>
          <p:cNvPr id="3" name="Content Placeholder 2"/>
          <p:cNvSpPr>
            <a:spLocks noGrp="1"/>
          </p:cNvSpPr>
          <p:nvPr>
            <p:ph idx="1"/>
          </p:nvPr>
        </p:nvSpPr>
        <p:spPr/>
        <p:txBody>
          <a:bodyPr>
            <a:normAutofit/>
          </a:bodyPr>
          <a:lstStyle/>
          <a:p>
            <a:r>
              <a:rPr lang="en-US" dirty="0" smtClean="0"/>
              <a:t>A Biome;</a:t>
            </a:r>
          </a:p>
          <a:p>
            <a:pPr marL="114300" indent="0">
              <a:buNone/>
            </a:pPr>
            <a:r>
              <a:rPr lang="en-US" dirty="0" smtClean="0"/>
              <a:t> </a:t>
            </a:r>
          </a:p>
          <a:p>
            <a:pPr lvl="1"/>
            <a:r>
              <a:rPr lang="en-US" sz="2400" dirty="0"/>
              <a:t>c</a:t>
            </a:r>
            <a:r>
              <a:rPr lang="en-US" sz="2400" dirty="0" smtClean="0"/>
              <a:t>overs a large area</a:t>
            </a:r>
          </a:p>
          <a:p>
            <a:pPr lvl="1"/>
            <a:r>
              <a:rPr lang="en-US" sz="2400" dirty="0" smtClean="0"/>
              <a:t>with similar physical environment </a:t>
            </a:r>
          </a:p>
          <a:p>
            <a:pPr lvl="1"/>
            <a:r>
              <a:rPr lang="en-US" sz="2400" dirty="0"/>
              <a:t>i</a:t>
            </a:r>
            <a:r>
              <a:rPr lang="en-US" sz="2400" dirty="0" smtClean="0"/>
              <a:t>s home to a distinct community of living things</a:t>
            </a:r>
          </a:p>
          <a:p>
            <a:pPr lvl="1"/>
            <a:r>
              <a:rPr lang="en-US" sz="2400" dirty="0"/>
              <a:t>e</a:t>
            </a:r>
            <a:r>
              <a:rPr lang="en-US" sz="2400" dirty="0" smtClean="0"/>
              <a:t>ach community contains species adapted to the climate, soil and to living with each other</a:t>
            </a:r>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14</a:t>
            </a:fld>
            <a:endParaRPr lang="en-US"/>
          </a:p>
        </p:txBody>
      </p:sp>
    </p:spTree>
    <p:extLst>
      <p:ext uri="{BB962C8B-B14F-4D97-AF65-F5344CB8AC3E}">
        <p14:creationId xmlns:p14="http://schemas.microsoft.com/office/powerpoint/2010/main" val="2492524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Biomes </a:t>
            </a:r>
            <a:endParaRPr lang="en-US" dirty="0"/>
          </a:p>
        </p:txBody>
      </p:sp>
      <p:sp>
        <p:nvSpPr>
          <p:cNvPr id="3" name="Content Placeholder 2"/>
          <p:cNvSpPr>
            <a:spLocks noGrp="1"/>
          </p:cNvSpPr>
          <p:nvPr>
            <p:ph idx="1"/>
          </p:nvPr>
        </p:nvSpPr>
        <p:spPr/>
        <p:txBody>
          <a:bodyPr>
            <a:normAutofit/>
          </a:bodyPr>
          <a:lstStyle/>
          <a:p>
            <a:r>
              <a:rPr lang="en-US" dirty="0" smtClean="0"/>
              <a:t>Biomes </a:t>
            </a:r>
            <a:r>
              <a:rPr lang="en-US" dirty="0"/>
              <a:t>have changed and moved many times during the history of life on </a:t>
            </a:r>
            <a:r>
              <a:rPr lang="en-US" dirty="0" smtClean="0"/>
              <a:t>Earth </a:t>
            </a:r>
          </a:p>
          <a:p>
            <a:pPr marL="114300" indent="0">
              <a:buNone/>
            </a:pPr>
            <a:endParaRPr lang="en-US" dirty="0" smtClean="0"/>
          </a:p>
          <a:p>
            <a:r>
              <a:rPr lang="en-US" dirty="0" smtClean="0"/>
              <a:t>More </a:t>
            </a:r>
            <a:r>
              <a:rPr lang="en-US" dirty="0"/>
              <a:t>recently, human activities have drastically altered these </a:t>
            </a:r>
            <a:r>
              <a:rPr lang="en-US" dirty="0" smtClean="0"/>
              <a:t>communities</a:t>
            </a:r>
          </a:p>
          <a:p>
            <a:pPr marL="114300" indent="0">
              <a:buNone/>
            </a:pPr>
            <a:endParaRPr lang="en-US" dirty="0" smtClean="0"/>
          </a:p>
          <a:p>
            <a:r>
              <a:rPr lang="en-US" dirty="0"/>
              <a:t>C</a:t>
            </a:r>
            <a:r>
              <a:rPr lang="en-US" dirty="0" smtClean="0"/>
              <a:t>onservation </a:t>
            </a:r>
            <a:r>
              <a:rPr lang="en-US" dirty="0"/>
              <a:t>and preservation of biomes should be a major concern to </a:t>
            </a:r>
            <a:r>
              <a:rPr lang="en-US" dirty="0" smtClean="0"/>
              <a:t>all</a:t>
            </a:r>
            <a:endParaRPr lang="en-US" dirty="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15</a:t>
            </a:fld>
            <a:endParaRPr lang="en-US"/>
          </a:p>
        </p:txBody>
      </p:sp>
    </p:spTree>
    <p:extLst>
      <p:ext uri="{BB962C8B-B14F-4D97-AF65-F5344CB8AC3E}">
        <p14:creationId xmlns:p14="http://schemas.microsoft.com/office/powerpoint/2010/main" val="1676799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biomes</a:t>
            </a:r>
            <a:endParaRPr lang="en-US" dirty="0"/>
          </a:p>
        </p:txBody>
      </p:sp>
      <p:sp>
        <p:nvSpPr>
          <p:cNvPr id="3" name="Content Placeholder 2"/>
          <p:cNvSpPr>
            <a:spLocks noGrp="1"/>
          </p:cNvSpPr>
          <p:nvPr>
            <p:ph idx="1"/>
          </p:nvPr>
        </p:nvSpPr>
        <p:spPr>
          <a:xfrm>
            <a:off x="457200" y="1752600"/>
            <a:ext cx="8229600" cy="4783667"/>
          </a:xfrm>
        </p:spPr>
        <p:txBody>
          <a:bodyPr>
            <a:normAutofit lnSpcReduction="10000"/>
          </a:bodyPr>
          <a:lstStyle/>
          <a:p>
            <a:r>
              <a:rPr lang="en-US" b="1" dirty="0" smtClean="0"/>
              <a:t>Within terrestrial ecosystems the largest subdivision is a biome</a:t>
            </a:r>
          </a:p>
          <a:p>
            <a:pPr marL="114300" indent="0">
              <a:buNone/>
            </a:pPr>
            <a:endParaRPr lang="en-US" b="1" dirty="0" smtClean="0"/>
          </a:p>
          <a:p>
            <a:r>
              <a:rPr lang="en-US" b="1" dirty="0" smtClean="0"/>
              <a:t>A biome is a very large ecosystem made up of specific plants and animals</a:t>
            </a:r>
          </a:p>
          <a:p>
            <a:pPr marL="114300" indent="0">
              <a:buNone/>
            </a:pPr>
            <a:endParaRPr lang="en-US" b="1" dirty="0" smtClean="0"/>
          </a:p>
          <a:p>
            <a:r>
              <a:rPr lang="en-US" b="1" dirty="0" smtClean="0"/>
              <a:t>Biomes occur on different continents with similar climates</a:t>
            </a:r>
          </a:p>
          <a:p>
            <a:pPr marL="114300" indent="0">
              <a:buNone/>
            </a:pPr>
            <a:endParaRPr lang="en-US" b="1" dirty="0" smtClean="0"/>
          </a:p>
          <a:p>
            <a:r>
              <a:rPr lang="en-US" b="1" dirty="0" smtClean="0"/>
              <a:t>They are classified according to their vegetation, which develops in response to the availability of soil, water and heat </a:t>
            </a:r>
          </a:p>
          <a:p>
            <a:pPr marL="114300" indent="0">
              <a:buNone/>
            </a:pPr>
            <a:endParaRPr lang="en-US" dirty="0" smtClean="0"/>
          </a:p>
          <a:p>
            <a:pPr marL="114300" indent="0">
              <a:buNone/>
            </a:pPr>
            <a:endParaRPr lang="en-US" dirty="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16</a:t>
            </a:fld>
            <a:endParaRPr lang="en-US"/>
          </a:p>
        </p:txBody>
      </p:sp>
    </p:spTree>
    <p:extLst>
      <p:ext uri="{BB962C8B-B14F-4D97-AF65-F5344CB8AC3E}">
        <p14:creationId xmlns:p14="http://schemas.microsoft.com/office/powerpoint/2010/main" val="2887492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biomes</a:t>
            </a:r>
            <a:endParaRPr lang="en-US" dirty="0"/>
          </a:p>
        </p:txBody>
      </p:sp>
      <p:sp>
        <p:nvSpPr>
          <p:cNvPr id="3" name="Content Placeholder 2"/>
          <p:cNvSpPr>
            <a:spLocks noGrp="1"/>
          </p:cNvSpPr>
          <p:nvPr>
            <p:ph idx="1"/>
          </p:nvPr>
        </p:nvSpPr>
        <p:spPr/>
        <p:txBody>
          <a:bodyPr>
            <a:normAutofit fontScale="92500" lnSpcReduction="20000"/>
          </a:bodyPr>
          <a:lstStyle/>
          <a:p>
            <a:pPr marL="114300" indent="0">
              <a:buNone/>
            </a:pPr>
            <a:r>
              <a:rPr lang="en-US" dirty="0" smtClean="0"/>
              <a:t>Water </a:t>
            </a:r>
            <a:r>
              <a:rPr lang="en-US" dirty="0"/>
              <a:t>is the common link among the five biomes and it makes up the largest part of the biosphere, covering nearly 75% of the Earth’s surface. Aquatic regions house numerous species of plants and animals, both large and small. In fact, this is where life began billions of years ago when amino acids first started </a:t>
            </a:r>
            <a:r>
              <a:rPr lang="en-US" dirty="0" smtClean="0"/>
              <a:t>to come together. </a:t>
            </a:r>
            <a:endParaRPr lang="en-US" dirty="0"/>
          </a:p>
          <a:p>
            <a:pPr marL="114300" indent="0">
              <a:buNone/>
            </a:pPr>
            <a:r>
              <a:rPr lang="en-US" dirty="0" smtClean="0"/>
              <a:t> Fresh Water</a:t>
            </a:r>
          </a:p>
          <a:p>
            <a:pPr lvl="1"/>
            <a:r>
              <a:rPr lang="en-US" dirty="0" smtClean="0"/>
              <a:t>Ponds and lakes </a:t>
            </a:r>
          </a:p>
          <a:p>
            <a:pPr lvl="1"/>
            <a:r>
              <a:rPr lang="en-US" dirty="0" smtClean="0"/>
              <a:t>Rivers and streams</a:t>
            </a:r>
          </a:p>
          <a:p>
            <a:pPr lvl="1"/>
            <a:r>
              <a:rPr lang="en-US" dirty="0" smtClean="0"/>
              <a:t>Wetlands</a:t>
            </a:r>
            <a:endParaRPr lang="en-US" dirty="0"/>
          </a:p>
          <a:p>
            <a:pPr marL="411480" lvl="1" indent="0">
              <a:buNone/>
            </a:pPr>
            <a:endParaRPr lang="en-US" sz="2400" dirty="0"/>
          </a:p>
          <a:p>
            <a:pPr marL="411480" lvl="1" indent="0">
              <a:buNone/>
            </a:pPr>
            <a:r>
              <a:rPr lang="en-US" sz="2400" dirty="0" smtClean="0"/>
              <a:t>Salt Water  </a:t>
            </a:r>
          </a:p>
          <a:p>
            <a:pPr lvl="1"/>
            <a:r>
              <a:rPr lang="en-US" dirty="0" smtClean="0"/>
              <a:t>Oceans, seas, coral reefs</a:t>
            </a:r>
          </a:p>
          <a:p>
            <a:pPr marL="411480" lvl="1" indent="0">
              <a:buNone/>
            </a:pPr>
            <a:r>
              <a:rPr lang="en-US" dirty="0"/>
              <a:t> </a:t>
            </a:r>
            <a:r>
              <a:rPr lang="en-US" dirty="0" smtClean="0"/>
              <a:t>    and estuaries</a:t>
            </a:r>
          </a:p>
        </p:txBody>
      </p:sp>
      <p:pic>
        <p:nvPicPr>
          <p:cNvPr id="4" name="Picture 3"/>
          <p:cNvPicPr>
            <a:picLocks noChangeAspect="1"/>
          </p:cNvPicPr>
          <p:nvPr/>
        </p:nvPicPr>
        <p:blipFill>
          <a:blip r:embed="rId2"/>
          <a:stretch>
            <a:fillRect/>
          </a:stretch>
        </p:blipFill>
        <p:spPr>
          <a:xfrm>
            <a:off x="4656200" y="3759745"/>
            <a:ext cx="4030600" cy="2624240"/>
          </a:xfrm>
          <a:prstGeom prst="rect">
            <a:avLst/>
          </a:prstGeom>
        </p:spPr>
      </p:pic>
      <p:sp>
        <p:nvSpPr>
          <p:cNvPr id="5" name="Footer Placeholder 4"/>
          <p:cNvSpPr>
            <a:spLocks noGrp="1"/>
          </p:cNvSpPr>
          <p:nvPr>
            <p:ph type="ftr" sz="quarter" idx="11"/>
          </p:nvPr>
        </p:nvSpPr>
        <p:spPr/>
        <p:txBody>
          <a:bodyPr/>
          <a:lstStyle/>
          <a:p>
            <a:r>
              <a:rPr lang="en-US" smtClean="0"/>
              <a:t>Mrs Crockart - Geography</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17</a:t>
            </a:fld>
            <a:endParaRPr lang="en-US"/>
          </a:p>
        </p:txBody>
      </p:sp>
    </p:spTree>
    <p:extLst>
      <p:ext uri="{BB962C8B-B14F-4D97-AF65-F5344CB8AC3E}">
        <p14:creationId xmlns:p14="http://schemas.microsoft.com/office/powerpoint/2010/main" val="1126836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Rainforest biomes </a:t>
            </a:r>
            <a:endParaRPr lang="en-US" dirty="0"/>
          </a:p>
        </p:txBody>
      </p:sp>
      <p:pic>
        <p:nvPicPr>
          <p:cNvPr id="9" name="Picture 8"/>
          <p:cNvPicPr>
            <a:picLocks noChangeAspect="1"/>
          </p:cNvPicPr>
          <p:nvPr/>
        </p:nvPicPr>
        <p:blipFill>
          <a:blip r:embed="rId2"/>
          <a:stretch>
            <a:fillRect/>
          </a:stretch>
        </p:blipFill>
        <p:spPr>
          <a:xfrm>
            <a:off x="285029" y="1821602"/>
            <a:ext cx="3545763" cy="2516637"/>
          </a:xfrm>
          <a:prstGeom prst="rect">
            <a:avLst/>
          </a:prstGeom>
        </p:spPr>
      </p:pic>
      <p:sp>
        <p:nvSpPr>
          <p:cNvPr id="11" name="Rectangle 10"/>
          <p:cNvSpPr/>
          <p:nvPr/>
        </p:nvSpPr>
        <p:spPr>
          <a:xfrm>
            <a:off x="3605863" y="1821603"/>
            <a:ext cx="5409557" cy="4524315"/>
          </a:xfrm>
          <a:prstGeom prst="rect">
            <a:avLst/>
          </a:prstGeom>
        </p:spPr>
        <p:txBody>
          <a:bodyPr wrap="square">
            <a:spAutoFit/>
          </a:bodyPr>
          <a:lstStyle/>
          <a:p>
            <a:pPr marL="342900" indent="-342900">
              <a:buFont typeface="Arial"/>
              <a:buChar char="•"/>
            </a:pPr>
            <a:r>
              <a:rPr lang="en-US" sz="2400" dirty="0" smtClean="0"/>
              <a:t>Abundant soil, water and heat</a:t>
            </a:r>
          </a:p>
          <a:p>
            <a:pPr marL="342900" indent="-342900">
              <a:buFont typeface="Arial"/>
              <a:buChar char="•"/>
            </a:pPr>
            <a:r>
              <a:rPr lang="en-US" sz="2400" dirty="0" smtClean="0"/>
              <a:t>Rainforests </a:t>
            </a:r>
            <a:r>
              <a:rPr lang="en-US" sz="2400" dirty="0"/>
              <a:t>are thick, warm and wet forests. They are forests that get at least 250 cm a year of rain, often more. </a:t>
            </a:r>
            <a:endParaRPr lang="en-US" sz="2400" dirty="0" smtClean="0"/>
          </a:p>
          <a:p>
            <a:pPr marL="342900" indent="-342900">
              <a:buFont typeface="Arial"/>
              <a:buChar char="•"/>
            </a:pPr>
            <a:r>
              <a:rPr lang="en-US" sz="2400" dirty="0" smtClean="0"/>
              <a:t>There </a:t>
            </a:r>
            <a:r>
              <a:rPr lang="en-US" sz="2400" dirty="0"/>
              <a:t>are two kinds of rainforest: tropical and temperate. Both kinds are endangered.</a:t>
            </a:r>
          </a:p>
          <a:p>
            <a:pPr marL="342900" indent="-342900">
              <a:buFont typeface="Arial"/>
              <a:buChar char="•"/>
            </a:pPr>
            <a:r>
              <a:rPr lang="en-US" sz="2400" dirty="0"/>
              <a:t>Tropical rainforests are millions of years old, and temperate rainforests are about 10,000 years old.</a:t>
            </a:r>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18</a:t>
            </a:fld>
            <a:endParaRPr lang="en-US"/>
          </a:p>
        </p:txBody>
      </p:sp>
    </p:spTree>
    <p:extLst>
      <p:ext uri="{BB962C8B-B14F-4D97-AF65-F5344CB8AC3E}">
        <p14:creationId xmlns:p14="http://schemas.microsoft.com/office/powerpoint/2010/main" val="1625507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Tundra </a:t>
            </a:r>
            <a:endParaRPr lang="en-US" dirty="0"/>
          </a:p>
        </p:txBody>
      </p:sp>
      <p:pic>
        <p:nvPicPr>
          <p:cNvPr id="8" name="Content Placeholder 7"/>
          <p:cNvPicPr>
            <a:picLocks noGrp="1" noChangeAspect="1"/>
          </p:cNvPicPr>
          <p:nvPr>
            <p:ph idx="1"/>
          </p:nvPr>
        </p:nvPicPr>
        <p:blipFill>
          <a:blip r:embed="rId2"/>
          <a:srcRect t="1601" b="1601"/>
          <a:stretch>
            <a:fillRect/>
          </a:stretch>
        </p:blipFill>
        <p:spPr>
          <a:xfrm>
            <a:off x="2258342" y="1196920"/>
            <a:ext cx="4294858" cy="2735540"/>
          </a:xfrm>
        </p:spPr>
      </p:pic>
      <p:sp>
        <p:nvSpPr>
          <p:cNvPr id="9" name="TextBox 8"/>
          <p:cNvSpPr txBox="1"/>
          <p:nvPr/>
        </p:nvSpPr>
        <p:spPr>
          <a:xfrm>
            <a:off x="627930" y="3945616"/>
            <a:ext cx="7988028" cy="2554545"/>
          </a:xfrm>
          <a:prstGeom prst="rect">
            <a:avLst/>
          </a:prstGeom>
          <a:noFill/>
        </p:spPr>
        <p:txBody>
          <a:bodyPr wrap="square" rtlCol="0">
            <a:spAutoFit/>
          </a:bodyPr>
          <a:lstStyle/>
          <a:p>
            <a:r>
              <a:rPr lang="en-US" sz="2400" b="1" dirty="0"/>
              <a:t>Tundra is the coldest of all the biomes. N</a:t>
            </a:r>
            <a:r>
              <a:rPr lang="en-US" sz="2400" b="1" dirty="0" smtClean="0"/>
              <a:t>oted </a:t>
            </a:r>
            <a:r>
              <a:rPr lang="en-US" sz="2400" b="1" dirty="0"/>
              <a:t>for its frost-molded landscapes, </a:t>
            </a:r>
            <a:endParaRPr lang="en-US" sz="2400" b="1" dirty="0" smtClean="0"/>
          </a:p>
          <a:p>
            <a:r>
              <a:rPr lang="en-US" sz="2400" b="1" dirty="0" smtClean="0"/>
              <a:t>extremely </a:t>
            </a:r>
            <a:r>
              <a:rPr lang="en-US" sz="2400" b="1" dirty="0"/>
              <a:t>low temperatures, little precipitation, </a:t>
            </a:r>
            <a:endParaRPr lang="en-US" sz="2400" b="1" dirty="0" smtClean="0"/>
          </a:p>
          <a:p>
            <a:r>
              <a:rPr lang="en-US" sz="2400" b="1" dirty="0" smtClean="0"/>
              <a:t>poor </a:t>
            </a:r>
            <a:r>
              <a:rPr lang="en-US" sz="2400" b="1" dirty="0"/>
              <a:t>nutrients, and short growing </a:t>
            </a:r>
            <a:r>
              <a:rPr lang="en-US" sz="2400" b="1" dirty="0" smtClean="0"/>
              <a:t>seasons.</a:t>
            </a:r>
          </a:p>
          <a:p>
            <a:r>
              <a:rPr lang="en-US" sz="2400" b="1" dirty="0" smtClean="0"/>
              <a:t>There is not enough heat to sustain vegetation growth throughout the year</a:t>
            </a:r>
            <a:endParaRPr lang="en-US" sz="2400" b="1" dirty="0"/>
          </a:p>
          <a:p>
            <a:endParaRPr lang="en-US" sz="1600" dirty="0"/>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19</a:t>
            </a:fld>
            <a:endParaRPr lang="en-US"/>
          </a:p>
        </p:txBody>
      </p:sp>
    </p:spTree>
    <p:extLst>
      <p:ext uri="{BB962C8B-B14F-4D97-AF65-F5344CB8AC3E}">
        <p14:creationId xmlns:p14="http://schemas.microsoft.com/office/powerpoint/2010/main" val="2423947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systems </a:t>
            </a:r>
            <a:endParaRPr lang="en-US" dirty="0"/>
          </a:p>
        </p:txBody>
      </p:sp>
      <p:sp>
        <p:nvSpPr>
          <p:cNvPr id="3" name="Content Placeholder 2"/>
          <p:cNvSpPr>
            <a:spLocks noGrp="1"/>
          </p:cNvSpPr>
          <p:nvPr>
            <p:ph idx="1"/>
          </p:nvPr>
        </p:nvSpPr>
        <p:spPr/>
        <p:txBody>
          <a:bodyPr>
            <a:normAutofit lnSpcReduction="10000"/>
          </a:bodyPr>
          <a:lstStyle/>
          <a:p>
            <a:r>
              <a:rPr lang="en-US" dirty="0" smtClean="0"/>
              <a:t>A system is a network of parts </a:t>
            </a:r>
            <a:r>
              <a:rPr lang="en-US" dirty="0"/>
              <a:t>(</a:t>
            </a:r>
            <a:r>
              <a:rPr lang="en-US" dirty="0" smtClean="0"/>
              <a:t>or elements) that interact to form an overall pattern</a:t>
            </a:r>
          </a:p>
          <a:p>
            <a:endParaRPr lang="en-US" dirty="0"/>
          </a:p>
          <a:p>
            <a:r>
              <a:rPr lang="en-US" dirty="0" smtClean="0"/>
              <a:t>Key features of a system include:</a:t>
            </a:r>
          </a:p>
          <a:p>
            <a:pPr lvl="1"/>
            <a:r>
              <a:rPr lang="en-US" dirty="0" smtClean="0"/>
              <a:t>The </a:t>
            </a:r>
            <a:r>
              <a:rPr lang="en-US" b="1" i="1" dirty="0" smtClean="0"/>
              <a:t>elements</a:t>
            </a:r>
            <a:r>
              <a:rPr lang="en-US" dirty="0" smtClean="0"/>
              <a:t> or different parts</a:t>
            </a:r>
          </a:p>
          <a:p>
            <a:pPr lvl="1"/>
            <a:r>
              <a:rPr lang="en-US" dirty="0" smtClean="0"/>
              <a:t>The </a:t>
            </a:r>
            <a:r>
              <a:rPr lang="en-US" b="1" i="1" dirty="0" smtClean="0"/>
              <a:t>interactions</a:t>
            </a:r>
            <a:r>
              <a:rPr lang="en-US" dirty="0" smtClean="0"/>
              <a:t> between the elements to form the characteristic pattern of that system </a:t>
            </a:r>
          </a:p>
          <a:p>
            <a:pPr lvl="1"/>
            <a:r>
              <a:rPr lang="en-US" b="1" i="1" dirty="0" smtClean="0"/>
              <a:t>Adaptions</a:t>
            </a:r>
            <a:r>
              <a:rPr lang="en-US" dirty="0" smtClean="0"/>
              <a:t> or changes to the pattern when elements change</a:t>
            </a:r>
          </a:p>
          <a:p>
            <a:pPr marL="411480" lvl="1" indent="0">
              <a:buNone/>
            </a:pPr>
            <a:endParaRPr lang="en-US" dirty="0"/>
          </a:p>
          <a:p>
            <a:pPr marL="411480" lvl="1" indent="0">
              <a:buNone/>
            </a:pPr>
            <a:r>
              <a:rPr lang="en-US" dirty="0" smtClean="0"/>
              <a:t>An ecosystem is an example of a system with elements, interactions and adaptions </a:t>
            </a:r>
            <a:endParaRPr lang="en-US" dirty="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2</a:t>
            </a:fld>
            <a:endParaRPr lang="en-US"/>
          </a:p>
        </p:txBody>
      </p:sp>
    </p:spTree>
    <p:extLst>
      <p:ext uri="{BB962C8B-B14F-4D97-AF65-F5344CB8AC3E}">
        <p14:creationId xmlns:p14="http://schemas.microsoft.com/office/powerpoint/2010/main" val="19661128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Desert biomes</a:t>
            </a:r>
            <a:endParaRPr lang="en-US" dirty="0"/>
          </a:p>
        </p:txBody>
      </p:sp>
      <p:pic>
        <p:nvPicPr>
          <p:cNvPr id="7" name="Content Placeholder 6"/>
          <p:cNvPicPr>
            <a:picLocks noGrp="1" noChangeAspect="1"/>
          </p:cNvPicPr>
          <p:nvPr>
            <p:ph idx="1"/>
          </p:nvPr>
        </p:nvPicPr>
        <p:blipFill>
          <a:blip r:embed="rId2"/>
          <a:srcRect l="313" r="313"/>
          <a:stretch>
            <a:fillRect/>
          </a:stretch>
        </p:blipFill>
        <p:spPr>
          <a:xfrm>
            <a:off x="5346140" y="2728304"/>
            <a:ext cx="3654167" cy="2238741"/>
          </a:xfrm>
        </p:spPr>
      </p:pic>
      <p:sp>
        <p:nvSpPr>
          <p:cNvPr id="8" name="Rectangle 7"/>
          <p:cNvSpPr/>
          <p:nvPr/>
        </p:nvSpPr>
        <p:spPr>
          <a:xfrm>
            <a:off x="0" y="1650999"/>
            <a:ext cx="5675316" cy="4339650"/>
          </a:xfrm>
          <a:prstGeom prst="rect">
            <a:avLst/>
          </a:prstGeom>
        </p:spPr>
        <p:txBody>
          <a:bodyPr wrap="square">
            <a:spAutoFit/>
          </a:bodyPr>
          <a:lstStyle/>
          <a:p>
            <a:pPr marL="342900" indent="-342900">
              <a:buFont typeface="Arial"/>
              <a:buChar char="•"/>
            </a:pPr>
            <a:r>
              <a:rPr lang="en-US" sz="2300" dirty="0" smtClean="0"/>
              <a:t>Extreme shortage of soil and water</a:t>
            </a:r>
          </a:p>
          <a:p>
            <a:pPr marL="342900" indent="-342900">
              <a:buFont typeface="Arial"/>
              <a:buChar char="•"/>
            </a:pPr>
            <a:r>
              <a:rPr lang="en-US" sz="2300" dirty="0" smtClean="0"/>
              <a:t>Deserts </a:t>
            </a:r>
            <a:r>
              <a:rPr lang="en-US" sz="2300" dirty="0"/>
              <a:t>cover about one fifth of the Earth's surface and occur where rainfall is less than 50 cm/year. </a:t>
            </a:r>
            <a:endParaRPr lang="en-US" sz="2300" dirty="0" smtClean="0"/>
          </a:p>
          <a:p>
            <a:pPr marL="342900" indent="-342900">
              <a:buFont typeface="Arial"/>
              <a:buChar char="•"/>
            </a:pPr>
            <a:r>
              <a:rPr lang="en-US" sz="2300" dirty="0" smtClean="0"/>
              <a:t>Although </a:t>
            </a:r>
            <a:r>
              <a:rPr lang="en-US" sz="2300" dirty="0"/>
              <a:t>most deserts, such as the Sahara of North Africa and the deserts of the southwestern U.S., Mexico, and Australia, occur at low latitudes, </a:t>
            </a:r>
            <a:endParaRPr lang="en-US" sz="2300" dirty="0" smtClean="0"/>
          </a:p>
          <a:p>
            <a:pPr marL="342900" indent="-342900">
              <a:buFont typeface="Arial"/>
              <a:buChar char="•"/>
            </a:pPr>
            <a:r>
              <a:rPr lang="en-US" sz="2300" dirty="0" smtClean="0"/>
              <a:t>cold </a:t>
            </a:r>
            <a:r>
              <a:rPr lang="en-US" sz="2300" dirty="0"/>
              <a:t>deserts, occur in the basin and range area of Utah and Nevada and in parts of western Asia</a:t>
            </a:r>
          </a:p>
        </p:txBody>
      </p:sp>
      <p:sp>
        <p:nvSpPr>
          <p:cNvPr id="3" name="Footer Placeholder 2"/>
          <p:cNvSpPr>
            <a:spLocks noGrp="1"/>
          </p:cNvSpPr>
          <p:nvPr>
            <p:ph type="ftr" sz="quarter" idx="11"/>
          </p:nvPr>
        </p:nvSpPr>
        <p:spPr/>
        <p:txBody>
          <a:bodyPr/>
          <a:lstStyle/>
          <a:p>
            <a:r>
              <a:rPr lang="en-US" smtClean="0"/>
              <a:t>Mrs Crockart - Geography</a:t>
            </a:r>
            <a:endParaRPr lang="en-US" dirty="0"/>
          </a:p>
        </p:txBody>
      </p:sp>
      <p:sp>
        <p:nvSpPr>
          <p:cNvPr id="4" name="Slide Number Placeholder 3"/>
          <p:cNvSpPr>
            <a:spLocks noGrp="1"/>
          </p:cNvSpPr>
          <p:nvPr>
            <p:ph type="sldNum" sz="quarter" idx="12"/>
          </p:nvPr>
        </p:nvSpPr>
        <p:spPr/>
        <p:txBody>
          <a:bodyPr/>
          <a:lstStyle/>
          <a:p>
            <a:fld id="{FA84A37A-AFC2-4A01-80A1-FC20F2C0D5BB}" type="slidenum">
              <a:rPr lang="en-US" smtClean="0"/>
              <a:pPr/>
              <a:t>20</a:t>
            </a:fld>
            <a:endParaRPr lang="en-US" dirty="0"/>
          </a:p>
        </p:txBody>
      </p:sp>
    </p:spTree>
    <p:extLst>
      <p:ext uri="{BB962C8B-B14F-4D97-AF65-F5344CB8AC3E}">
        <p14:creationId xmlns:p14="http://schemas.microsoft.com/office/powerpoint/2010/main" val="3926637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TAiGA</a:t>
            </a:r>
            <a:r>
              <a:rPr lang="en-US" dirty="0" smtClean="0"/>
              <a:t> forest biomes</a:t>
            </a:r>
            <a:endParaRPr lang="en-US" dirty="0"/>
          </a:p>
        </p:txBody>
      </p:sp>
      <p:pic>
        <p:nvPicPr>
          <p:cNvPr id="4" name="Content Placeholder 3"/>
          <p:cNvPicPr>
            <a:picLocks noGrp="1" noChangeAspect="1"/>
          </p:cNvPicPr>
          <p:nvPr>
            <p:ph idx="1"/>
          </p:nvPr>
        </p:nvPicPr>
        <p:blipFill>
          <a:blip r:embed="rId2"/>
          <a:srcRect t="6354" b="6354"/>
          <a:stretch>
            <a:fillRect/>
          </a:stretch>
        </p:blipFill>
        <p:spPr>
          <a:xfrm>
            <a:off x="287867" y="2738966"/>
            <a:ext cx="3712031" cy="1972733"/>
          </a:xfrm>
        </p:spPr>
      </p:pic>
      <p:sp>
        <p:nvSpPr>
          <p:cNvPr id="5" name="Rectangle 4"/>
          <p:cNvSpPr/>
          <p:nvPr/>
        </p:nvSpPr>
        <p:spPr>
          <a:xfrm>
            <a:off x="3719102" y="1934490"/>
            <a:ext cx="5487184" cy="4154983"/>
          </a:xfrm>
          <a:prstGeom prst="rect">
            <a:avLst/>
          </a:prstGeom>
        </p:spPr>
        <p:txBody>
          <a:bodyPr wrap="square">
            <a:spAutoFit/>
          </a:bodyPr>
          <a:lstStyle/>
          <a:p>
            <a:pPr marL="342900" indent="-342900">
              <a:buFont typeface="Arial"/>
              <a:buChar char="•"/>
            </a:pPr>
            <a:r>
              <a:rPr lang="en-US" sz="2400" dirty="0"/>
              <a:t>Taiga, also called boreal forests, is the largest land biome</a:t>
            </a:r>
            <a:r>
              <a:rPr lang="en-US" sz="2400" dirty="0" smtClean="0"/>
              <a:t>. </a:t>
            </a:r>
          </a:p>
          <a:p>
            <a:pPr marL="342900" indent="-342900">
              <a:buFont typeface="Arial"/>
              <a:buChar char="•"/>
            </a:pPr>
            <a:r>
              <a:rPr lang="en-US" sz="2400" dirty="0" smtClean="0"/>
              <a:t>These </a:t>
            </a:r>
            <a:r>
              <a:rPr lang="en-US" sz="2400" dirty="0"/>
              <a:t>forests are found in a broad belt across Europe, Asia and North </a:t>
            </a:r>
            <a:r>
              <a:rPr lang="en-US" sz="2400" dirty="0" smtClean="0"/>
              <a:t>America </a:t>
            </a:r>
          </a:p>
          <a:p>
            <a:pPr marL="342900" indent="-342900">
              <a:buFont typeface="Arial"/>
              <a:buChar char="•"/>
            </a:pPr>
            <a:r>
              <a:rPr lang="en-US" sz="2400" dirty="0"/>
              <a:t>T</a:t>
            </a:r>
            <a:r>
              <a:rPr lang="en-US" sz="2400" dirty="0" smtClean="0"/>
              <a:t>wo </a:t>
            </a:r>
            <a:r>
              <a:rPr lang="en-US" sz="2400" dirty="0"/>
              <a:t>thirds are in Siberia, and the rest are in Scandinavia, Alaska and Canada</a:t>
            </a:r>
            <a:r>
              <a:rPr lang="en-US" sz="2400" dirty="0" smtClean="0"/>
              <a:t>.</a:t>
            </a:r>
            <a:endParaRPr lang="en-US" sz="2400" dirty="0"/>
          </a:p>
          <a:p>
            <a:pPr marL="342900" indent="-342900">
              <a:buFont typeface="Arial"/>
              <a:buChar char="•"/>
            </a:pPr>
            <a:r>
              <a:rPr lang="en-US" sz="2400" dirty="0"/>
              <a:t>In this biome, summers are short and mild and the winters are long, cold and dry.</a:t>
            </a:r>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21</a:t>
            </a:fld>
            <a:endParaRPr lang="en-US"/>
          </a:p>
        </p:txBody>
      </p:sp>
    </p:spTree>
    <p:extLst>
      <p:ext uri="{BB962C8B-B14F-4D97-AF65-F5344CB8AC3E}">
        <p14:creationId xmlns:p14="http://schemas.microsoft.com/office/powerpoint/2010/main" val="1312356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Deciduous forest biomes </a:t>
            </a:r>
            <a:endParaRPr lang="en-US" dirty="0"/>
          </a:p>
        </p:txBody>
      </p:sp>
      <p:pic>
        <p:nvPicPr>
          <p:cNvPr id="4" name="Content Placeholder 3"/>
          <p:cNvPicPr>
            <a:picLocks noGrp="1" noChangeAspect="1"/>
          </p:cNvPicPr>
          <p:nvPr>
            <p:ph idx="1"/>
          </p:nvPr>
        </p:nvPicPr>
        <p:blipFill>
          <a:blip r:embed="rId2"/>
          <a:srcRect t="6354" b="6354"/>
          <a:stretch>
            <a:fillRect/>
          </a:stretch>
        </p:blipFill>
        <p:spPr>
          <a:xfrm>
            <a:off x="4682354" y="2461745"/>
            <a:ext cx="4245304" cy="2256137"/>
          </a:xfrm>
        </p:spPr>
      </p:pic>
      <p:sp>
        <p:nvSpPr>
          <p:cNvPr id="5" name="Rectangle 4"/>
          <p:cNvSpPr/>
          <p:nvPr/>
        </p:nvSpPr>
        <p:spPr>
          <a:xfrm>
            <a:off x="677334" y="1925304"/>
            <a:ext cx="4572000" cy="4062651"/>
          </a:xfrm>
          <a:prstGeom prst="rect">
            <a:avLst/>
          </a:prstGeom>
        </p:spPr>
        <p:txBody>
          <a:bodyPr>
            <a:spAutoFit/>
          </a:bodyPr>
          <a:lstStyle/>
          <a:p>
            <a:pPr marL="342900" indent="-342900">
              <a:buFont typeface="Arial"/>
              <a:buChar char="•"/>
            </a:pPr>
            <a:r>
              <a:rPr lang="en-US" sz="2400" dirty="0"/>
              <a:t>The deciduous forest has four distinct seasons, </a:t>
            </a:r>
            <a:endParaRPr lang="en-US" sz="2400" dirty="0" smtClean="0"/>
          </a:p>
          <a:p>
            <a:r>
              <a:rPr lang="en-US" sz="2400" dirty="0" smtClean="0"/>
              <a:t>	spring</a:t>
            </a:r>
            <a:r>
              <a:rPr lang="en-US" sz="2400" dirty="0"/>
              <a:t>, summer, </a:t>
            </a:r>
            <a:r>
              <a:rPr lang="en-US" sz="2400" dirty="0" smtClean="0"/>
              <a:t>	autumn</a:t>
            </a:r>
            <a:r>
              <a:rPr lang="en-US" sz="2400" dirty="0"/>
              <a:t>, and </a:t>
            </a:r>
            <a:r>
              <a:rPr lang="en-US" sz="2400" dirty="0" smtClean="0"/>
              <a:t>winter</a:t>
            </a:r>
            <a:endParaRPr lang="en-US" sz="2400" dirty="0"/>
          </a:p>
          <a:p>
            <a:endParaRPr lang="en-US" sz="2400" dirty="0" smtClean="0"/>
          </a:p>
          <a:p>
            <a:pPr marL="342900" indent="-342900">
              <a:buFont typeface="Arial"/>
              <a:buChar char="•"/>
            </a:pPr>
            <a:r>
              <a:rPr lang="en-US" sz="2400" dirty="0" smtClean="0"/>
              <a:t>In </a:t>
            </a:r>
            <a:r>
              <a:rPr lang="en-US" sz="2400" dirty="0"/>
              <a:t>the autumn the leaves change </a:t>
            </a:r>
            <a:r>
              <a:rPr lang="en-US" sz="2400" dirty="0" smtClean="0"/>
              <a:t>color</a:t>
            </a:r>
            <a:endParaRPr lang="en-US" sz="2400" dirty="0"/>
          </a:p>
          <a:p>
            <a:endParaRPr lang="en-US" sz="2400" dirty="0" smtClean="0"/>
          </a:p>
          <a:p>
            <a:pPr marL="342900" indent="-342900">
              <a:buFont typeface="Arial"/>
              <a:buChar char="•"/>
            </a:pPr>
            <a:r>
              <a:rPr lang="en-US" sz="2400" dirty="0" smtClean="0"/>
              <a:t>During </a:t>
            </a:r>
            <a:r>
              <a:rPr lang="en-US" sz="2400" dirty="0"/>
              <a:t>the winter months the trees lose their leaves.</a:t>
            </a:r>
          </a:p>
          <a:p>
            <a:endParaRPr lang="en-US" dirty="0"/>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22</a:t>
            </a:fld>
            <a:endParaRPr lang="en-US"/>
          </a:p>
        </p:txBody>
      </p:sp>
    </p:spTree>
    <p:extLst>
      <p:ext uri="{BB962C8B-B14F-4D97-AF65-F5344CB8AC3E}">
        <p14:creationId xmlns:p14="http://schemas.microsoft.com/office/powerpoint/2010/main" val="1150921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Grassland biomes</a:t>
            </a:r>
            <a:endParaRPr lang="en-US" dirty="0"/>
          </a:p>
        </p:txBody>
      </p:sp>
      <p:pic>
        <p:nvPicPr>
          <p:cNvPr id="5" name="Content Placeholder 4"/>
          <p:cNvPicPr>
            <a:picLocks noGrp="1" noChangeAspect="1"/>
          </p:cNvPicPr>
          <p:nvPr>
            <p:ph idx="1"/>
          </p:nvPr>
        </p:nvPicPr>
        <p:blipFill>
          <a:blip r:embed="rId2"/>
          <a:srcRect l="1295" r="1295"/>
          <a:stretch>
            <a:fillRect/>
          </a:stretch>
        </p:blipFill>
        <p:spPr>
          <a:xfrm>
            <a:off x="159609" y="1720840"/>
            <a:ext cx="3142283" cy="2120059"/>
          </a:xfrm>
        </p:spPr>
      </p:pic>
      <p:sp>
        <p:nvSpPr>
          <p:cNvPr id="6" name="Rectangle 5"/>
          <p:cNvSpPr/>
          <p:nvPr/>
        </p:nvSpPr>
        <p:spPr>
          <a:xfrm>
            <a:off x="3124200" y="1720840"/>
            <a:ext cx="6019800" cy="4493537"/>
          </a:xfrm>
          <a:prstGeom prst="rect">
            <a:avLst/>
          </a:prstGeom>
        </p:spPr>
        <p:txBody>
          <a:bodyPr wrap="square">
            <a:spAutoFit/>
          </a:bodyPr>
          <a:lstStyle/>
          <a:p>
            <a:pPr marL="342900" indent="-342900">
              <a:buFont typeface="Arial"/>
              <a:buChar char="•"/>
            </a:pPr>
            <a:r>
              <a:rPr lang="en-US" sz="2200" dirty="0" smtClean="0"/>
              <a:t>Moderate shortage of soil and water</a:t>
            </a:r>
          </a:p>
          <a:p>
            <a:pPr marL="342900" indent="-342900">
              <a:buFont typeface="Arial"/>
              <a:buChar char="•"/>
            </a:pPr>
            <a:r>
              <a:rPr lang="en-US" sz="2200" dirty="0" smtClean="0"/>
              <a:t>Grassland </a:t>
            </a:r>
            <a:r>
              <a:rPr lang="en-US" sz="2200" dirty="0"/>
              <a:t>biomes are large, rolling terrains of grasses, flowers and herbs. </a:t>
            </a:r>
            <a:endParaRPr lang="en-US" sz="2200" dirty="0" smtClean="0"/>
          </a:p>
          <a:p>
            <a:pPr marL="342900" indent="-342900">
              <a:buFont typeface="Arial"/>
              <a:buChar char="•"/>
            </a:pPr>
            <a:r>
              <a:rPr lang="en-US" sz="2200" dirty="0" smtClean="0"/>
              <a:t>Latitude</a:t>
            </a:r>
            <a:r>
              <a:rPr lang="en-US" sz="2200" dirty="0"/>
              <a:t>, soil and local climates for the most part determine what kinds of plants grow in a particular grassland. </a:t>
            </a:r>
            <a:endParaRPr lang="en-US" sz="2200" dirty="0" smtClean="0"/>
          </a:p>
          <a:p>
            <a:pPr marL="342900" indent="-342900">
              <a:buFont typeface="Arial"/>
              <a:buChar char="•"/>
            </a:pPr>
            <a:r>
              <a:rPr lang="en-US" sz="2200" dirty="0" smtClean="0"/>
              <a:t>A </a:t>
            </a:r>
            <a:r>
              <a:rPr lang="en-US" sz="2200" dirty="0"/>
              <a:t>grassland is a region where the average annual precipitation is great enough to support grasses, and in some areas a few trees. </a:t>
            </a:r>
            <a:endParaRPr lang="en-US" sz="2200" dirty="0" smtClean="0"/>
          </a:p>
          <a:p>
            <a:pPr marL="342900" indent="-342900">
              <a:buFont typeface="Arial"/>
              <a:buChar char="•"/>
            </a:pPr>
            <a:r>
              <a:rPr lang="en-US" sz="2200" dirty="0" smtClean="0"/>
              <a:t>The </a:t>
            </a:r>
            <a:r>
              <a:rPr lang="en-US" sz="2200" dirty="0"/>
              <a:t>precipitation is so </a:t>
            </a:r>
            <a:r>
              <a:rPr lang="en-US" sz="2200" dirty="0" smtClean="0"/>
              <a:t>erratic </a:t>
            </a:r>
            <a:r>
              <a:rPr lang="en-US" sz="2200" dirty="0"/>
              <a:t>that drought and fire prevent large forests from growing</a:t>
            </a:r>
          </a:p>
        </p:txBody>
      </p:sp>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23</a:t>
            </a:fld>
            <a:endParaRPr lang="en-US"/>
          </a:p>
        </p:txBody>
      </p:sp>
    </p:spTree>
    <p:extLst>
      <p:ext uri="{BB962C8B-B14F-4D97-AF65-F5344CB8AC3E}">
        <p14:creationId xmlns:p14="http://schemas.microsoft.com/office/powerpoint/2010/main" val="31716506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a:t>
            </a:r>
            <a:endParaRPr lang="en-US" dirty="0"/>
          </a:p>
        </p:txBody>
      </p:sp>
      <p:sp>
        <p:nvSpPr>
          <p:cNvPr id="3" name="Content Placeholder 2"/>
          <p:cNvSpPr>
            <a:spLocks noGrp="1"/>
          </p:cNvSpPr>
          <p:nvPr>
            <p:ph idx="1"/>
          </p:nvPr>
        </p:nvSpPr>
        <p:spPr/>
        <p:txBody>
          <a:bodyPr/>
          <a:lstStyle/>
          <a:p>
            <a:pPr marL="571500" indent="-457200">
              <a:buFont typeface="+mj-lt"/>
              <a:buAutoNum type="arabicPeriod"/>
            </a:pPr>
            <a:r>
              <a:rPr lang="en-US" dirty="0" smtClean="0"/>
              <a:t>Complete the Biomes </a:t>
            </a:r>
            <a:r>
              <a:rPr lang="en-US" dirty="0"/>
              <a:t>S</a:t>
            </a:r>
            <a:r>
              <a:rPr lang="en-US" dirty="0" smtClean="0"/>
              <a:t>ummary </a:t>
            </a:r>
            <a:r>
              <a:rPr lang="en-US" dirty="0"/>
              <a:t>W</a:t>
            </a:r>
            <a:r>
              <a:rPr lang="en-US" dirty="0" smtClean="0"/>
              <a:t>orksheet using your notes and the internet</a:t>
            </a:r>
          </a:p>
          <a:p>
            <a:pPr marL="571500" indent="-457200">
              <a:buFont typeface="+mj-lt"/>
              <a:buAutoNum type="arabicPeriod"/>
            </a:pPr>
            <a:r>
              <a:rPr lang="en-US" dirty="0" smtClean="0"/>
              <a:t>On a blank map, with the aid of an atlas illustrate the distribution of the earths major terrestrial (land) ecosystems (biomes) </a:t>
            </a:r>
            <a:endParaRPr lang="en-US" dirty="0"/>
          </a:p>
        </p:txBody>
      </p:sp>
      <p:sp>
        <p:nvSpPr>
          <p:cNvPr id="5" name="Footer Placeholder 4"/>
          <p:cNvSpPr>
            <a:spLocks noGrp="1"/>
          </p:cNvSpPr>
          <p:nvPr>
            <p:ph type="ftr" sz="quarter" idx="11"/>
          </p:nvPr>
        </p:nvSpPr>
        <p:spPr/>
        <p:txBody>
          <a:bodyPr/>
          <a:lstStyle/>
          <a:p>
            <a:r>
              <a:rPr lang="en-US" smtClean="0"/>
              <a:t>Mrs Crockart - Geography</a:t>
            </a:r>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24</a:t>
            </a:fld>
            <a:endParaRPr lang="en-US"/>
          </a:p>
        </p:txBody>
      </p:sp>
    </p:spTree>
    <p:extLst>
      <p:ext uri="{BB962C8B-B14F-4D97-AF65-F5344CB8AC3E}">
        <p14:creationId xmlns:p14="http://schemas.microsoft.com/office/powerpoint/2010/main" val="1987270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task</a:t>
            </a:r>
            <a:br>
              <a:rPr lang="en-US" dirty="0" smtClean="0"/>
            </a:br>
            <a:r>
              <a:rPr lang="en-US" dirty="0" smtClean="0"/>
              <a:t>Biomes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your groups of 3-4 students research your allocated biome and present your findings to the class (movie, slideshow, </a:t>
            </a:r>
            <a:r>
              <a:rPr lang="en-US" dirty="0"/>
              <a:t>p</a:t>
            </a:r>
            <a:r>
              <a:rPr lang="en-US" dirty="0" smtClean="0"/>
              <a:t>odcast, 3D model, posters, leaflets, booklets etc..)</a:t>
            </a:r>
          </a:p>
          <a:p>
            <a:r>
              <a:rPr lang="en-US" dirty="0" smtClean="0"/>
              <a:t>Your presentation should outline the location/s, elements (soil, landforms, climate, flora and fauna,) human impacts/threats, and conservation measures being undertaken.</a:t>
            </a:r>
          </a:p>
          <a:p>
            <a:pPr marL="114300" indent="0">
              <a:buNone/>
            </a:pPr>
            <a:r>
              <a:rPr lang="en-US" dirty="0" smtClean="0"/>
              <a:t> </a:t>
            </a:r>
          </a:p>
          <a:p>
            <a:r>
              <a:rPr lang="en-US" dirty="0" smtClean="0"/>
              <a:t>Try to make your presentation interesting for your audience</a:t>
            </a:r>
          </a:p>
          <a:p>
            <a:r>
              <a:rPr lang="en-US" dirty="0" smtClean="0"/>
              <a:t>Include some form of audience participation if possible </a:t>
            </a:r>
          </a:p>
          <a:p>
            <a:r>
              <a:rPr lang="en-US" dirty="0" smtClean="0"/>
              <a:t>Give your audience some form of handout that </a:t>
            </a:r>
            <a:r>
              <a:rPr lang="en-US" b="1" u="sng" dirty="0" err="1" smtClean="0"/>
              <a:t>summarises</a:t>
            </a:r>
            <a:r>
              <a:rPr lang="en-US" dirty="0" smtClean="0"/>
              <a:t> the main points of your presentation</a:t>
            </a:r>
          </a:p>
          <a:p>
            <a:r>
              <a:rPr lang="en-US" dirty="0" smtClean="0"/>
              <a:t>Ensure that you educate your audience about your rainforest biome </a:t>
            </a:r>
          </a:p>
          <a:p>
            <a:endParaRPr lang="en-US" dirty="0" smtClean="0"/>
          </a:p>
          <a:p>
            <a:pPr marL="114300" indent="0">
              <a:buNone/>
            </a:pPr>
            <a:endParaRPr lang="en-US" dirty="0" smtClean="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25</a:t>
            </a:fld>
            <a:endParaRPr lang="en-US"/>
          </a:p>
        </p:txBody>
      </p:sp>
    </p:spTree>
    <p:extLst>
      <p:ext uri="{BB962C8B-B14F-4D97-AF65-F5344CB8AC3E}">
        <p14:creationId xmlns:p14="http://schemas.microsoft.com/office/powerpoint/2010/main" val="34172996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and social systems</a:t>
            </a:r>
            <a:endParaRPr lang="en-US" dirty="0"/>
          </a:p>
        </p:txBody>
      </p:sp>
      <p:sp>
        <p:nvSpPr>
          <p:cNvPr id="3" name="Content Placeholder 2"/>
          <p:cNvSpPr>
            <a:spLocks noGrp="1"/>
          </p:cNvSpPr>
          <p:nvPr>
            <p:ph idx="1"/>
          </p:nvPr>
        </p:nvSpPr>
        <p:spPr/>
        <p:txBody>
          <a:bodyPr/>
          <a:lstStyle/>
          <a:p>
            <a:r>
              <a:rPr lang="en-US" dirty="0" smtClean="0"/>
              <a:t>Systems are divided into natural and social systems</a:t>
            </a:r>
          </a:p>
          <a:p>
            <a:pPr marL="114300" indent="0">
              <a:buNone/>
            </a:pPr>
            <a:endParaRPr lang="en-US" dirty="0" smtClean="0"/>
          </a:p>
          <a:p>
            <a:pPr lvl="1"/>
            <a:r>
              <a:rPr lang="en-US" u="sng" dirty="0" smtClean="0"/>
              <a:t>Natural systems </a:t>
            </a:r>
            <a:r>
              <a:rPr lang="en-US" dirty="0" smtClean="0"/>
              <a:t>are not created by humans (although humans are elements within them and have an impact on them). Examples include the solar system, water cycle, ecosystems and river catchments. </a:t>
            </a:r>
          </a:p>
          <a:p>
            <a:pPr lvl="1"/>
            <a:r>
              <a:rPr lang="en-US" u="sng" dirty="0" smtClean="0"/>
              <a:t>Social systems </a:t>
            </a:r>
            <a:r>
              <a:rPr lang="en-US" dirty="0" smtClean="0"/>
              <a:t>are created and controlled by </a:t>
            </a:r>
            <a:r>
              <a:rPr lang="en-US" dirty="0" err="1" smtClean="0"/>
              <a:t>hunmans</a:t>
            </a:r>
            <a:r>
              <a:rPr lang="en-US" dirty="0" smtClean="0"/>
              <a:t>. Examples include economic systems, political systems and education systems</a:t>
            </a:r>
            <a:endParaRPr lang="en-US" dirty="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3</a:t>
            </a:fld>
            <a:endParaRPr lang="en-US"/>
          </a:p>
        </p:txBody>
      </p:sp>
    </p:spTree>
    <p:extLst>
      <p:ext uri="{BB962C8B-B14F-4D97-AF65-F5344CB8AC3E}">
        <p14:creationId xmlns:p14="http://schemas.microsoft.com/office/powerpoint/2010/main" val="3111172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Ecosystems </a:t>
            </a:r>
            <a:endParaRPr lang="en-US" dirty="0"/>
          </a:p>
        </p:txBody>
      </p:sp>
      <p:sp>
        <p:nvSpPr>
          <p:cNvPr id="3" name="Content Placeholder 2"/>
          <p:cNvSpPr>
            <a:spLocks noGrp="1"/>
          </p:cNvSpPr>
          <p:nvPr>
            <p:ph idx="1"/>
          </p:nvPr>
        </p:nvSpPr>
        <p:spPr/>
        <p:txBody>
          <a:bodyPr/>
          <a:lstStyle/>
          <a:p>
            <a:r>
              <a:rPr lang="en-US" dirty="0" smtClean="0"/>
              <a:t>An ecosystem is composed of living (biotic) and non-living things (abiotic) which interact with each other within a particular environment</a:t>
            </a:r>
          </a:p>
          <a:p>
            <a:r>
              <a:rPr lang="en-US" dirty="0" smtClean="0"/>
              <a:t>Each ecosystem is the result of interactions between the four spheres</a:t>
            </a:r>
          </a:p>
          <a:p>
            <a:r>
              <a:rPr lang="en-US" dirty="0" smtClean="0"/>
              <a:t>The way that the spheres interact with each other determines the nature of the ecosystem</a:t>
            </a:r>
          </a:p>
          <a:p>
            <a:pPr lvl="1"/>
            <a:r>
              <a:rPr lang="en-US" dirty="0" smtClean="0"/>
              <a:t>For example the high rainfall in a tropical rainforest has led to the evolution of very different plants and animals to those that live in a desert</a:t>
            </a:r>
            <a:endParaRPr lang="en-US" dirty="0"/>
          </a:p>
        </p:txBody>
      </p:sp>
      <p:sp>
        <p:nvSpPr>
          <p:cNvPr id="5" name="Footer Placeholder 4"/>
          <p:cNvSpPr>
            <a:spLocks noGrp="1"/>
          </p:cNvSpPr>
          <p:nvPr>
            <p:ph type="ftr" sz="quarter" idx="11"/>
          </p:nvPr>
        </p:nvSpPr>
        <p:spPr>
          <a:xfrm>
            <a:off x="457200" y="6173787"/>
            <a:ext cx="2895600" cy="365125"/>
          </a:xfrm>
        </p:spPr>
        <p:txBody>
          <a:bodyPr/>
          <a:lstStyle/>
          <a:p>
            <a:r>
              <a:rPr lang="en-US" smtClean="0"/>
              <a:t>Mrs Crockart - Geography</a:t>
            </a:r>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4</a:t>
            </a:fld>
            <a:endParaRPr lang="en-US"/>
          </a:p>
        </p:txBody>
      </p:sp>
    </p:spTree>
    <p:extLst>
      <p:ext uri="{BB962C8B-B14F-4D97-AF65-F5344CB8AC3E}">
        <p14:creationId xmlns:p14="http://schemas.microsoft.com/office/powerpoint/2010/main" val="6924591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Classifying Ecosystems</a:t>
            </a:r>
            <a:endParaRPr lang="en-AU" dirty="0"/>
          </a:p>
        </p:txBody>
      </p:sp>
      <p:sp>
        <p:nvSpPr>
          <p:cNvPr id="3" name="Content Placeholder 2"/>
          <p:cNvSpPr>
            <a:spLocks noGrp="1"/>
          </p:cNvSpPr>
          <p:nvPr>
            <p:ph idx="1"/>
          </p:nvPr>
        </p:nvSpPr>
        <p:spPr/>
        <p:txBody>
          <a:bodyPr>
            <a:normAutofit fontScale="92500" lnSpcReduction="10000"/>
          </a:bodyPr>
          <a:lstStyle/>
          <a:p>
            <a:pPr marL="114300" indent="0">
              <a:buNone/>
            </a:pPr>
            <a:r>
              <a:rPr lang="en-AU" dirty="0" smtClean="0"/>
              <a:t>Ecosystems are classified according to;</a:t>
            </a:r>
          </a:p>
          <a:p>
            <a:r>
              <a:rPr lang="en-AU" dirty="0" smtClean="0"/>
              <a:t>Climate (polar vs. desert)</a:t>
            </a:r>
          </a:p>
          <a:p>
            <a:r>
              <a:rPr lang="en-AU" dirty="0" smtClean="0"/>
              <a:t>Elevation (alpine)</a:t>
            </a:r>
          </a:p>
          <a:p>
            <a:r>
              <a:rPr lang="en-AU" dirty="0" smtClean="0"/>
              <a:t>Vegetation (tropical rainforest)</a:t>
            </a:r>
          </a:p>
          <a:p>
            <a:endParaRPr lang="en-AU" dirty="0"/>
          </a:p>
          <a:p>
            <a:pPr marL="114300" indent="0">
              <a:buNone/>
            </a:pPr>
            <a:r>
              <a:rPr lang="en-AU" dirty="0" smtClean="0"/>
              <a:t>The plants and animals of an ecosystem are classified into 3 categories</a:t>
            </a:r>
          </a:p>
          <a:p>
            <a:r>
              <a:rPr lang="en-AU" dirty="0" smtClean="0"/>
              <a:t>Community - animals of the savannah grasslands of Africa – zebras, elephants, giraffes and lions)</a:t>
            </a:r>
          </a:p>
          <a:p>
            <a:r>
              <a:rPr lang="en-AU" dirty="0" smtClean="0"/>
              <a:t>Population – group of the same animals </a:t>
            </a:r>
          </a:p>
          <a:p>
            <a:r>
              <a:rPr lang="en-AU" dirty="0" smtClean="0"/>
              <a:t>Organism – and individual animal such a single zebra living on the savannah</a:t>
            </a:r>
          </a:p>
          <a:p>
            <a:endParaRPr lang="en-AU" dirty="0"/>
          </a:p>
        </p:txBody>
      </p:sp>
      <p:sp>
        <p:nvSpPr>
          <p:cNvPr id="4" name="Footer Placeholder 3"/>
          <p:cNvSpPr>
            <a:spLocks noGrp="1"/>
          </p:cNvSpPr>
          <p:nvPr>
            <p:ph type="ftr" sz="quarter" idx="11"/>
          </p:nvPr>
        </p:nvSpPr>
        <p:spPr/>
        <p:txBody>
          <a:bodyPr/>
          <a:lstStyle/>
          <a:p>
            <a:r>
              <a:rPr lang="en-US" smtClean="0"/>
              <a:t>Mrs Crockart - Geography</a:t>
            </a:r>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5</a:t>
            </a:fld>
            <a:endParaRPr lang="en-US"/>
          </a:p>
        </p:txBody>
      </p:sp>
    </p:spTree>
    <p:extLst>
      <p:ext uri="{BB962C8B-B14F-4D97-AF65-F5344CB8AC3E}">
        <p14:creationId xmlns:p14="http://schemas.microsoft.com/office/powerpoint/2010/main" val="321565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9700569" cy="6858000"/>
          </a:xfrm>
          <a:prstGeom prst="rect">
            <a:avLst/>
          </a:prstGeom>
        </p:spPr>
      </p:pic>
      <p:sp>
        <p:nvSpPr>
          <p:cNvPr id="2" name="Footer Placeholder 1"/>
          <p:cNvSpPr>
            <a:spLocks noGrp="1"/>
          </p:cNvSpPr>
          <p:nvPr>
            <p:ph type="ftr" sz="quarter" idx="11"/>
          </p:nvPr>
        </p:nvSpPr>
        <p:spPr/>
        <p:txBody>
          <a:bodyPr/>
          <a:lstStyle/>
          <a:p>
            <a:r>
              <a:rPr lang="en-US" smtClean="0"/>
              <a:t>Mrs Crockart - Geography</a:t>
            </a:r>
            <a:endParaRPr lang="en-US"/>
          </a:p>
        </p:txBody>
      </p:sp>
      <p:sp>
        <p:nvSpPr>
          <p:cNvPr id="3" name="Slide Number Placeholder 2"/>
          <p:cNvSpPr>
            <a:spLocks noGrp="1"/>
          </p:cNvSpPr>
          <p:nvPr>
            <p:ph type="sldNum" sz="quarter" idx="12"/>
          </p:nvPr>
        </p:nvSpPr>
        <p:spPr/>
        <p:txBody>
          <a:bodyPr/>
          <a:lstStyle/>
          <a:p>
            <a:fld id="{FA84A37A-AFC2-4A01-80A1-FC20F2C0D5BB}" type="slidenum">
              <a:rPr lang="en-US" smtClean="0"/>
              <a:pPr/>
              <a:t>6</a:t>
            </a:fld>
            <a:endParaRPr lang="en-US"/>
          </a:p>
        </p:txBody>
      </p:sp>
    </p:spTree>
    <p:extLst>
      <p:ext uri="{BB962C8B-B14F-4D97-AF65-F5344CB8AC3E}">
        <p14:creationId xmlns:p14="http://schemas.microsoft.com/office/powerpoint/2010/main" val="273209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an ecosystem </a:t>
            </a:r>
            <a:endParaRPr lang="en-US" dirty="0"/>
          </a:p>
        </p:txBody>
      </p:sp>
      <p:sp>
        <p:nvSpPr>
          <p:cNvPr id="3" name="Content Placeholder 2"/>
          <p:cNvSpPr>
            <a:spLocks noGrp="1"/>
          </p:cNvSpPr>
          <p:nvPr>
            <p:ph idx="1"/>
          </p:nvPr>
        </p:nvSpPr>
        <p:spPr/>
        <p:txBody>
          <a:bodyPr>
            <a:normAutofit fontScale="85000" lnSpcReduction="20000"/>
          </a:bodyPr>
          <a:lstStyle/>
          <a:p>
            <a:r>
              <a:rPr lang="en-US" b="1" u="sng" dirty="0" smtClean="0"/>
              <a:t>The living component </a:t>
            </a:r>
            <a:r>
              <a:rPr lang="en-US" dirty="0" smtClean="0"/>
              <a:t>– this is the organic or biotic component. All living things together with their by-products are included in this category</a:t>
            </a:r>
          </a:p>
          <a:p>
            <a:pPr lvl="1"/>
            <a:r>
              <a:rPr lang="en-US" dirty="0" smtClean="0"/>
              <a:t>Living plants and animals (fish reptiles, insects, plants, birds) and micro-organisms</a:t>
            </a:r>
          </a:p>
          <a:p>
            <a:pPr lvl="1"/>
            <a:r>
              <a:rPr lang="en-US" dirty="0" smtClean="0"/>
              <a:t>Dead plant and animal tissue</a:t>
            </a:r>
          </a:p>
          <a:p>
            <a:pPr lvl="1"/>
            <a:r>
              <a:rPr lang="en-US" dirty="0" smtClean="0"/>
              <a:t>Body wastes such as urine and </a:t>
            </a:r>
            <a:r>
              <a:rPr lang="en-US" dirty="0" err="1" smtClean="0"/>
              <a:t>faeces</a:t>
            </a:r>
            <a:endParaRPr lang="en-US" dirty="0"/>
          </a:p>
          <a:p>
            <a:pPr lvl="1"/>
            <a:endParaRPr lang="en-US" dirty="0" smtClean="0"/>
          </a:p>
          <a:p>
            <a:pPr>
              <a:buSzPts val="2400"/>
              <a:buFont typeface="Arial"/>
              <a:buChar char="•"/>
            </a:pPr>
            <a:r>
              <a:rPr lang="en-US" b="1" u="sng" dirty="0">
                <a:solidFill>
                  <a:srgbClr val="564B3C"/>
                </a:solidFill>
              </a:rPr>
              <a:t>The Non Living Component </a:t>
            </a:r>
            <a:r>
              <a:rPr lang="en-US" dirty="0" smtClean="0">
                <a:solidFill>
                  <a:srgbClr val="564B3C"/>
                </a:solidFill>
              </a:rPr>
              <a:t>– is the inorganic or abiotic component. The most important of these being the sun which radiates sunlight(solar energy) to the earth and provides energy for all the processes occurring within ecosystems. The other non-living components include;</a:t>
            </a:r>
          </a:p>
          <a:p>
            <a:pPr lvl="1">
              <a:buSzPts val="2400"/>
              <a:buFont typeface="Arial"/>
              <a:buChar char="•"/>
            </a:pPr>
            <a:r>
              <a:rPr lang="en-US" dirty="0" smtClean="0">
                <a:solidFill>
                  <a:srgbClr val="564B3C"/>
                </a:solidFill>
              </a:rPr>
              <a:t>The atmosphere; vital gasses of oxygen, carbon dioxide, nitrogen and water </a:t>
            </a:r>
            <a:r>
              <a:rPr lang="en-US" dirty="0" err="1" smtClean="0">
                <a:solidFill>
                  <a:srgbClr val="564B3C"/>
                </a:solidFill>
              </a:rPr>
              <a:t>vapour</a:t>
            </a:r>
            <a:r>
              <a:rPr lang="en-US" dirty="0" smtClean="0">
                <a:solidFill>
                  <a:srgbClr val="564B3C"/>
                </a:solidFill>
              </a:rPr>
              <a:t>) </a:t>
            </a:r>
          </a:p>
          <a:p>
            <a:pPr lvl="1">
              <a:buSzPts val="2400"/>
              <a:buFont typeface="Arial"/>
              <a:buChar char="•"/>
            </a:pPr>
            <a:r>
              <a:rPr lang="en-US" dirty="0" smtClean="0">
                <a:solidFill>
                  <a:srgbClr val="564B3C"/>
                </a:solidFill>
              </a:rPr>
              <a:t>The lithosphere; soils, rocks, minerals and landforms</a:t>
            </a:r>
          </a:p>
          <a:p>
            <a:pPr lvl="1">
              <a:buSzPts val="2400"/>
              <a:buFont typeface="Arial"/>
              <a:buChar char="•"/>
            </a:pPr>
            <a:r>
              <a:rPr lang="en-US" dirty="0" smtClean="0">
                <a:solidFill>
                  <a:srgbClr val="564B3C"/>
                </a:solidFill>
              </a:rPr>
              <a:t>The hydrosphere; water and dissolved minerals </a:t>
            </a:r>
            <a:endParaRPr lang="en-US" dirty="0">
              <a:solidFill>
                <a:srgbClr val="564B3C"/>
              </a:solidFill>
            </a:endParaRPr>
          </a:p>
          <a:p>
            <a:pPr marL="411480" lvl="1" indent="0">
              <a:buNone/>
            </a:pPr>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7</a:t>
            </a:fld>
            <a:endParaRPr lang="en-US"/>
          </a:p>
        </p:txBody>
      </p:sp>
    </p:spTree>
    <p:extLst>
      <p:ext uri="{BB962C8B-B14F-4D97-AF65-F5344CB8AC3E}">
        <p14:creationId xmlns:p14="http://schemas.microsoft.com/office/powerpoint/2010/main" val="3504661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Activities  - remember and understand</a:t>
            </a:r>
            <a:endParaRPr lang="en-AU" dirty="0"/>
          </a:p>
        </p:txBody>
      </p:sp>
      <p:sp>
        <p:nvSpPr>
          <p:cNvPr id="3" name="Content Placeholder 2"/>
          <p:cNvSpPr>
            <a:spLocks noGrp="1"/>
          </p:cNvSpPr>
          <p:nvPr>
            <p:ph idx="1"/>
          </p:nvPr>
        </p:nvSpPr>
        <p:spPr/>
        <p:txBody>
          <a:bodyPr/>
          <a:lstStyle/>
          <a:p>
            <a:pPr marL="571500" indent="-457200">
              <a:buFont typeface="+mj-lt"/>
              <a:buAutoNum type="arabicPeriod"/>
            </a:pPr>
            <a:r>
              <a:rPr lang="en-AU" dirty="0" smtClean="0"/>
              <a:t>Distinguish between biotic and abiotic elements of an ecosystem</a:t>
            </a:r>
          </a:p>
          <a:p>
            <a:pPr marL="571500" indent="-457200">
              <a:buFont typeface="+mj-lt"/>
              <a:buAutoNum type="arabicPeriod"/>
            </a:pPr>
            <a:r>
              <a:rPr lang="en-AU" dirty="0" smtClean="0"/>
              <a:t>Explain why the sun is an important part of all ecosystems</a:t>
            </a:r>
          </a:p>
          <a:p>
            <a:pPr marL="571500" indent="-457200">
              <a:buFont typeface="+mj-lt"/>
              <a:buAutoNum type="arabicPeriod"/>
            </a:pPr>
            <a:r>
              <a:rPr lang="en-AU" dirty="0" smtClean="0"/>
              <a:t>How are ecosystems classified?</a:t>
            </a:r>
          </a:p>
          <a:p>
            <a:pPr marL="571500" indent="-457200">
              <a:buFont typeface="+mj-lt"/>
              <a:buAutoNum type="arabicPeriod"/>
            </a:pPr>
            <a:r>
              <a:rPr lang="en-AU" dirty="0" smtClean="0"/>
              <a:t>Explain the difference between a community and a population</a:t>
            </a:r>
          </a:p>
          <a:p>
            <a:pPr marL="571500" indent="-457200">
              <a:buFont typeface="+mj-lt"/>
              <a:buAutoNum type="arabicPeriod"/>
            </a:pPr>
            <a:r>
              <a:rPr lang="en-AU" dirty="0" smtClean="0"/>
              <a:t>What is an organism</a:t>
            </a:r>
          </a:p>
          <a:p>
            <a:pPr marL="571500" indent="-457200">
              <a:buFont typeface="+mj-lt"/>
              <a:buAutoNum type="arabicPeriod"/>
            </a:pPr>
            <a:r>
              <a:rPr lang="en-AU" dirty="0" smtClean="0"/>
              <a:t>Define an ecosystem</a:t>
            </a:r>
          </a:p>
          <a:p>
            <a:pPr marL="114300" indent="0">
              <a:buNone/>
            </a:pPr>
            <a:endParaRPr lang="en-AU" dirty="0" smtClean="0"/>
          </a:p>
          <a:p>
            <a:endParaRPr lang="en-AU" dirty="0"/>
          </a:p>
        </p:txBody>
      </p:sp>
      <p:sp>
        <p:nvSpPr>
          <p:cNvPr id="4" name="Footer Placeholder 3"/>
          <p:cNvSpPr>
            <a:spLocks noGrp="1"/>
          </p:cNvSpPr>
          <p:nvPr>
            <p:ph type="ftr" sz="quarter" idx="11"/>
          </p:nvPr>
        </p:nvSpPr>
        <p:spPr/>
        <p:txBody>
          <a:bodyPr/>
          <a:lstStyle/>
          <a:p>
            <a:r>
              <a:rPr lang="en-US" smtClean="0"/>
              <a:t>Mrs Crockart - Geography</a:t>
            </a:r>
            <a:endParaRPr lang="en-US" dirty="0"/>
          </a:p>
        </p:txBody>
      </p:sp>
      <p:sp>
        <p:nvSpPr>
          <p:cNvPr id="5" name="Slide Number Placeholder 4"/>
          <p:cNvSpPr>
            <a:spLocks noGrp="1"/>
          </p:cNvSpPr>
          <p:nvPr>
            <p:ph type="sldNum" sz="quarter" idx="12"/>
          </p:nvPr>
        </p:nvSpPr>
        <p:spPr/>
        <p:txBody>
          <a:bodyPr/>
          <a:lstStyle/>
          <a:p>
            <a:fld id="{FA84A37A-AFC2-4A01-80A1-FC20F2C0D5BB}" type="slidenum">
              <a:rPr lang="en-US" smtClean="0"/>
              <a:pPr/>
              <a:t>8</a:t>
            </a:fld>
            <a:endParaRPr lang="en-US"/>
          </a:p>
        </p:txBody>
      </p:sp>
    </p:spTree>
    <p:extLst>
      <p:ext uri="{BB962C8B-B14F-4D97-AF65-F5344CB8AC3E}">
        <p14:creationId xmlns:p14="http://schemas.microsoft.com/office/powerpoint/2010/main" val="213828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map</a:t>
            </a:r>
            <a:endParaRPr lang="en-US" dirty="0"/>
          </a:p>
        </p:txBody>
      </p:sp>
      <p:pic>
        <p:nvPicPr>
          <p:cNvPr id="4" name="Picture 3"/>
          <p:cNvPicPr>
            <a:picLocks noChangeAspect="1"/>
          </p:cNvPicPr>
          <p:nvPr/>
        </p:nvPicPr>
        <p:blipFill>
          <a:blip r:embed="rId2"/>
          <a:stretch>
            <a:fillRect/>
          </a:stretch>
        </p:blipFill>
        <p:spPr>
          <a:xfrm>
            <a:off x="994834" y="2032000"/>
            <a:ext cx="7065433" cy="4175987"/>
          </a:xfrm>
          <a:prstGeom prst="rect">
            <a:avLst/>
          </a:prstGeom>
        </p:spPr>
      </p:pic>
      <p:sp>
        <p:nvSpPr>
          <p:cNvPr id="3" name="Footer Placeholder 2"/>
          <p:cNvSpPr>
            <a:spLocks noGrp="1"/>
          </p:cNvSpPr>
          <p:nvPr>
            <p:ph type="ftr" sz="quarter" idx="11"/>
          </p:nvPr>
        </p:nvSpPr>
        <p:spPr/>
        <p:txBody>
          <a:bodyPr/>
          <a:lstStyle/>
          <a:p>
            <a:r>
              <a:rPr lang="en-US" smtClean="0"/>
              <a:t>Mrs Crockart - Geography</a:t>
            </a:r>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9</a:t>
            </a:fld>
            <a:endParaRPr lang="en-US"/>
          </a:p>
        </p:txBody>
      </p:sp>
    </p:spTree>
    <p:extLst>
      <p:ext uri="{BB962C8B-B14F-4D97-AF65-F5344CB8AC3E}">
        <p14:creationId xmlns:p14="http://schemas.microsoft.com/office/powerpoint/2010/main" val="13171289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Apothecary.thmx</Template>
  <TotalTime>572</TotalTime>
  <Words>1389</Words>
  <Application>Microsoft Office PowerPoint</Application>
  <PresentationFormat>On-screen Show (4:3)</PresentationFormat>
  <Paragraphs>186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Apothecary</vt:lpstr>
      <vt:lpstr>Ecosystems &amp; biomes</vt:lpstr>
      <vt:lpstr>Introduction to systems </vt:lpstr>
      <vt:lpstr>Natural and social systems</vt:lpstr>
      <vt:lpstr>Ecosystems </vt:lpstr>
      <vt:lpstr>Classifying Ecosystems</vt:lpstr>
      <vt:lpstr>PowerPoint Presentation</vt:lpstr>
      <vt:lpstr>Components of an ecosystem </vt:lpstr>
      <vt:lpstr>Activities  - remember and understand</vt:lpstr>
      <vt:lpstr>Solar map</vt:lpstr>
      <vt:lpstr>World climate zones</vt:lpstr>
      <vt:lpstr>World climate zones</vt:lpstr>
      <vt:lpstr>Factors the effect the local climate </vt:lpstr>
      <vt:lpstr>World Biomes </vt:lpstr>
      <vt:lpstr>Biomes </vt:lpstr>
      <vt:lpstr>Biomes </vt:lpstr>
      <vt:lpstr>Categorizing biomes</vt:lpstr>
      <vt:lpstr>Aquatic biomes</vt:lpstr>
      <vt:lpstr>Rainforest biomes </vt:lpstr>
      <vt:lpstr>Tundra </vt:lpstr>
      <vt:lpstr>Desert biomes</vt:lpstr>
      <vt:lpstr>TAiGA forest biomes</vt:lpstr>
      <vt:lpstr>Deciduous forest biomes </vt:lpstr>
      <vt:lpstr>Grassland biomes</vt:lpstr>
      <vt:lpstr>Activity </vt:lpstr>
      <vt:lpstr>Group task Biomes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Planet Earth</dc:title>
  <dc:creator>Department of Education</dc:creator>
  <cp:lastModifiedBy>Dane Williams</cp:lastModifiedBy>
  <cp:revision>60</cp:revision>
  <cp:lastPrinted>2014-10-17T03:50:04Z</cp:lastPrinted>
  <dcterms:created xsi:type="dcterms:W3CDTF">2012-02-04T03:38:05Z</dcterms:created>
  <dcterms:modified xsi:type="dcterms:W3CDTF">2015-05-30T09:16:02Z</dcterms:modified>
</cp:coreProperties>
</file>