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2138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531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642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720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7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8940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997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50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555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7857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597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437C3-F931-4E63-B818-9F2921951870}" type="datetimeFigureOut">
              <a:rPr lang="en-AU" smtClean="0"/>
              <a:t>10/08/2016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55EB6-EDC8-42A5-8626-894087CAE95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662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Revision: The Immune and Nervous Systems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Year 9 Biological Sciences</a:t>
            </a:r>
          </a:p>
          <a:p>
            <a:r>
              <a:rPr lang="en-AU" dirty="0" err="1" smtClean="0"/>
              <a:t>Mrs.</a:t>
            </a:r>
            <a:r>
              <a:rPr lang="en-AU" dirty="0" smtClean="0"/>
              <a:t> </a:t>
            </a:r>
            <a:r>
              <a:rPr lang="en-AU" dirty="0" err="1" smtClean="0"/>
              <a:t>Foxbridge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02356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Phagocytosis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When a cell </a:t>
            </a:r>
            <a:r>
              <a:rPr lang="en-AU" dirty="0" smtClean="0"/>
              <a:t>engulfs</a:t>
            </a:r>
            <a:r>
              <a:rPr lang="en-AU" dirty="0" smtClean="0"/>
              <a:t> </a:t>
            </a:r>
            <a:r>
              <a:rPr lang="en-AU" dirty="0" smtClean="0"/>
              <a:t>a particle </a:t>
            </a:r>
            <a:r>
              <a:rPr lang="en-AU" dirty="0" smtClean="0"/>
              <a:t>and</a:t>
            </a:r>
            <a:r>
              <a:rPr lang="en-AU" dirty="0" smtClean="0"/>
              <a:t> absorbs </a:t>
            </a:r>
            <a:r>
              <a:rPr lang="en-AU" dirty="0" smtClean="0"/>
              <a:t>it</a:t>
            </a:r>
          </a:p>
          <a:p>
            <a:r>
              <a:rPr lang="en-AU" dirty="0" smtClean="0"/>
              <a:t>Macrophages are large immune cells that patrol the body for antigens or dead cells to consume </a:t>
            </a:r>
          </a:p>
          <a:p>
            <a:r>
              <a:rPr lang="en-AU" dirty="0" smtClean="0"/>
              <a:t>Pus forms made of dead pathogens and white blood cells 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594723"/>
            <a:ext cx="2160240" cy="16201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547450"/>
            <a:ext cx="1840987" cy="138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912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Nervous system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Allows us to respond to stimuli in a coordinated way</a:t>
            </a:r>
          </a:p>
          <a:p>
            <a:r>
              <a:rPr lang="en-AU" dirty="0" smtClean="0"/>
              <a:t>There are two main parts of the nervous system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080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Central Nervous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Consists of the brain and spinal cord 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852936"/>
            <a:ext cx="43719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145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Peripheral Nervous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Consists of nerves that connect the sense organs with the central nervous system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662835"/>
            <a:ext cx="2016224" cy="3669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758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Protection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brain  and spinal cord are very well protected by the skull and spinal column</a:t>
            </a:r>
          </a:p>
          <a:p>
            <a:r>
              <a:rPr lang="en-AU" dirty="0" smtClean="0"/>
              <a:t>The peripheral nervous  system has some ability to regenerate</a:t>
            </a:r>
          </a:p>
          <a:p>
            <a:r>
              <a:rPr lang="en-AU" dirty="0" smtClean="0"/>
              <a:t>The central nervous system cannot regenerate </a:t>
            </a:r>
          </a:p>
          <a:p>
            <a:r>
              <a:rPr lang="en-AU" dirty="0" smtClean="0"/>
              <a:t>The cells are so specialised that they cannot divide and create new cells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18625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Neurons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Neurons – special cells that carry nerve impulses </a:t>
            </a:r>
          </a:p>
          <a:p>
            <a:r>
              <a:rPr lang="en-AU" dirty="0" smtClean="0"/>
              <a:t>Impulses travel from the central nervous system to the peripheral nervous system or from the peripheral organs to the brain. 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293096"/>
            <a:ext cx="4176464" cy="2244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284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Three Types of Neurons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 smtClean="0"/>
              <a:t>Sensory neurons </a:t>
            </a:r>
          </a:p>
          <a:p>
            <a:r>
              <a:rPr lang="en-AU" dirty="0" smtClean="0"/>
              <a:t>Run from various stimuli receptors </a:t>
            </a:r>
            <a:r>
              <a:rPr lang="en-AU" dirty="0" err="1" smtClean="0"/>
              <a:t>ie</a:t>
            </a:r>
            <a:r>
              <a:rPr lang="en-AU" dirty="0" smtClean="0"/>
              <a:t>. Taste, sounds, sight, touch and vision  </a:t>
            </a:r>
          </a:p>
          <a:p>
            <a:pPr marL="0" indent="0">
              <a:buNone/>
            </a:pPr>
            <a:r>
              <a:rPr lang="en-AU" dirty="0" smtClean="0"/>
              <a:t>2. Interneurons </a:t>
            </a:r>
          </a:p>
          <a:p>
            <a:r>
              <a:rPr lang="en-AU" dirty="0" smtClean="0"/>
              <a:t>Found exclusively in the spinal cord and brain </a:t>
            </a:r>
          </a:p>
          <a:p>
            <a:r>
              <a:rPr lang="en-AU" dirty="0" smtClean="0"/>
              <a:t>Stimulated by sensory neurons or other interneurons  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Motor Neurons </a:t>
            </a:r>
          </a:p>
          <a:p>
            <a:r>
              <a:rPr lang="en-AU" dirty="0" smtClean="0"/>
              <a:t>Transport impulses from the central nervous system to the muscles and glands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3974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Synapses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Where the axon terminal ends and stimulates another structure </a:t>
            </a:r>
          </a:p>
          <a:p>
            <a:r>
              <a:rPr lang="en-AU" dirty="0" smtClean="0"/>
              <a:t>Synapse may be with another neuron or with a muscle fibre or gland </a:t>
            </a:r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3573016"/>
            <a:ext cx="4081636" cy="272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354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Reflex Arc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Receptors (sensitive nerve endings) are stimulated and send a nerve impulse along a sensory neuron to the spinal cord</a:t>
            </a:r>
          </a:p>
          <a:p>
            <a:r>
              <a:rPr lang="en-AU" dirty="0" smtClean="0"/>
              <a:t>Then a connector neuron is stimulated to carry an impulse to a motor neuron</a:t>
            </a:r>
          </a:p>
          <a:p>
            <a:r>
              <a:rPr lang="en-AU" dirty="0" smtClean="0"/>
              <a:t>Motor neuron stimulates a muscle or gland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826954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Reflex Arc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Response is rapid </a:t>
            </a:r>
          </a:p>
          <a:p>
            <a:r>
              <a:rPr lang="en-AU" dirty="0" smtClean="0"/>
              <a:t>Does not involve the brain </a:t>
            </a:r>
          </a:p>
          <a:p>
            <a:r>
              <a:rPr lang="en-AU" dirty="0" smtClean="0"/>
              <a:t>Protects us from injury </a:t>
            </a:r>
          </a:p>
          <a:p>
            <a:r>
              <a:rPr lang="en-AU" dirty="0" smtClean="0"/>
              <a:t>Examples: blinking, vomiting, sneezing, startling 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005064"/>
            <a:ext cx="3960440" cy="2703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70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Immune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immune system has two parts:</a:t>
            </a:r>
          </a:p>
          <a:p>
            <a:r>
              <a:rPr lang="en-AU" dirty="0" smtClean="0"/>
              <a:t>The specific Immune System</a:t>
            </a:r>
          </a:p>
          <a:p>
            <a:r>
              <a:rPr lang="en-AU" dirty="0" smtClean="0"/>
              <a:t>The non-specific immune system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358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Non-Specific Immunity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The non specific immune system is innate and protects you from all pathogens </a:t>
            </a:r>
          </a:p>
          <a:p>
            <a:r>
              <a:rPr lang="en-AU" dirty="0" smtClean="0"/>
              <a:t>It is made up of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Skin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Mucous lining our nasal passages and airways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An enzyme called lysozyme sound in tears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Urine – flushes germs from the bladder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 smtClean="0"/>
              <a:t>Stomach – very acidic – also can include vomiting and diarrhoea to flush out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7548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Specific Immunity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Specific Immunity is the bodies next line of defence</a:t>
            </a:r>
          </a:p>
          <a:p>
            <a:r>
              <a:rPr lang="en-AU" dirty="0" smtClean="0"/>
              <a:t>Involves the recognition of antigens and a reaction to eliminate them </a:t>
            </a:r>
          </a:p>
          <a:p>
            <a:r>
              <a:rPr lang="en-AU" dirty="0" smtClean="0"/>
              <a:t>There are two main types of cells involves in specific immunity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4958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B-Cells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Found outside or between cells </a:t>
            </a:r>
          </a:p>
          <a:p>
            <a:r>
              <a:rPr lang="en-AU" dirty="0" smtClean="0"/>
              <a:t>Covered in receptors which look for matching antigens </a:t>
            </a:r>
          </a:p>
          <a:p>
            <a:r>
              <a:rPr lang="en-AU" dirty="0" smtClean="0"/>
              <a:t>Produce antibodies to target to specific antigen </a:t>
            </a:r>
          </a:p>
          <a:p>
            <a:r>
              <a:rPr lang="en-AU" dirty="0" smtClean="0"/>
              <a:t>Antibodies bind to antigens and destroy them then attract macrophages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7596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Anti-bodies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Protein Molecules in a “Y” shape</a:t>
            </a:r>
          </a:p>
          <a:p>
            <a:r>
              <a:rPr lang="en-AU" dirty="0" smtClean="0"/>
              <a:t>Bind to antigens – hands attach to the antigen and tail attaches to a phagocyte</a:t>
            </a:r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501008"/>
            <a:ext cx="233362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20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T-Cells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Begin life in the bone tissue and migrate to the thymus gland</a:t>
            </a:r>
          </a:p>
          <a:p>
            <a:r>
              <a:rPr lang="en-AU" dirty="0" smtClean="0"/>
              <a:t>Attack cells that have become infected</a:t>
            </a:r>
          </a:p>
          <a:p>
            <a:r>
              <a:rPr lang="en-AU" dirty="0" smtClean="0"/>
              <a:t>They signal the cell to self destruct</a:t>
            </a:r>
          </a:p>
          <a:p>
            <a:r>
              <a:rPr lang="en-AU" dirty="0" smtClean="0"/>
              <a:t>Stimulate the formation of B-cells </a:t>
            </a:r>
          </a:p>
          <a:p>
            <a:r>
              <a:rPr lang="en-AU" dirty="0" smtClean="0"/>
              <a:t>Response is not immediate, the body will suffer symptoms of the disease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04231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T-helper cells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Secrete cytokines which draw other immune cells to the site of infection – causes swelling and </a:t>
            </a:r>
            <a:r>
              <a:rPr lang="en-AU" dirty="0" smtClean="0"/>
              <a:t>inflammation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2070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Memory Cells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Responsible for the bodies immunity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91276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548</Words>
  <Application>Microsoft Office PowerPoint</Application>
  <PresentationFormat>On-screen Show (4:3)</PresentationFormat>
  <Paragraphs>76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Revision: The Immune and Nervous Systems</vt:lpstr>
      <vt:lpstr>The Immune System</vt:lpstr>
      <vt:lpstr>Non-Specific Immunity</vt:lpstr>
      <vt:lpstr>Specific Immunity</vt:lpstr>
      <vt:lpstr>B-Cells</vt:lpstr>
      <vt:lpstr>Anti-bodies</vt:lpstr>
      <vt:lpstr>T-Cells</vt:lpstr>
      <vt:lpstr>T-helper cells</vt:lpstr>
      <vt:lpstr>Memory Cells </vt:lpstr>
      <vt:lpstr>Phagocytosis </vt:lpstr>
      <vt:lpstr>The Nervous system </vt:lpstr>
      <vt:lpstr>Central Nervous System</vt:lpstr>
      <vt:lpstr>Peripheral Nervous System</vt:lpstr>
      <vt:lpstr>Protection </vt:lpstr>
      <vt:lpstr>Neurons </vt:lpstr>
      <vt:lpstr>Three Types of Neurons </vt:lpstr>
      <vt:lpstr>Synapses </vt:lpstr>
      <vt:lpstr>Reflex Arc</vt:lpstr>
      <vt:lpstr>Reflex Arc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Revision: The Immune and Nervous Systems</dc:title>
  <dc:creator>SHARMAN Renee</dc:creator>
  <cp:lastModifiedBy>SHARMAN Renee</cp:lastModifiedBy>
  <cp:revision>13</cp:revision>
  <dcterms:created xsi:type="dcterms:W3CDTF">2016-08-09T00:34:03Z</dcterms:created>
  <dcterms:modified xsi:type="dcterms:W3CDTF">2016-08-10T02:53:42Z</dcterms:modified>
</cp:coreProperties>
</file>