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8" r:id="rId4"/>
    <p:sldId id="257" r:id="rId5"/>
    <p:sldId id="261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85EA9E1-665A-4F6D-B638-3E61E3EE60D1}" type="datetimeFigureOut">
              <a:rPr lang="en-AU" smtClean="0"/>
              <a:t>5/05/2016</a:t>
            </a:fld>
            <a:endParaRPr lang="en-A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A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B35ADB-7E93-4276-ACDA-502F556FC78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5EA9E1-665A-4F6D-B638-3E61E3EE60D1}" type="datetimeFigureOut">
              <a:rPr lang="en-AU" smtClean="0"/>
              <a:t>5/05/2016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B35ADB-7E93-4276-ACDA-502F556FC78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5EA9E1-665A-4F6D-B638-3E61E3EE60D1}" type="datetimeFigureOut">
              <a:rPr lang="en-AU" smtClean="0"/>
              <a:t>5/05/2016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B35ADB-7E93-4276-ACDA-502F556FC78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5EA9E1-665A-4F6D-B638-3E61E3EE60D1}" type="datetimeFigureOut">
              <a:rPr lang="en-AU" smtClean="0"/>
              <a:t>5/05/2016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B35ADB-7E93-4276-ACDA-502F556FC78E}" type="slidenum">
              <a:rPr lang="en-AU" smtClean="0"/>
              <a:t>‹#›</a:t>
            </a:fld>
            <a:endParaRPr lang="en-A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5EA9E1-665A-4F6D-B638-3E61E3EE60D1}" type="datetimeFigureOut">
              <a:rPr lang="en-AU" smtClean="0"/>
              <a:t>5/05/2016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B35ADB-7E93-4276-ACDA-502F556FC78E}" type="slidenum">
              <a:rPr lang="en-AU" smtClean="0"/>
              <a:t>‹#›</a:t>
            </a:fld>
            <a:endParaRPr lang="en-AU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5EA9E1-665A-4F6D-B638-3E61E3EE60D1}" type="datetimeFigureOut">
              <a:rPr lang="en-AU" smtClean="0"/>
              <a:t>5/05/2016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B35ADB-7E93-4276-ACDA-502F556FC78E}" type="slidenum">
              <a:rPr lang="en-AU" smtClean="0"/>
              <a:t>‹#›</a:t>
            </a:fld>
            <a:endParaRPr lang="en-A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5EA9E1-665A-4F6D-B638-3E61E3EE60D1}" type="datetimeFigureOut">
              <a:rPr lang="en-AU" smtClean="0"/>
              <a:t>5/05/2016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B35ADB-7E93-4276-ACDA-502F556FC78E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5EA9E1-665A-4F6D-B638-3E61E3EE60D1}" type="datetimeFigureOut">
              <a:rPr lang="en-AU" smtClean="0"/>
              <a:t>5/05/2016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B35ADB-7E93-4276-ACDA-502F556FC78E}" type="slidenum">
              <a:rPr lang="en-AU" smtClean="0"/>
              <a:t>‹#›</a:t>
            </a:fld>
            <a:endParaRPr lang="en-A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5EA9E1-665A-4F6D-B638-3E61E3EE60D1}" type="datetimeFigureOut">
              <a:rPr lang="en-AU" smtClean="0"/>
              <a:t>5/05/2016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B35ADB-7E93-4276-ACDA-502F556FC78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85EA9E1-665A-4F6D-B638-3E61E3EE60D1}" type="datetimeFigureOut">
              <a:rPr lang="en-AU" smtClean="0"/>
              <a:t>5/05/2016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B35ADB-7E93-4276-ACDA-502F556FC78E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85EA9E1-665A-4F6D-B638-3E61E3EE60D1}" type="datetimeFigureOut">
              <a:rPr lang="en-AU" smtClean="0"/>
              <a:t>5/05/2016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B35ADB-7E93-4276-ACDA-502F556FC78E}" type="slidenum">
              <a:rPr lang="en-AU" smtClean="0"/>
              <a:t>‹#›</a:t>
            </a:fld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85EA9E1-665A-4F6D-B638-3E61E3EE60D1}" type="datetimeFigureOut">
              <a:rPr lang="en-AU" smtClean="0"/>
              <a:t>5/05/2016</a:t>
            </a:fld>
            <a:endParaRPr lang="en-A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A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B35ADB-7E93-4276-ACDA-502F556FC78E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Debit v Credit Cards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61000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Students are able to explain the difference between a debit and credit card.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Objectives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84670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Plastic payment card that immediately pays </a:t>
            </a:r>
            <a:r>
              <a:rPr lang="en-AU" dirty="0"/>
              <a:t>at the time of purchase. Money </a:t>
            </a:r>
            <a:r>
              <a:rPr lang="en-AU" dirty="0" smtClean="0"/>
              <a:t>is taken </a:t>
            </a:r>
            <a:r>
              <a:rPr lang="en-AU" dirty="0"/>
              <a:t>from the purchaser’s </a:t>
            </a:r>
            <a:r>
              <a:rPr lang="en-AU" dirty="0" smtClean="0"/>
              <a:t>bank account </a:t>
            </a:r>
            <a:r>
              <a:rPr lang="en-AU" dirty="0"/>
              <a:t>electronically. No finance </a:t>
            </a:r>
            <a:r>
              <a:rPr lang="en-AU" dirty="0" smtClean="0"/>
              <a:t>charge (interest) is </a:t>
            </a:r>
            <a:r>
              <a:rPr lang="en-AU" dirty="0"/>
              <a:t>applied.</a:t>
            </a:r>
            <a:endParaRPr lang="en-A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is a debit card?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81001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Method</a:t>
            </a:r>
            <a:r>
              <a:rPr lang="en-AU" dirty="0"/>
              <a:t> </a:t>
            </a:r>
            <a:r>
              <a:rPr lang="en-AU" dirty="0" smtClean="0"/>
              <a:t>of </a:t>
            </a:r>
            <a:r>
              <a:rPr lang="en-AU" dirty="0"/>
              <a:t>borrowing money </a:t>
            </a:r>
            <a:r>
              <a:rPr lang="en-AU" dirty="0" smtClean="0"/>
              <a:t>using a plastic payment card for </a:t>
            </a:r>
            <a:r>
              <a:rPr lang="en-AU" dirty="0"/>
              <a:t>a purchase </a:t>
            </a:r>
            <a:r>
              <a:rPr lang="en-AU" dirty="0" smtClean="0"/>
              <a:t>now. The </a:t>
            </a:r>
            <a:r>
              <a:rPr lang="en-AU" dirty="0"/>
              <a:t>borrowed money and a </a:t>
            </a:r>
            <a:r>
              <a:rPr lang="en-AU" dirty="0" smtClean="0"/>
              <a:t>finance charge (interest) must </a:t>
            </a:r>
            <a:r>
              <a:rPr lang="en-AU" dirty="0"/>
              <a:t>be repaid later.</a:t>
            </a:r>
            <a:endParaRPr lang="en-A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is a credit card?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26667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2400" b="1" dirty="0"/>
              <a:t>Annual percentage rate (APR)</a:t>
            </a:r>
            <a:r>
              <a:rPr lang="en-AU" sz="2400" b="1" i="1" dirty="0"/>
              <a:t> </a:t>
            </a:r>
            <a:r>
              <a:rPr lang="en-AU" sz="2400" dirty="0"/>
              <a:t>— </a:t>
            </a:r>
            <a:r>
              <a:rPr lang="en-AU" sz="2400" dirty="0" smtClean="0"/>
              <a:t>The cost </a:t>
            </a:r>
            <a:r>
              <a:rPr lang="en-AU" sz="2400" dirty="0"/>
              <a:t>of credit (finance charge) </a:t>
            </a:r>
            <a:r>
              <a:rPr lang="en-AU" sz="2400" dirty="0" smtClean="0"/>
              <a:t>expressed as </a:t>
            </a:r>
            <a:r>
              <a:rPr lang="en-AU" sz="2400" dirty="0"/>
              <a:t>a yearly percentage</a:t>
            </a:r>
            <a:r>
              <a:rPr lang="en-AU" sz="2400" dirty="0" smtClean="0"/>
              <a:t>.</a:t>
            </a:r>
          </a:p>
          <a:p>
            <a:r>
              <a:rPr lang="en-AU" sz="2400" b="1" dirty="0" smtClean="0"/>
              <a:t>Finance charge - </a:t>
            </a:r>
            <a:r>
              <a:rPr lang="en-AU" sz="2400" dirty="0"/>
              <a:t>interest applied to a balance that is carried over month to </a:t>
            </a:r>
            <a:r>
              <a:rPr lang="en-AU" sz="2400" dirty="0" smtClean="0"/>
              <a:t>month beyond </a:t>
            </a:r>
            <a:r>
              <a:rPr lang="en-AU" sz="2400" dirty="0"/>
              <a:t>the grace period.</a:t>
            </a:r>
            <a:endParaRPr lang="en-AU" sz="2400" b="1" dirty="0" smtClean="0"/>
          </a:p>
          <a:p>
            <a:r>
              <a:rPr lang="en-AU" sz="2400" b="1" dirty="0" smtClean="0"/>
              <a:t>Credit limit </a:t>
            </a:r>
            <a:r>
              <a:rPr lang="en-AU" sz="2400" dirty="0" smtClean="0"/>
              <a:t>- maximum </a:t>
            </a:r>
            <a:r>
              <a:rPr lang="en-AU" sz="2400" dirty="0"/>
              <a:t>amount of money a credit issuer is willing to let </a:t>
            </a:r>
            <a:r>
              <a:rPr lang="en-AU" sz="2400" dirty="0" smtClean="0"/>
              <a:t>you borrow </a:t>
            </a:r>
            <a:r>
              <a:rPr lang="en-AU" sz="2400" dirty="0"/>
              <a:t>on your card</a:t>
            </a:r>
            <a:r>
              <a:rPr lang="en-AU" sz="2400" dirty="0" smtClean="0"/>
              <a:t>.</a:t>
            </a:r>
          </a:p>
          <a:p>
            <a:r>
              <a:rPr lang="en-AU" sz="2400" b="1" dirty="0"/>
              <a:t>Grace </a:t>
            </a:r>
            <a:r>
              <a:rPr lang="en-AU" sz="2400" b="1" dirty="0"/>
              <a:t>p</a:t>
            </a:r>
            <a:r>
              <a:rPr lang="en-AU" sz="2400" b="1" dirty="0" smtClean="0"/>
              <a:t>eriod – </a:t>
            </a:r>
            <a:r>
              <a:rPr lang="en-AU" sz="2400" dirty="0" smtClean="0"/>
              <a:t>the number of days available to pay your bill in full without triggering a finance charge. </a:t>
            </a:r>
          </a:p>
          <a:p>
            <a:r>
              <a:rPr lang="en-AU" sz="2400" b="1" dirty="0" smtClean="0"/>
              <a:t>Balance transfer rate </a:t>
            </a:r>
            <a:r>
              <a:rPr lang="en-AU" sz="2400" dirty="0" smtClean="0"/>
              <a:t>– interest rate applicable when you transfer balances to a single card. </a:t>
            </a:r>
            <a:endParaRPr lang="en-AU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Credit Card Terms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1037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Your </a:t>
            </a:r>
            <a:r>
              <a:rPr lang="en-AU" dirty="0"/>
              <a:t>spending habits</a:t>
            </a:r>
          </a:p>
          <a:p>
            <a:r>
              <a:rPr lang="en-AU" dirty="0" smtClean="0"/>
              <a:t>The </a:t>
            </a:r>
            <a:r>
              <a:rPr lang="en-AU" dirty="0"/>
              <a:t>different interest rates a card offers for different services</a:t>
            </a:r>
          </a:p>
          <a:p>
            <a:r>
              <a:rPr lang="en-AU" dirty="0" smtClean="0"/>
              <a:t>The </a:t>
            </a:r>
            <a:r>
              <a:rPr lang="en-AU" dirty="0"/>
              <a:t>credit limit on the card</a:t>
            </a:r>
          </a:p>
          <a:p>
            <a:r>
              <a:rPr lang="en-AU" dirty="0" smtClean="0"/>
              <a:t>The </a:t>
            </a:r>
            <a:r>
              <a:rPr lang="en-AU" dirty="0"/>
              <a:t>grace period</a:t>
            </a:r>
          </a:p>
          <a:p>
            <a:r>
              <a:rPr lang="en-AU" dirty="0" smtClean="0"/>
              <a:t>Fees </a:t>
            </a:r>
            <a:r>
              <a:rPr lang="en-AU" dirty="0"/>
              <a:t>and penalties</a:t>
            </a:r>
          </a:p>
          <a:p>
            <a:r>
              <a:rPr lang="en-AU" dirty="0" smtClean="0"/>
              <a:t>Rewards </a:t>
            </a:r>
            <a:r>
              <a:rPr lang="en-AU" dirty="0"/>
              <a:t>and incentives.</a:t>
            </a:r>
            <a:endParaRPr lang="en-A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Factors to consider when selecting a credit card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446578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71</TotalTime>
  <Words>228</Words>
  <Application>Microsoft Office PowerPoint</Application>
  <PresentationFormat>On-screen Show (4:3)</PresentationFormat>
  <Paragraphs>20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Debit v Credit Cards</vt:lpstr>
      <vt:lpstr>Objectives</vt:lpstr>
      <vt:lpstr>What is a debit card? </vt:lpstr>
      <vt:lpstr>What is a credit card? </vt:lpstr>
      <vt:lpstr>Credit Card Terms</vt:lpstr>
      <vt:lpstr>Factors to consider when selecting a credit card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Credit v Debit Cards</dc:title>
  <dc:creator>BARTOSIAK Michael</dc:creator>
  <cp:lastModifiedBy>BARTOSIAK Michael</cp:lastModifiedBy>
  <cp:revision>5</cp:revision>
  <dcterms:created xsi:type="dcterms:W3CDTF">2016-05-05T07:08:08Z</dcterms:created>
  <dcterms:modified xsi:type="dcterms:W3CDTF">2016-05-05T08:19:17Z</dcterms:modified>
</cp:coreProperties>
</file>