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4" r:id="rId3"/>
    <p:sldId id="260" r:id="rId4"/>
    <p:sldId id="259" r:id="rId5"/>
    <p:sldId id="257" r:id="rId6"/>
    <p:sldId id="258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A20FE63-33F9-45E6-8767-8D0389CDCD8C}" type="datetimeFigureOut">
              <a:rPr lang="en-AU" smtClean="0"/>
              <a:t>17/05/2016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541A6F00-9B83-4E00-BB47-0CDB0D8F10D8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.au/url?sa=i&amp;rct=j&amp;q=&amp;esrc=s&amp;frm=1&amp;source=images&amp;cd=&amp;cad=rja&amp;uact=8&amp;ved=0ahUKEwi83Ya45N_MAhVjiKYKHatvA6oQjRwIBw&amp;url=http%3A%2F%2Fwww.startup-toolkit.eu%2Froutes%2Froute.php%3Fnode_id%3D442&amp;psig=AFQjCNEoT3SIBdH6uByenOE71qlXxrYFLA&amp;ust=146352892758753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Loans and Debt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3336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Students should be able to: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AU" sz="2800" dirty="0" smtClean="0"/>
              <a:t>Explain the link between credit and loans. </a:t>
            </a:r>
            <a:endParaRPr lang="en-AU" sz="2800" dirty="0"/>
          </a:p>
          <a:p>
            <a:pPr marL="342900" indent="-342900">
              <a:buFont typeface="Arial" pitchFamily="34" charset="0"/>
              <a:buChar char="•"/>
            </a:pPr>
            <a:r>
              <a:rPr lang="en-AU" sz="2800" dirty="0" smtClean="0"/>
              <a:t>Explain the difference between ‘good’ and ‘bad’ debt.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AU" sz="2800" dirty="0" smtClean="0"/>
              <a:t>Understand the 20-10 rule when it comes to borrowing.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8832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Starter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What sort of things someone might borrow money for in their lifetime? </a:t>
            </a:r>
          </a:p>
          <a:p>
            <a:endParaRPr lang="en-AU" dirty="0"/>
          </a:p>
        </p:txBody>
      </p:sp>
      <p:pic>
        <p:nvPicPr>
          <p:cNvPr id="1026" name="Picture 2" descr="http://www.startup-toolkit.eu/admin/ckeditor/plugins/doksoft_uploader/userfiles/1410867993075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852936"/>
            <a:ext cx="5705475" cy="3276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550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Loans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3200" dirty="0" smtClean="0"/>
              <a:t>Usually </a:t>
            </a:r>
            <a:r>
              <a:rPr lang="en-AU" sz="3200" dirty="0"/>
              <a:t>used for large </a:t>
            </a:r>
            <a:r>
              <a:rPr lang="en-AU" sz="3200" dirty="0" smtClean="0"/>
              <a:t>purchases.</a:t>
            </a:r>
          </a:p>
          <a:p>
            <a:endParaRPr lang="en-AU" sz="3200" dirty="0"/>
          </a:p>
          <a:p>
            <a:r>
              <a:rPr lang="en-AU" sz="3200" dirty="0" smtClean="0"/>
              <a:t>Borrowed amount is a </a:t>
            </a:r>
            <a:r>
              <a:rPr lang="en-AU" sz="3200" dirty="0"/>
              <a:t>fixed sum. </a:t>
            </a:r>
            <a:r>
              <a:rPr lang="en-AU" sz="3200" dirty="0" smtClean="0"/>
              <a:t>Set rate </a:t>
            </a:r>
            <a:r>
              <a:rPr lang="en-AU" sz="3200" dirty="0"/>
              <a:t>of interest, minimum monthly payments, and a length of time for the loan. </a:t>
            </a:r>
            <a:endParaRPr lang="en-AU" sz="3200" dirty="0" smtClean="0"/>
          </a:p>
        </p:txBody>
      </p:sp>
    </p:spTree>
    <p:extLst>
      <p:ext uri="{BB962C8B-B14F-4D97-AF65-F5344CB8AC3E}">
        <p14:creationId xmlns:p14="http://schemas.microsoft.com/office/powerpoint/2010/main" val="2359238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Good Debt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1</a:t>
            </a:r>
            <a:r>
              <a:rPr lang="en-AU" sz="2800" dirty="0"/>
              <a:t>. You need the item you’re going into debt to buy </a:t>
            </a:r>
          </a:p>
          <a:p>
            <a:r>
              <a:rPr lang="en-AU" sz="2800" dirty="0"/>
              <a:t>2. You can afford to pay off the loan </a:t>
            </a:r>
          </a:p>
          <a:p>
            <a:r>
              <a:rPr lang="en-AU" sz="2800" dirty="0"/>
              <a:t>3. It’s time-limited; you have a clear plan for how long it will take you to pay off the loan </a:t>
            </a:r>
          </a:p>
          <a:p>
            <a:r>
              <a:rPr lang="en-AU" sz="2800" dirty="0"/>
              <a:t>4. You can potentially make money off the item you’re buying</a:t>
            </a:r>
          </a:p>
          <a:p>
            <a:endParaRPr lang="en-AU" dirty="0"/>
          </a:p>
        </p:txBody>
      </p:sp>
      <p:pic>
        <p:nvPicPr>
          <p:cNvPr id="4" name="Picture 3" descr="http://www.getricheducation.com/wp-content/uploads/2015/02/GoodDebt-BadDebt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376" y="4869160"/>
            <a:ext cx="1941830" cy="1859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6843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Bad Debt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1. You don’t need the item you’re going into debt to buy, you just want it </a:t>
            </a:r>
          </a:p>
          <a:p>
            <a:r>
              <a:rPr lang="en-AU" sz="3200" dirty="0"/>
              <a:t>2. You can just barely afford the loan repayments </a:t>
            </a:r>
          </a:p>
          <a:p>
            <a:r>
              <a:rPr lang="en-AU" sz="3200" dirty="0"/>
              <a:t>3. No time limit; you don’t have a realistic plan to pay off the loan.</a:t>
            </a:r>
          </a:p>
          <a:p>
            <a:endParaRPr lang="en-AU" dirty="0"/>
          </a:p>
        </p:txBody>
      </p:sp>
      <p:pic>
        <p:nvPicPr>
          <p:cNvPr id="4" name="Picture 3" descr="http://www.getricheducation.com/wp-content/uploads/2015/02/GoodDebt-BadDebt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653136"/>
            <a:ext cx="1941830" cy="1859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0223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b="1" dirty="0" smtClean="0"/>
              <a:t>Never </a:t>
            </a:r>
            <a:r>
              <a:rPr lang="en-US" sz="2800" b="1" dirty="0"/>
              <a:t>borrow more than 20% of your yearly net income</a:t>
            </a:r>
            <a:endParaRPr lang="en-AU" sz="2800" dirty="0"/>
          </a:p>
          <a:p>
            <a:pPr lvl="0"/>
            <a:r>
              <a:rPr lang="en-US" sz="2800" dirty="0"/>
              <a:t>If you earn $400 a month after taxes, then your net income in one year is:</a:t>
            </a:r>
            <a:endParaRPr lang="en-AU" sz="2800" dirty="0"/>
          </a:p>
          <a:p>
            <a:pPr marL="0" indent="0">
              <a:buNone/>
            </a:pPr>
            <a:r>
              <a:rPr lang="en-US" sz="2800" b="1" dirty="0"/>
              <a:t>		12 x $400 = $4,800</a:t>
            </a:r>
            <a:endParaRPr lang="en-AU" sz="2800" dirty="0"/>
          </a:p>
          <a:p>
            <a:pPr lvl="0"/>
            <a:r>
              <a:rPr lang="en-US" sz="2800" dirty="0"/>
              <a:t>Calculate 20% of your annual net income to find your safe debt load.</a:t>
            </a:r>
            <a:endParaRPr lang="en-AU" sz="2800" dirty="0"/>
          </a:p>
          <a:p>
            <a:pPr marL="0" indent="0">
              <a:buNone/>
            </a:pPr>
            <a:r>
              <a:rPr lang="en-US" sz="2800" b="1" dirty="0" smtClean="0"/>
              <a:t>		$</a:t>
            </a:r>
            <a:r>
              <a:rPr lang="en-US" sz="2800" b="1" dirty="0"/>
              <a:t>4,800 x 20% = $960</a:t>
            </a:r>
            <a:endParaRPr lang="en-AU" sz="2800" dirty="0"/>
          </a:p>
          <a:p>
            <a:pPr lvl="0"/>
            <a:r>
              <a:rPr lang="en-US" sz="2800" dirty="0"/>
              <a:t>So, you should never have more than $960 of debt outstanding.</a:t>
            </a:r>
            <a:endParaRPr lang="en-AU" sz="2800" dirty="0"/>
          </a:p>
          <a:p>
            <a:endParaRPr lang="en-AU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>
            <a:normAutofit/>
          </a:bodyPr>
          <a:lstStyle/>
          <a:p>
            <a:r>
              <a:rPr lang="en-US" b="1" dirty="0" smtClean="0"/>
              <a:t>How much can you afford </a:t>
            </a:r>
            <a:br>
              <a:rPr lang="en-US" b="1" dirty="0" smtClean="0"/>
            </a:br>
            <a:r>
              <a:rPr lang="en-US" b="1" dirty="0" smtClean="0"/>
              <a:t>(the 20-10 rule)?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55004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>
            <a:normAutofit/>
          </a:bodyPr>
          <a:lstStyle/>
          <a:p>
            <a:r>
              <a:rPr lang="en-US" b="1" dirty="0" smtClean="0"/>
              <a:t>How much can you afford </a:t>
            </a:r>
            <a:br>
              <a:rPr lang="en-US" b="1" dirty="0" smtClean="0"/>
            </a:br>
            <a:r>
              <a:rPr lang="en-US" b="1" dirty="0" smtClean="0"/>
              <a:t>(the 20-10 rule)?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b="1" dirty="0" smtClean="0"/>
              <a:t>Monthly payments shouldn’t exceed 10% of your monthly net income</a:t>
            </a:r>
            <a:endParaRPr lang="en-AU" sz="2600" dirty="0" smtClean="0"/>
          </a:p>
          <a:p>
            <a:pPr lvl="0"/>
            <a:r>
              <a:rPr lang="en-US" sz="2600" dirty="0" smtClean="0"/>
              <a:t>If your take-home pay is $400 a month:</a:t>
            </a:r>
            <a:endParaRPr lang="en-AU" sz="2600" dirty="0" smtClean="0"/>
          </a:p>
          <a:p>
            <a:pPr marL="0" indent="0">
              <a:buNone/>
            </a:pPr>
            <a:r>
              <a:rPr lang="en-US" sz="2600" b="1" dirty="0" smtClean="0"/>
              <a:t>		$400 x 10% = $40</a:t>
            </a:r>
            <a:endParaRPr lang="en-AU" sz="2600" dirty="0" smtClean="0"/>
          </a:p>
          <a:p>
            <a:pPr lvl="0"/>
            <a:r>
              <a:rPr lang="en-US" sz="2600" dirty="0" smtClean="0"/>
              <a:t>Your total monthly debt payments shouldn’t total more than $40 per month.</a:t>
            </a:r>
          </a:p>
          <a:p>
            <a:pPr lvl="0"/>
            <a:endParaRPr lang="en-US" sz="2600" dirty="0"/>
          </a:p>
          <a:p>
            <a:r>
              <a:rPr lang="en-US" sz="2600" dirty="0"/>
              <a:t>Note: Housing payments </a:t>
            </a:r>
            <a:r>
              <a:rPr lang="en-US" sz="2600" dirty="0" smtClean="0"/>
              <a:t>(mortgages) should </a:t>
            </a:r>
            <a:r>
              <a:rPr lang="en-US" sz="2600" dirty="0"/>
              <a:t>not be counted as part of the 20% or 10%, but other debt should be included, such as car loans, student loans and credit cards</a:t>
            </a:r>
            <a:endParaRPr lang="en-AU" sz="2600" dirty="0"/>
          </a:p>
          <a:p>
            <a:pPr lvl="0"/>
            <a:endParaRPr lang="en-AU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79287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/>
          <a:lstStyle/>
          <a:p>
            <a:r>
              <a:rPr lang="en-AU" dirty="0" smtClean="0"/>
              <a:t>Discussion Question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Why it is important to educate yourself when it comes to loans? </a:t>
            </a:r>
            <a:endParaRPr lang="en-AU" sz="3200" dirty="0" smtClean="0"/>
          </a:p>
          <a:p>
            <a:r>
              <a:rPr lang="en-AU" sz="3200" dirty="0" smtClean="0"/>
              <a:t>Why </a:t>
            </a:r>
            <a:r>
              <a:rPr lang="en-AU" sz="3200" dirty="0"/>
              <a:t>should you research interest rates, the cred­ibility of the lender and have a plan for paying back borrowed money before actually borrowing it?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53390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40</TotalTime>
  <Words>295</Words>
  <Application>Microsoft Office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Essential</vt:lpstr>
      <vt:lpstr>Loans and Debt</vt:lpstr>
      <vt:lpstr>OBJECTIVES</vt:lpstr>
      <vt:lpstr>Starter</vt:lpstr>
      <vt:lpstr>Loans</vt:lpstr>
      <vt:lpstr>Good Debt</vt:lpstr>
      <vt:lpstr>Bad Debt</vt:lpstr>
      <vt:lpstr>How much can you afford  (the 20-10 rule)?</vt:lpstr>
      <vt:lpstr>How much can you afford  (the 20-10 rule)?</vt:lpstr>
      <vt:lpstr>Discussion Question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Loans and Debt</dc:title>
  <dc:creator>BARTOSIAK Michael</dc:creator>
  <cp:lastModifiedBy>BARTOSIAK Michael</cp:lastModifiedBy>
  <cp:revision>4</cp:revision>
  <dcterms:created xsi:type="dcterms:W3CDTF">2016-05-16T23:46:07Z</dcterms:created>
  <dcterms:modified xsi:type="dcterms:W3CDTF">2016-05-17T00:26:27Z</dcterms:modified>
</cp:coreProperties>
</file>