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353" r:id="rId2"/>
    <p:sldId id="361" r:id="rId3"/>
    <p:sldId id="363" r:id="rId4"/>
    <p:sldId id="356" r:id="rId5"/>
    <p:sldId id="358" r:id="rId6"/>
    <p:sldId id="367" r:id="rId7"/>
    <p:sldId id="368" r:id="rId8"/>
    <p:sldId id="258" r:id="rId9"/>
    <p:sldId id="259" r:id="rId10"/>
    <p:sldId id="260" r:id="rId11"/>
    <p:sldId id="362" r:id="rId12"/>
    <p:sldId id="366" r:id="rId13"/>
    <p:sldId id="357" r:id="rId14"/>
    <p:sldId id="3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89732"/>
  </p:normalViewPr>
  <p:slideViewPr>
    <p:cSldViewPr snapToGrid="0" snapToObjects="1">
      <p:cViewPr varScale="1">
        <p:scale>
          <a:sx n="85" d="100"/>
          <a:sy n="85" d="100"/>
        </p:scale>
        <p:origin x="10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F19BC-782B-C84A-8297-6E15BFAB6AE5}" type="datetimeFigureOut">
              <a:rPr lang="en-US" smtClean="0"/>
              <a:t>5/24/18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9DA59-3EBC-C445-86F3-A17637FF3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09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Homeostasis – the ability of the body to maintain a constant internal state</a:t>
            </a:r>
          </a:p>
          <a:p>
            <a:r>
              <a:rPr lang="en-US" dirty="0"/>
              <a:t>Endocrine system – system of glands that produce hormones 	to regulate and control bodily activities</a:t>
            </a:r>
          </a:p>
          <a:p>
            <a:r>
              <a:rPr lang="en-US" dirty="0"/>
              <a:t>Function – growth and development, homeostasis and metabolism</a:t>
            </a:r>
          </a:p>
          <a:p>
            <a:r>
              <a:rPr lang="en-US" dirty="0"/>
              <a:t>Hormones mentioned – testosterone, epinephrine, insulin, estradiol, growth hormone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9DA59-3EBC-C445-86F3-A17637FF36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00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C040A4F-A356-A340-8642-386E3AA2979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F1A393-2359-7645-86F5-670E7F29E3C4}" type="slidenum">
              <a:rPr lang="en-GB" altLang="en-US"/>
              <a:pPr/>
              <a:t>8</a:t>
            </a:fld>
            <a:endParaRPr lang="en-GB" altLang="en-US"/>
          </a:p>
        </p:txBody>
      </p:sp>
      <p:sp>
        <p:nvSpPr>
          <p:cNvPr id="15361" name="Text Box 1">
            <a:extLst>
              <a:ext uri="{FF2B5EF4-FFF2-40B4-BE49-F238E27FC236}">
                <a16:creationId xmlns:a16="http://schemas.microsoft.com/office/drawing/2014/main" id="{5A57101E-0C18-CE4D-86DD-E0719DAC8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2" name="Text Box 2">
            <a:extLst>
              <a:ext uri="{FF2B5EF4-FFF2-40B4-BE49-F238E27FC236}">
                <a16:creationId xmlns:a16="http://schemas.microsoft.com/office/drawing/2014/main" id="{C8A2E99E-0087-6142-A869-4B1B77688C98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762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A974C2B-F9A1-2445-9D21-ED3A5B66725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B2DC70A-0CD0-4D4F-8637-345FCC4AA452}" type="slidenum">
              <a:rPr lang="en-GB" altLang="en-US"/>
              <a:pPr/>
              <a:t>9</a:t>
            </a:fld>
            <a:endParaRPr lang="en-GB" altLang="en-US"/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9285BD20-31C0-444B-8F62-2C6F642CCFE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1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B5D6C882-09C1-BE45-94DF-ADA4CC13F0F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7196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7269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850571-D57D-1E4F-8579-137EB6E2721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EFEC1F-08BA-C44F-8A6B-0ED321632793}" type="slidenum">
              <a:rPr lang="en-GB" altLang="en-US"/>
              <a:pPr/>
              <a:t>10</a:t>
            </a:fld>
            <a:endParaRPr lang="en-GB" altLang="en-US"/>
          </a:p>
        </p:txBody>
      </p:sp>
      <p:sp>
        <p:nvSpPr>
          <p:cNvPr id="17409" name="Text Box 1">
            <a:extLst>
              <a:ext uri="{FF2B5EF4-FFF2-40B4-BE49-F238E27FC236}">
                <a16:creationId xmlns:a16="http://schemas.microsoft.com/office/drawing/2014/main" id="{673BAB53-5085-A943-91E7-49BA89EE7FC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1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Text Box 2">
            <a:extLst>
              <a:ext uri="{FF2B5EF4-FFF2-40B4-BE49-F238E27FC236}">
                <a16:creationId xmlns:a16="http://schemas.microsoft.com/office/drawing/2014/main" id="{8887BA80-B5E9-FB4F-BDB3-A450A35CE3B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6788" cy="47196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dirty="0"/>
              <a:t>Diabetes - </a:t>
            </a:r>
          </a:p>
        </p:txBody>
      </p:sp>
    </p:spTree>
    <p:extLst>
      <p:ext uri="{BB962C8B-B14F-4D97-AF65-F5344CB8AC3E}">
        <p14:creationId xmlns:p14="http://schemas.microsoft.com/office/powerpoint/2010/main" val="2573681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Grow </a:t>
            </a:r>
          </a:p>
          <a:p>
            <a:r>
              <a:rPr lang="en-US" sz="1200" dirty="0"/>
              <a:t>Drop leaves</a:t>
            </a:r>
          </a:p>
          <a:p>
            <a:r>
              <a:rPr lang="en-US" sz="1200" dirty="0"/>
              <a:t>Make flowers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9DA59-3EBC-C445-86F3-A17637FF36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45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Auxin – growth hormone</a:t>
            </a:r>
          </a:p>
          <a:p>
            <a:r>
              <a:rPr lang="en-US" dirty="0"/>
              <a:t>Gibberellins – speed hormone, accelerates many developmental processes</a:t>
            </a:r>
          </a:p>
          <a:p>
            <a:r>
              <a:rPr lang="en-US" dirty="0"/>
              <a:t>Ethene - Ripening hormone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9DA59-3EBC-C445-86F3-A17637FF36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13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Auxin – growth hormone</a:t>
            </a:r>
          </a:p>
          <a:p>
            <a:r>
              <a:rPr lang="en-US" dirty="0"/>
              <a:t>Gibberellins – speed hormone, accelerates many developmental processes</a:t>
            </a:r>
          </a:p>
          <a:p>
            <a:r>
              <a:rPr lang="en-US" dirty="0"/>
              <a:t>Ethene - Ripening hormone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9DA59-3EBC-C445-86F3-A17637FF36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8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5C8C-D7E4-4D1A-8456-149B6712DCF8}" type="datetimeFigureOut">
              <a:rPr lang="en-AU" smtClean="0"/>
              <a:t>24/5/18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10A06-BAA2-48D1-9CAE-1CF11945524D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60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5C8C-D7E4-4D1A-8456-149B6712DCF8}" type="datetimeFigureOut">
              <a:rPr lang="en-AU" smtClean="0"/>
              <a:t>24/5/18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10A06-BAA2-48D1-9CAE-1CF11945524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6581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5C8C-D7E4-4D1A-8456-149B6712DCF8}" type="datetimeFigureOut">
              <a:rPr lang="en-AU" smtClean="0"/>
              <a:t>24/5/18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10A06-BAA2-48D1-9CAE-1CF11945524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8614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7A192-9A63-F147-8A2C-BC6CA2B5D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7040" cy="11420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A2E979E8-DA11-9A40-AA54-C33CB802A66A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608641" y="1604329"/>
            <a:ext cx="5391360" cy="452351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4B4A-758C-EC45-B94A-5C238A644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84321" y="1604329"/>
            <a:ext cx="5391360" cy="45235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86575-DCFC-3041-9DD7-F0A60092793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8641" y="6247376"/>
            <a:ext cx="2835839" cy="469489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7A1DE0-2940-2749-A0E7-AE3DEA62B7FC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70240" y="6247376"/>
            <a:ext cx="3861121" cy="469489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C8722-31BB-7349-AA12-8736FA8EA16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41761" y="6247376"/>
            <a:ext cx="2835839" cy="469489"/>
          </a:xfrm>
        </p:spPr>
        <p:txBody>
          <a:bodyPr/>
          <a:lstStyle>
            <a:lvl1pPr>
              <a:defRPr/>
            </a:lvl1pPr>
          </a:lstStyle>
          <a:p>
            <a:fld id="{3C621AAD-C464-B343-8AF6-80577034C5D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260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5C8C-D7E4-4D1A-8456-149B6712DCF8}" type="datetimeFigureOut">
              <a:rPr lang="en-AU" smtClean="0"/>
              <a:t>24/5/18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10A06-BAA2-48D1-9CAE-1CF11945524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7008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5C8C-D7E4-4D1A-8456-149B6712DCF8}" type="datetimeFigureOut">
              <a:rPr lang="en-AU" smtClean="0"/>
              <a:t>24/5/18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10A06-BAA2-48D1-9CAE-1CF11945524D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650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5C8C-D7E4-4D1A-8456-149B6712DCF8}" type="datetimeFigureOut">
              <a:rPr lang="en-AU" smtClean="0"/>
              <a:t>24/5/18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10A06-BAA2-48D1-9CAE-1CF11945524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2857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5C8C-D7E4-4D1A-8456-149B6712DCF8}" type="datetimeFigureOut">
              <a:rPr lang="en-AU" smtClean="0"/>
              <a:t>24/5/18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10A06-BAA2-48D1-9CAE-1CF11945524D}" type="slidenum">
              <a:rPr lang="en-AU" smtClean="0"/>
              <a:t>‹#›</a:t>
            </a:fld>
            <a:endParaRPr lang="en-A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73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5C8C-D7E4-4D1A-8456-149B6712DCF8}" type="datetimeFigureOut">
              <a:rPr lang="en-AU" smtClean="0"/>
              <a:t>24/5/18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10A06-BAA2-48D1-9CAE-1CF11945524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713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5C8C-D7E4-4D1A-8456-149B6712DCF8}" type="datetimeFigureOut">
              <a:rPr lang="en-AU" smtClean="0"/>
              <a:t>24/5/18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10A06-BAA2-48D1-9CAE-1CF11945524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7839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5C8C-D7E4-4D1A-8456-149B6712DCF8}" type="datetimeFigureOut">
              <a:rPr lang="en-AU" smtClean="0"/>
              <a:t>24/5/18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10A06-BAA2-48D1-9CAE-1CF11945524D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209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5C8C-D7E4-4D1A-8456-149B6712DCF8}" type="datetimeFigureOut">
              <a:rPr lang="en-AU" smtClean="0"/>
              <a:t>24/5/18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10A06-BAA2-48D1-9CAE-1CF11945524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9685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D315C8C-D7E4-4D1A-8456-149B6712DCF8}" type="datetimeFigureOut">
              <a:rPr lang="en-AU" smtClean="0"/>
              <a:t>24/5/18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A910A06-BAA2-48D1-9CAE-1CF11945524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8549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MHLOCCeAK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N78hYn3ehc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06254"/>
            <a:ext cx="8229600" cy="990600"/>
          </a:xfrm>
        </p:spPr>
        <p:txBody>
          <a:bodyPr/>
          <a:lstStyle/>
          <a:p>
            <a:pPr algn="ctr"/>
            <a:r>
              <a:rPr lang="en-AU" b="1" dirty="0"/>
              <a:t>HORMONAL CONTROL</a:t>
            </a:r>
          </a:p>
        </p:txBody>
      </p:sp>
    </p:spTree>
    <p:extLst>
      <p:ext uri="{BB962C8B-B14F-4D97-AF65-F5344CB8AC3E}">
        <p14:creationId xmlns:p14="http://schemas.microsoft.com/office/powerpoint/2010/main" val="3588078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C8FCCB7A-5AC0-314D-A2CD-1D90838D73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0049" y="313953"/>
            <a:ext cx="8227583" cy="1061392"/>
          </a:xfrm>
          <a:ln/>
        </p:spPr>
        <p:txBody>
          <a:bodyPr>
            <a:normAutofit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dirty="0"/>
              <a:t>Hormone controls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7882FCE5-AFB5-984A-BD7D-5E16D2CAD0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0100" y="1598569"/>
            <a:ext cx="9473779" cy="4444307"/>
          </a:xfrm>
          <a:ln/>
        </p:spPr>
        <p:txBody>
          <a:bodyPr/>
          <a:lstStyle/>
          <a:p>
            <a:pPr marL="0" indent="0">
              <a:buNone/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en-US" sz="2540" dirty="0"/>
              <a:t>Hormones control:</a:t>
            </a:r>
          </a:p>
          <a:p>
            <a:pPr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en-US" sz="2540" dirty="0"/>
              <a:t>Growth</a:t>
            </a:r>
          </a:p>
          <a:p>
            <a:pPr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en-US" sz="2540" dirty="0"/>
              <a:t>Sexual development </a:t>
            </a:r>
          </a:p>
          <a:p>
            <a:pPr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en-US" sz="2540" dirty="0"/>
              <a:t>Sugar levels</a:t>
            </a:r>
          </a:p>
          <a:p>
            <a:pPr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en-US" sz="2540" dirty="0"/>
              <a:t>Mood</a:t>
            </a:r>
          </a:p>
          <a:p>
            <a:pPr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en-US" sz="2540" dirty="0"/>
              <a:t>Metabolism</a:t>
            </a:r>
          </a:p>
          <a:p>
            <a:pPr marL="0" indent="0">
              <a:buNone/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</a:pPr>
            <a:endParaRPr lang="en-GB" altLang="en-US" sz="2540" dirty="0"/>
          </a:p>
          <a:p>
            <a:pPr marL="0" indent="0">
              <a:buNone/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en-US" sz="2540" dirty="0">
                <a:solidFill>
                  <a:srgbClr val="FF0000"/>
                </a:solidFill>
              </a:rPr>
              <a:t>Can you think of examples of hormones?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295C79-BE65-7548-A346-3949AE7D5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833" y="1375345"/>
            <a:ext cx="2413000" cy="2857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F31BD5-71B7-7C42-B57E-8C0A35DC9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716" y="2377017"/>
            <a:ext cx="2131855" cy="1416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0C25FE-7B6A-CD4A-8FF1-C946930AF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334" y="4232845"/>
            <a:ext cx="2827866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6042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B08A8-7537-0F43-A9EA-73C42233F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Hormones and Glands Worksheet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AED53-DB7C-E64D-B6F9-769DC8227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 OX 3.6 Table 3.1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68FEF7-7BBA-E643-9053-A4FD815A7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91" y="2401246"/>
            <a:ext cx="6692817" cy="407575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1549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5EA7-39E8-CE4C-B191-B6EA561F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have hormones too!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1EA5748-DB88-6144-8820-7AB5E7F39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97088" y="1661826"/>
            <a:ext cx="812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63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Plants have hormones too!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800" dirty="0"/>
              <a:t>Watch the video and answer the following questions</a:t>
            </a:r>
          </a:p>
          <a:p>
            <a:pPr lvl="1"/>
            <a:r>
              <a:rPr lang="en-AU" sz="2800" dirty="0"/>
              <a:t>Describe the effect of </a:t>
            </a:r>
            <a:r>
              <a:rPr lang="en-AU" sz="2800" b="1" dirty="0"/>
              <a:t>auxin, gibberellins and ethene</a:t>
            </a:r>
          </a:p>
          <a:p>
            <a:pPr marL="274320" lvl="1" indent="0">
              <a:buNone/>
            </a:pPr>
            <a:endParaRPr lang="en-AU" sz="2800" dirty="0">
              <a:hlinkClick r:id="rId3"/>
            </a:endParaRPr>
          </a:p>
          <a:p>
            <a:pPr marL="274320" lvl="1" indent="0">
              <a:buNone/>
            </a:pPr>
            <a:endParaRPr lang="en-AU" sz="2800" dirty="0">
              <a:hlinkClick r:id="rId3"/>
            </a:endParaRPr>
          </a:p>
          <a:p>
            <a:r>
              <a:rPr lang="en-AU" dirty="0">
                <a:hlinkClick r:id="rId3"/>
              </a:rPr>
              <a:t>https://www.youtube.com/watch?v=qMHLOCCeAKE</a:t>
            </a:r>
            <a:endParaRPr lang="en-AU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924CC5-4E67-A742-8482-8CA5783D0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7930" y="2971800"/>
            <a:ext cx="2870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72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3C29E-8C80-7243-855B-2640B4E8D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Hormones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39B1BA-6CD3-2342-86CE-24766BAEEA1F}"/>
              </a:ext>
            </a:extLst>
          </p:cNvPr>
          <p:cNvSpPr/>
          <p:nvPr/>
        </p:nvSpPr>
        <p:spPr>
          <a:xfrm>
            <a:off x="1603939" y="2283361"/>
            <a:ext cx="1672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Auxin</a:t>
            </a:r>
            <a:r>
              <a:rPr lang="en-US" b="1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FCE296-FD79-B848-9E36-2B017557B5A6}"/>
              </a:ext>
            </a:extLst>
          </p:cNvPr>
          <p:cNvSpPr/>
          <p:nvPr/>
        </p:nvSpPr>
        <p:spPr>
          <a:xfrm>
            <a:off x="1603939" y="3721387"/>
            <a:ext cx="31486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Gibberellins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45DF8F-28D1-6B40-A1DE-01215F89AC56}"/>
              </a:ext>
            </a:extLst>
          </p:cNvPr>
          <p:cNvSpPr/>
          <p:nvPr/>
        </p:nvSpPr>
        <p:spPr>
          <a:xfrm>
            <a:off x="1603939" y="5356366"/>
            <a:ext cx="41168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Ethene/ethylene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18BBD3-E657-9441-BF82-4F208F75B72D}"/>
              </a:ext>
            </a:extLst>
          </p:cNvPr>
          <p:cNvSpPr/>
          <p:nvPr/>
        </p:nvSpPr>
        <p:spPr>
          <a:xfrm>
            <a:off x="8503604" y="5281481"/>
            <a:ext cx="1802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Ripening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77CB16-659B-1845-8D67-913825477D13}"/>
              </a:ext>
            </a:extLst>
          </p:cNvPr>
          <p:cNvSpPr/>
          <p:nvPr/>
        </p:nvSpPr>
        <p:spPr>
          <a:xfrm>
            <a:off x="7730259" y="2136125"/>
            <a:ext cx="31854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Growth</a:t>
            </a:r>
            <a:r>
              <a:rPr lang="en-US" dirty="0"/>
              <a:t> </a:t>
            </a:r>
            <a:r>
              <a:rPr lang="en-US" sz="3200" dirty="0"/>
              <a:t>hormone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F72D6C-33E4-F749-AD9B-7B3265E69282}"/>
              </a:ext>
            </a:extLst>
          </p:cNvPr>
          <p:cNvSpPr/>
          <p:nvPr/>
        </p:nvSpPr>
        <p:spPr>
          <a:xfrm>
            <a:off x="7730259" y="3351842"/>
            <a:ext cx="35743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Speed – regulates plant growth and development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C54684-4292-614D-9F48-78474DEFB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388" y="5281481"/>
            <a:ext cx="1771715" cy="99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99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E2761-4084-834A-9819-483660DAC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10DD5-6A12-A24A-A902-196329CDC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44"/>
          <a:stretch/>
        </p:blipFill>
        <p:spPr>
          <a:xfrm>
            <a:off x="1948722" y="1845768"/>
            <a:ext cx="7908005" cy="47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93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89D69-18B5-A94B-9A85-16821202F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Endocrine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0A322-8226-8A42-B776-E6C82FD9B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Nervous system and endocrine system</a:t>
            </a:r>
          </a:p>
          <a:p>
            <a:pPr lvl="1"/>
            <a:r>
              <a:rPr lang="en-US" sz="2800" dirty="0"/>
              <a:t>Send “messages” around the body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1B5485-8B20-EC42-81C4-0A4302E13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18"/>
          <a:stretch/>
        </p:blipFill>
        <p:spPr>
          <a:xfrm>
            <a:off x="3094253" y="3014133"/>
            <a:ext cx="6003494" cy="353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50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Endocrine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800" dirty="0"/>
              <a:t>Watch the Video and answer the following questions:</a:t>
            </a:r>
          </a:p>
          <a:p>
            <a:pPr lvl="1"/>
            <a:r>
              <a:rPr lang="en-AU" sz="2800" dirty="0"/>
              <a:t>What is homeostasis?</a:t>
            </a:r>
          </a:p>
          <a:p>
            <a:pPr lvl="1"/>
            <a:r>
              <a:rPr lang="en-AU" sz="2800" dirty="0"/>
              <a:t>What is the endocrine system?</a:t>
            </a:r>
          </a:p>
          <a:p>
            <a:pPr lvl="1"/>
            <a:r>
              <a:rPr lang="en-AU" sz="2800" dirty="0"/>
              <a:t>What is the function of the endocrine system?</a:t>
            </a:r>
          </a:p>
          <a:p>
            <a:pPr marL="274320" lvl="1" indent="0">
              <a:buNone/>
            </a:pPr>
            <a:r>
              <a:rPr lang="en-AU" sz="2800" dirty="0"/>
              <a:t> </a:t>
            </a:r>
            <a:endParaRPr lang="en-AU" sz="2800" dirty="0">
              <a:hlinkClick r:id="rId3"/>
            </a:endParaRPr>
          </a:p>
          <a:p>
            <a:r>
              <a:rPr lang="en-AU" dirty="0">
                <a:hlinkClick r:id="rId3"/>
              </a:rPr>
              <a:t>https://www.youtube.com/watch?v=tN78hYn3ehc</a:t>
            </a:r>
            <a:r>
              <a:rPr lang="en-A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5614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Complete the table comparing the Nervous and Endocrine Systems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249" y="1899970"/>
            <a:ext cx="7019284" cy="45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258997-42FC-9747-B896-949AC073CFAA}"/>
              </a:ext>
            </a:extLst>
          </p:cNvPr>
          <p:cNvSpPr txBox="1"/>
          <p:nvPr/>
        </p:nvSpPr>
        <p:spPr>
          <a:xfrm>
            <a:off x="831537" y="2530088"/>
            <a:ext cx="203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Electrical impulse/ hormone?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C56E0B-80D8-2C4B-81A6-F0ED9CEED9AC}"/>
              </a:ext>
            </a:extLst>
          </p:cNvPr>
          <p:cNvSpPr txBox="1"/>
          <p:nvPr/>
        </p:nvSpPr>
        <p:spPr>
          <a:xfrm>
            <a:off x="831537" y="3464103"/>
            <a:ext cx="1951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Blood-stream/neurons?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B5ACA6-1C2A-9741-8C49-A7BB3CCC01D7}"/>
              </a:ext>
            </a:extLst>
          </p:cNvPr>
          <p:cNvSpPr txBox="1"/>
          <p:nvPr/>
        </p:nvSpPr>
        <p:spPr>
          <a:xfrm>
            <a:off x="831537" y="4398118"/>
            <a:ext cx="195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Fast/slow?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1A0ED5-0476-B040-8D6C-D325E4E7E849}"/>
              </a:ext>
            </a:extLst>
          </p:cNvPr>
          <p:cNvSpPr txBox="1"/>
          <p:nvPr/>
        </p:nvSpPr>
        <p:spPr>
          <a:xfrm>
            <a:off x="831537" y="5055134"/>
            <a:ext cx="1951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Brief/long lasting?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5FE06A-9A41-2C45-9CE7-859F14280BD7}"/>
              </a:ext>
            </a:extLst>
          </p:cNvPr>
          <p:cNvSpPr txBox="1"/>
          <p:nvPr/>
        </p:nvSpPr>
        <p:spPr>
          <a:xfrm>
            <a:off x="831537" y="5989150"/>
            <a:ext cx="1951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Insulin/knee jerk reflex</a:t>
            </a:r>
          </a:p>
        </p:txBody>
      </p:sp>
    </p:spTree>
    <p:extLst>
      <p:ext uri="{BB962C8B-B14F-4D97-AF65-F5344CB8AC3E}">
        <p14:creationId xmlns:p14="http://schemas.microsoft.com/office/powerpoint/2010/main" val="1584171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F01CA-7586-404F-B8EF-1D6670E9D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The nervous system sends messages through </a:t>
            </a:r>
            <a:r>
              <a:rPr lang="en-US" sz="4800" b="1" dirty="0"/>
              <a:t>electrical impulses.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>
                    <a:lumMod val="85000"/>
                  </a:schemeClr>
                </a:solidFill>
              </a:rPr>
              <a:t>The endocrine system sends messages through hormones!</a:t>
            </a:r>
          </a:p>
        </p:txBody>
      </p:sp>
    </p:spTree>
    <p:extLst>
      <p:ext uri="{BB962C8B-B14F-4D97-AF65-F5344CB8AC3E}">
        <p14:creationId xmlns:p14="http://schemas.microsoft.com/office/powerpoint/2010/main" val="51797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F01CA-7586-404F-B8EF-1D6670E9D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chemeClr val="bg1">
                    <a:lumMod val="85000"/>
                  </a:schemeClr>
                </a:solidFill>
              </a:rPr>
              <a:t>The nervous system sends messages through </a:t>
            </a:r>
            <a:r>
              <a:rPr lang="en-US" sz="4800" b="1" dirty="0">
                <a:solidFill>
                  <a:schemeClr val="bg1">
                    <a:lumMod val="85000"/>
                  </a:schemeClr>
                </a:solidFill>
              </a:rPr>
              <a:t>electrical impulses.</a:t>
            </a:r>
          </a:p>
          <a:p>
            <a:pPr marL="0" indent="0">
              <a:buNone/>
            </a:pPr>
            <a:r>
              <a:rPr lang="en-US" sz="4800" dirty="0"/>
              <a:t>The endocrine system sends messages through </a:t>
            </a:r>
            <a:r>
              <a:rPr lang="en-US" sz="4800" b="1" dirty="0"/>
              <a:t>hormones</a:t>
            </a:r>
            <a:r>
              <a:rPr lang="en-US" sz="4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95579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D50CD550-C4CD-E944-B630-B8002E945E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dirty="0"/>
              <a:t>What is a hormone?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F25F9C66-CD56-9848-965B-FD6AF27387C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943600" y="1807648"/>
            <a:ext cx="5384800" cy="4351867"/>
          </a:xfrm>
          <a:ln/>
        </p:spPr>
        <p:txBody>
          <a:bodyPr>
            <a:normAutofit/>
          </a:bodyPr>
          <a:lstStyle/>
          <a:p>
            <a:pPr marL="0" indent="0">
              <a:buNone/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en-US" sz="2800" b="1" dirty="0"/>
              <a:t>Hormones</a:t>
            </a:r>
            <a:r>
              <a:rPr lang="en-GB" altLang="en-US" sz="2800" dirty="0"/>
              <a:t> are </a:t>
            </a:r>
            <a:r>
              <a:rPr lang="en-GB" altLang="en-US" sz="2800" b="1" dirty="0"/>
              <a:t>chemical messengers </a:t>
            </a:r>
            <a:r>
              <a:rPr lang="en-GB" altLang="en-US" sz="2800" dirty="0"/>
              <a:t>used in the body by the </a:t>
            </a:r>
            <a:r>
              <a:rPr lang="en-GB" altLang="en-US" sz="2800" b="1" dirty="0"/>
              <a:t>endocrine system</a:t>
            </a:r>
            <a:r>
              <a:rPr lang="en-GB" altLang="en-US" sz="2800" dirty="0"/>
              <a:t>.</a:t>
            </a:r>
          </a:p>
          <a:p>
            <a:pPr marL="0" indent="0">
              <a:buNone/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</a:pPr>
            <a:endParaRPr lang="en-GB" altLang="en-US" sz="2800" b="1" dirty="0"/>
          </a:p>
          <a:p>
            <a:pPr marL="0" indent="0">
              <a:buNone/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en-US" sz="2800" b="1" dirty="0"/>
              <a:t>Hormones</a:t>
            </a:r>
            <a:r>
              <a:rPr lang="en-GB" altLang="en-US" sz="2800" dirty="0"/>
              <a:t> are produced by </a:t>
            </a:r>
            <a:r>
              <a:rPr lang="en-GB" altLang="en-US" sz="2800" b="1" dirty="0"/>
              <a:t>glands</a:t>
            </a:r>
            <a:r>
              <a:rPr lang="en-GB" altLang="en-US" sz="2800" dirty="0"/>
              <a:t>.</a:t>
            </a:r>
          </a:p>
          <a:p>
            <a:pPr marL="0" indent="0">
              <a:buNone/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</a:pPr>
            <a:endParaRPr lang="en-GB" altLang="en-US" dirty="0"/>
          </a:p>
          <a:p>
            <a:pPr marL="0" indent="0">
              <a:buNone/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en-US" sz="2800" b="1" dirty="0"/>
              <a:t>Hormones</a:t>
            </a:r>
            <a:r>
              <a:rPr lang="en-GB" altLang="en-US" sz="2800" dirty="0"/>
              <a:t> are specific and act on specific </a:t>
            </a:r>
            <a:r>
              <a:rPr lang="en-GB" altLang="en-US" sz="2800" b="1" dirty="0"/>
              <a:t>target cells</a:t>
            </a:r>
            <a:r>
              <a:rPr lang="en-GB" altLang="en-US" sz="28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8A44B3-AD2B-3B49-AAC1-4B86643B853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" y="1807648"/>
            <a:ext cx="5753055" cy="4351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43498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E4D5B0D9-E8CD-1446-B695-1E828AF73E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dirty="0"/>
              <a:t>Hormone control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F7FE48C1-199C-E146-A71E-14350EE771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04055" y="1408342"/>
            <a:ext cx="4642058" cy="1337872"/>
          </a:xfrm>
          <a:ln/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en-US" sz="2540" dirty="0"/>
              <a:t>Hormones travel</a:t>
            </a:r>
            <a:r>
              <a:rPr lang="en-GB" altLang="en-US" sz="2540" b="1" dirty="0"/>
              <a:t> slower </a:t>
            </a:r>
            <a:r>
              <a:rPr lang="en-GB" altLang="en-US" sz="2540" dirty="0"/>
              <a:t>than nerve impulses.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E9C7BB-BECF-BD4A-AC52-F440283CD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68" y="1610621"/>
            <a:ext cx="1854200" cy="109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CCB51F-44E7-E247-8FCA-0A53DE1FE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68" y="4893731"/>
            <a:ext cx="1422400" cy="142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A05EF8-664C-754C-BF6D-A70654A90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3298" y="2836834"/>
            <a:ext cx="1934633" cy="19346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C1A293-9246-0E42-8931-8E274163F02A}"/>
              </a:ext>
            </a:extLst>
          </p:cNvPr>
          <p:cNvSpPr/>
          <p:nvPr/>
        </p:nvSpPr>
        <p:spPr>
          <a:xfrm>
            <a:off x="3587542" y="3219455"/>
            <a:ext cx="6096000" cy="119257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lnSpc>
                <a:spcPct val="150000"/>
              </a:lnSpc>
              <a:spcBef>
                <a:spcPct val="20000"/>
              </a:spcBef>
              <a:buClr>
                <a:srgbClr val="FDA023"/>
              </a:buClr>
              <a:buSzPct val="85000"/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en-US" sz="2540" dirty="0">
                <a:solidFill>
                  <a:prstClr val="black"/>
                </a:solidFill>
              </a:rPr>
              <a:t>But the effects of hormones are </a:t>
            </a:r>
            <a:r>
              <a:rPr lang="en-GB" altLang="en-US" sz="2540" b="1" dirty="0">
                <a:solidFill>
                  <a:prstClr val="black"/>
                </a:solidFill>
              </a:rPr>
              <a:t>longer lasting </a:t>
            </a:r>
            <a:r>
              <a:rPr lang="en-GB" altLang="en-US" sz="2540" dirty="0">
                <a:solidFill>
                  <a:prstClr val="black"/>
                </a:solidFill>
              </a:rPr>
              <a:t>than nerve impulses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64BBAB-A260-024C-A85A-0B9CBB606F05}"/>
              </a:ext>
            </a:extLst>
          </p:cNvPr>
          <p:cNvSpPr/>
          <p:nvPr/>
        </p:nvSpPr>
        <p:spPr>
          <a:xfrm>
            <a:off x="1925368" y="5123560"/>
            <a:ext cx="5999432" cy="11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  <a:buClr>
                <a:srgbClr val="FDA023"/>
              </a:buClr>
              <a:buSzPct val="85000"/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en-US" sz="2540" dirty="0">
                <a:solidFill>
                  <a:prstClr val="black"/>
                </a:solidFill>
              </a:rPr>
              <a:t>Hormones are excreted by the glands and travel in the</a:t>
            </a:r>
            <a:r>
              <a:rPr lang="en-GB" altLang="en-US" sz="2540" b="1" dirty="0">
                <a:solidFill>
                  <a:prstClr val="black"/>
                </a:solidFill>
              </a:rPr>
              <a:t> bloodstream</a:t>
            </a:r>
            <a:r>
              <a:rPr lang="en-GB" altLang="en-US" sz="2540" dirty="0">
                <a:solidFill>
                  <a:prstClr val="black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3643217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3735</TotalTime>
  <Words>350</Words>
  <Application>Microsoft Macintosh PowerPoint</Application>
  <PresentationFormat>Widescreen</PresentationFormat>
  <Paragraphs>78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Clarity</vt:lpstr>
      <vt:lpstr>HORMONAL CONTROL</vt:lpstr>
      <vt:lpstr>Body Systems</vt:lpstr>
      <vt:lpstr>Endocrine System</vt:lpstr>
      <vt:lpstr>Endocrine System</vt:lpstr>
      <vt:lpstr>Complete the table comparing the Nervous and Endocrine Systems</vt:lpstr>
      <vt:lpstr>PowerPoint Presentation</vt:lpstr>
      <vt:lpstr>PowerPoint Presentation</vt:lpstr>
      <vt:lpstr>What is a hormone?</vt:lpstr>
      <vt:lpstr>Hormone control</vt:lpstr>
      <vt:lpstr>Hormone controls</vt:lpstr>
      <vt:lpstr>Hormones and Glands Worksheet</vt:lpstr>
      <vt:lpstr>Plant have hormones too!</vt:lpstr>
      <vt:lpstr>Plants have hormones too!</vt:lpstr>
      <vt:lpstr>Plant Hormones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HORMONAL CONTROL</dc:title>
  <dc:creator>Matteo Di Capua</dc:creator>
  <cp:lastModifiedBy>Matteo Di Capua</cp:lastModifiedBy>
  <cp:revision>31</cp:revision>
  <dcterms:created xsi:type="dcterms:W3CDTF">2018-05-21T06:37:58Z</dcterms:created>
  <dcterms:modified xsi:type="dcterms:W3CDTF">2018-05-25T00:18:47Z</dcterms:modified>
</cp:coreProperties>
</file>