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57" r:id="rId4"/>
    <p:sldId id="266" r:id="rId5"/>
    <p:sldId id="259" r:id="rId6"/>
    <p:sldId id="267" r:id="rId7"/>
    <p:sldId id="260" r:id="rId8"/>
    <p:sldId id="268" r:id="rId9"/>
    <p:sldId id="291" r:id="rId10"/>
    <p:sldId id="265" r:id="rId11"/>
    <p:sldId id="269" r:id="rId12"/>
    <p:sldId id="270" r:id="rId13"/>
    <p:sldId id="263" r:id="rId14"/>
    <p:sldId id="264" r:id="rId15"/>
    <p:sldId id="262" r:id="rId16"/>
    <p:sldId id="272" r:id="rId17"/>
    <p:sldId id="273" r:id="rId18"/>
    <p:sldId id="274" r:id="rId19"/>
    <p:sldId id="275" r:id="rId20"/>
    <p:sldId id="283" r:id="rId21"/>
    <p:sldId id="288" r:id="rId22"/>
    <p:sldId id="289" r:id="rId23"/>
    <p:sldId id="284" r:id="rId24"/>
    <p:sldId id="276" r:id="rId25"/>
    <p:sldId id="277" r:id="rId26"/>
    <p:sldId id="285" r:id="rId27"/>
    <p:sldId id="278" r:id="rId28"/>
    <p:sldId id="279" r:id="rId29"/>
    <p:sldId id="286"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6E2BC0E-F69A-4469-999F-5A571BF4E0F7}" type="datetimeFigureOut">
              <a:rPr lang="en-AU" smtClean="0"/>
              <a:pPr/>
              <a:t>1/07/2021</a:t>
            </a:fld>
            <a:endParaRPr lang="en-AU"/>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AU"/>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1990BD93-CD6D-4441-88F5-C87E3995C1A6}" type="slidenum">
              <a:rPr lang="en-AU" smtClean="0"/>
              <a:pPr/>
              <a:t>‹#›</a:t>
            </a:fld>
            <a:endParaRPr lang="en-AU"/>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23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2BC0E-F69A-4469-999F-5A571BF4E0F7}" type="datetimeFigureOut">
              <a:rPr lang="en-AU" smtClean="0"/>
              <a:pPr/>
              <a:t>1/07/2021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399842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2BC0E-F69A-4469-999F-5A571BF4E0F7}" type="datetimeFigureOut">
              <a:rPr lang="en-AU" smtClean="0"/>
              <a:pPr/>
              <a:t>1/07/2021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363872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2BC0E-F69A-4469-999F-5A571BF4E0F7}" type="datetimeFigureOut">
              <a:rPr lang="en-AU" smtClean="0"/>
              <a:pPr/>
              <a:t>1/07/2021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33713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6E2BC0E-F69A-4469-999F-5A571BF4E0F7}" type="datetimeFigureOut">
              <a:rPr lang="en-AU" smtClean="0"/>
              <a:pPr/>
              <a:t>1/07/2021</a:t>
            </a:fld>
            <a:endParaRPr lang="en-AU"/>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1990BD93-CD6D-4441-88F5-C87E3995C1A6}" type="slidenum">
              <a:rPr lang="en-AU" smtClean="0"/>
              <a:pPr/>
              <a:t>‹#›</a:t>
            </a:fld>
            <a:endParaRPr lang="en-AU"/>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876421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E2BC0E-F69A-4469-999F-5A571BF4E0F7}" type="datetimeFigureOut">
              <a:rPr lang="en-AU" smtClean="0"/>
              <a:pPr/>
              <a:t>1/07/2021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13493804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2975" y="2909102"/>
            <a:ext cx="36004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004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E2BC0E-F69A-4469-999F-5A571BF4E0F7}" type="datetimeFigureOut">
              <a:rPr lang="en-AU" smtClean="0"/>
              <a:pPr/>
              <a:t>1/07/2021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55126699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E2BC0E-F69A-4469-999F-5A571BF4E0F7}" type="datetimeFigureOut">
              <a:rPr lang="en-AU" smtClean="0"/>
              <a:pPr/>
              <a:t>1/07/2021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325143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2BC0E-F69A-4469-999F-5A571BF4E0F7}" type="datetimeFigureOut">
              <a:rPr lang="en-AU" smtClean="0"/>
              <a:pPr/>
              <a:t>1/07/2021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4396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425"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96E2BC0E-F69A-4469-999F-5A571BF4E0F7}" type="datetimeFigureOut">
              <a:rPr lang="en-AU" smtClean="0"/>
              <a:pPr/>
              <a:t>1/07/2021</a:t>
            </a:fld>
            <a:endParaRPr lang="en-AU"/>
          </a:p>
        </p:txBody>
      </p:sp>
      <p:sp>
        <p:nvSpPr>
          <p:cNvPr id="6" name="Footer Placeholder 5"/>
          <p:cNvSpPr>
            <a:spLocks noGrp="1"/>
          </p:cNvSpPr>
          <p:nvPr>
            <p:ph type="ftr" sz="quarter" idx="11"/>
          </p:nvPr>
        </p:nvSpPr>
        <p:spPr>
          <a:xfrm>
            <a:off x="1577716" y="6375679"/>
            <a:ext cx="2611634" cy="345796"/>
          </a:xfrm>
        </p:spPr>
        <p:txBody>
          <a:bodyPr/>
          <a:lstStyle/>
          <a:p>
            <a:endParaRPr lang="en-AU"/>
          </a:p>
        </p:txBody>
      </p:sp>
      <p:sp>
        <p:nvSpPr>
          <p:cNvPr id="7" name="Slide Number Placeholder 6"/>
          <p:cNvSpPr>
            <a:spLocks noGrp="1"/>
          </p:cNvSpPr>
          <p:nvPr>
            <p:ph type="sldNum" sz="quarter" idx="12"/>
          </p:nvPr>
        </p:nvSpPr>
        <p:spPr>
          <a:xfrm>
            <a:off x="4268261" y="6375679"/>
            <a:ext cx="924342" cy="345796"/>
          </a:xfrm>
        </p:spPr>
        <p:txBody>
          <a:bodyPr/>
          <a:lstStyle/>
          <a:p>
            <a:fld id="{1990BD93-CD6D-4441-88F5-C87E3995C1A6}" type="slidenum">
              <a:rPr lang="en-AU" smtClean="0"/>
              <a:pPr/>
              <a:t>‹#›</a:t>
            </a:fld>
            <a:endParaRPr lang="en-AU"/>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139901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96E2BC0E-F69A-4469-999F-5A571BF4E0F7}" type="datetimeFigureOut">
              <a:rPr lang="en-AU" smtClean="0"/>
              <a:pPr/>
              <a:t>1/07/2021</a:t>
            </a:fld>
            <a:endParaRPr lang="en-AU"/>
          </a:p>
        </p:txBody>
      </p:sp>
      <p:sp>
        <p:nvSpPr>
          <p:cNvPr id="6" name="Footer Placeholder 5"/>
          <p:cNvSpPr>
            <a:spLocks noGrp="1"/>
          </p:cNvSpPr>
          <p:nvPr>
            <p:ph type="ftr" sz="quarter" idx="11"/>
          </p:nvPr>
        </p:nvSpPr>
        <p:spPr>
          <a:xfrm>
            <a:off x="1577716" y="6375679"/>
            <a:ext cx="2611634" cy="345796"/>
          </a:xfrm>
        </p:spPr>
        <p:txBody>
          <a:bodyPr/>
          <a:lstStyle/>
          <a:p>
            <a:endParaRPr lang="en-AU"/>
          </a:p>
        </p:txBody>
      </p:sp>
      <p:sp>
        <p:nvSpPr>
          <p:cNvPr id="7" name="Slide Number Placeholder 6"/>
          <p:cNvSpPr>
            <a:spLocks noGrp="1"/>
          </p:cNvSpPr>
          <p:nvPr>
            <p:ph type="sldNum" sz="quarter" idx="12"/>
          </p:nvPr>
        </p:nvSpPr>
        <p:spPr>
          <a:xfrm>
            <a:off x="4265676" y="6375679"/>
            <a:ext cx="925830" cy="345796"/>
          </a:xfrm>
        </p:spPr>
        <p:txBody>
          <a:bodyPr/>
          <a:lstStyle/>
          <a:p>
            <a:fld id="{1990BD93-CD6D-4441-88F5-C87E3995C1A6}" type="slidenum">
              <a:rPr lang="en-AU" smtClean="0"/>
              <a:pPr/>
              <a:t>‹#›</a:t>
            </a:fld>
            <a:endParaRPr lang="en-AU"/>
          </a:p>
        </p:txBody>
      </p:sp>
    </p:spTree>
    <p:extLst>
      <p:ext uri="{BB962C8B-B14F-4D97-AF65-F5344CB8AC3E}">
        <p14:creationId xmlns:p14="http://schemas.microsoft.com/office/powerpoint/2010/main" val="414918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96E2BC0E-F69A-4469-999F-5A571BF4E0F7}" type="datetimeFigureOut">
              <a:rPr lang="en-AU" smtClean="0"/>
              <a:pPr/>
              <a:t>1/07/2021</a:t>
            </a:fld>
            <a:endParaRPr lang="en-AU"/>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1990BD93-CD6D-4441-88F5-C87E3995C1A6}" type="slidenum">
              <a:rPr lang="en-AU" smtClean="0"/>
              <a:pPr/>
              <a:t>‹#›</a:t>
            </a:fld>
            <a:endParaRPr lang="en-AU"/>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602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Gametogenesis &amp; fertilisation</a:t>
            </a:r>
            <a:endParaRPr lang="en-AU" dirty="0"/>
          </a:p>
        </p:txBody>
      </p:sp>
      <p:sp>
        <p:nvSpPr>
          <p:cNvPr id="3" name="Subtitle 2"/>
          <p:cNvSpPr>
            <a:spLocks noGrp="1"/>
          </p:cNvSpPr>
          <p:nvPr>
            <p:ph type="subTitle" idx="1"/>
          </p:nvPr>
        </p:nvSpPr>
        <p:spPr/>
        <p:txBody>
          <a:bodyPr/>
          <a:lstStyle/>
          <a:p>
            <a:r>
              <a:rPr lang="en-AU" dirty="0" smtClean="0"/>
              <a:t>R. Johanse</a:t>
            </a:r>
            <a:r>
              <a:rPr lang="en-AU" dirty="0" smtClean="0"/>
              <a:t>n 2021</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Oogenesis</a:t>
            </a:r>
            <a:endParaRPr lang="en-AU" dirty="0"/>
          </a:p>
        </p:txBody>
      </p:sp>
      <p:sp>
        <p:nvSpPr>
          <p:cNvPr id="3" name="Content Placeholder 2"/>
          <p:cNvSpPr>
            <a:spLocks noGrp="1"/>
          </p:cNvSpPr>
          <p:nvPr>
            <p:ph idx="1"/>
          </p:nvPr>
        </p:nvSpPr>
        <p:spPr>
          <a:xfrm>
            <a:off x="909931" y="1484784"/>
            <a:ext cx="7633742" cy="3593591"/>
          </a:xfrm>
        </p:spPr>
        <p:txBody>
          <a:bodyPr>
            <a:noAutofit/>
          </a:bodyPr>
          <a:lstStyle/>
          <a:p>
            <a:r>
              <a:rPr lang="en-AU" sz="2000" dirty="0"/>
              <a:t>Occurs in ovaries</a:t>
            </a:r>
          </a:p>
          <a:p>
            <a:r>
              <a:rPr lang="en-AU" sz="2000" dirty="0"/>
              <a:t>Before female baby is born, millions of egg mother cells, or</a:t>
            </a:r>
            <a:r>
              <a:rPr lang="en-AU" sz="2000" dirty="0">
                <a:solidFill>
                  <a:srgbClr val="7030A0"/>
                </a:solidFill>
              </a:rPr>
              <a:t> </a:t>
            </a:r>
            <a:r>
              <a:rPr lang="en-AU" sz="2000" b="1" dirty="0" err="1">
                <a:solidFill>
                  <a:schemeClr val="bg2">
                    <a:lumMod val="50000"/>
                  </a:schemeClr>
                </a:solidFill>
              </a:rPr>
              <a:t>oogonia</a:t>
            </a:r>
            <a:r>
              <a:rPr lang="en-AU" sz="2000" b="1" dirty="0">
                <a:solidFill>
                  <a:schemeClr val="bg2">
                    <a:lumMod val="50000"/>
                  </a:schemeClr>
                </a:solidFill>
              </a:rPr>
              <a:t>, </a:t>
            </a:r>
            <a:r>
              <a:rPr lang="en-AU" sz="2000" dirty="0"/>
              <a:t>develop in the ovaries.</a:t>
            </a:r>
          </a:p>
          <a:p>
            <a:r>
              <a:rPr lang="en-AU" sz="2000" b="1" dirty="0" err="1">
                <a:solidFill>
                  <a:schemeClr val="bg2">
                    <a:lumMod val="50000"/>
                  </a:schemeClr>
                </a:solidFill>
              </a:rPr>
              <a:t>Oogonia</a:t>
            </a:r>
            <a:r>
              <a:rPr lang="en-AU" sz="2000" b="1" dirty="0">
                <a:solidFill>
                  <a:schemeClr val="bg2">
                    <a:lumMod val="50000"/>
                  </a:schemeClr>
                </a:solidFill>
              </a:rPr>
              <a:t>: </a:t>
            </a:r>
            <a:r>
              <a:rPr lang="en-AU" sz="2000" dirty="0"/>
              <a:t>diploid cells that divide by mitosis to produce cells that will eventually develop into ova.  </a:t>
            </a:r>
          </a:p>
          <a:p>
            <a:r>
              <a:rPr lang="en-AU" sz="2000" b="1" dirty="0">
                <a:solidFill>
                  <a:schemeClr val="bg2">
                    <a:lumMod val="50000"/>
                  </a:schemeClr>
                </a:solidFill>
              </a:rPr>
              <a:t>Primary oocyte: </a:t>
            </a:r>
            <a:r>
              <a:rPr lang="en-AU" sz="2000" dirty="0" err="1"/>
              <a:t>Oogonia</a:t>
            </a:r>
            <a:r>
              <a:rPr lang="en-AU" sz="2000" dirty="0"/>
              <a:t> that have undergone growth phase. By birth, each ovary contains several hundred of these. They have begun prophase of the first meiotic division but process stops at this point, so at birth they are still in first prophase. </a:t>
            </a:r>
          </a:p>
          <a:p>
            <a:r>
              <a:rPr lang="en-AU" sz="2000" dirty="0"/>
              <a:t>Each primary oocyte is surrounded by a single layer of cells, forming a </a:t>
            </a:r>
            <a:r>
              <a:rPr lang="en-AU" sz="2000" b="1" dirty="0">
                <a:solidFill>
                  <a:schemeClr val="bg2">
                    <a:lumMod val="50000"/>
                  </a:schemeClr>
                </a:solidFill>
              </a:rPr>
              <a:t>primary follicle. </a:t>
            </a:r>
          </a:p>
          <a:p>
            <a:endParaRPr lang="en-AU" sz="2000" dirty="0"/>
          </a:p>
          <a:p>
            <a:endParaRPr lang="en-AU" sz="2000" dirty="0"/>
          </a:p>
          <a:p>
            <a:endParaRPr lang="en-AU" sz="2000" dirty="0"/>
          </a:p>
          <a:p>
            <a:endParaRPr lang="en-AU" sz="2000" dirty="0"/>
          </a:p>
          <a:p>
            <a:endParaRPr lang="en-A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Oogenesis</a:t>
            </a:r>
          </a:p>
        </p:txBody>
      </p:sp>
      <p:sp>
        <p:nvSpPr>
          <p:cNvPr id="3" name="Content Placeholder 2"/>
          <p:cNvSpPr>
            <a:spLocks noGrp="1"/>
          </p:cNvSpPr>
          <p:nvPr>
            <p:ph idx="1"/>
          </p:nvPr>
        </p:nvSpPr>
        <p:spPr>
          <a:xfrm>
            <a:off x="966696" y="1628800"/>
            <a:ext cx="7633742" cy="3593591"/>
          </a:xfrm>
        </p:spPr>
        <p:txBody>
          <a:bodyPr>
            <a:normAutofit/>
          </a:bodyPr>
          <a:lstStyle/>
          <a:p>
            <a:r>
              <a:rPr lang="en-AU" sz="2000" dirty="0"/>
              <a:t>At puberty the process of follicle growth and maturation begins. </a:t>
            </a:r>
          </a:p>
          <a:p>
            <a:r>
              <a:rPr lang="en-AU" sz="2000" dirty="0"/>
              <a:t>As a follicle matures, primary oocyte contained within it completes the stages of the first division of meiosis, producing 2 haploid cells. These cells are of unequal size. </a:t>
            </a:r>
          </a:p>
          <a:p>
            <a:r>
              <a:rPr lang="en-AU" sz="2000" b="1" dirty="0">
                <a:solidFill>
                  <a:schemeClr val="bg2">
                    <a:lumMod val="50000"/>
                  </a:schemeClr>
                </a:solidFill>
              </a:rPr>
              <a:t>Secondary oocyte: </a:t>
            </a:r>
            <a:r>
              <a:rPr lang="en-AU" sz="2000" dirty="0"/>
              <a:t>Larger cell that receives half the chromosomes but nearly all the cytoplasm.</a:t>
            </a:r>
          </a:p>
          <a:p>
            <a:r>
              <a:rPr lang="en-AU" sz="2000" b="1" dirty="0">
                <a:solidFill>
                  <a:schemeClr val="bg2">
                    <a:lumMod val="50000"/>
                  </a:schemeClr>
                </a:solidFill>
              </a:rPr>
              <a:t>First polar body: </a:t>
            </a:r>
            <a:r>
              <a:rPr lang="en-AU" sz="2000" dirty="0"/>
              <a:t>Smaller cell receives other half of chromosomes but very little cytoplasm.</a:t>
            </a:r>
          </a:p>
        </p:txBody>
      </p:sp>
    </p:spTree>
    <p:extLst>
      <p:ext uri="{BB962C8B-B14F-4D97-AF65-F5344CB8AC3E}">
        <p14:creationId xmlns:p14="http://schemas.microsoft.com/office/powerpoint/2010/main" val="32965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Oogenesis</a:t>
            </a:r>
          </a:p>
        </p:txBody>
      </p:sp>
      <p:sp>
        <p:nvSpPr>
          <p:cNvPr id="3" name="Content Placeholder 2"/>
          <p:cNvSpPr>
            <a:spLocks noGrp="1"/>
          </p:cNvSpPr>
          <p:nvPr>
            <p:ph idx="1"/>
          </p:nvPr>
        </p:nvSpPr>
        <p:spPr>
          <a:xfrm>
            <a:off x="938758" y="1556792"/>
            <a:ext cx="7633742" cy="3593591"/>
          </a:xfrm>
        </p:spPr>
        <p:txBody>
          <a:bodyPr>
            <a:normAutofit lnSpcReduction="10000"/>
          </a:bodyPr>
          <a:lstStyle/>
          <a:p>
            <a:r>
              <a:rPr lang="en-AU" sz="2000" b="1" dirty="0">
                <a:solidFill>
                  <a:schemeClr val="bg2">
                    <a:lumMod val="50000"/>
                  </a:schemeClr>
                </a:solidFill>
              </a:rPr>
              <a:t>Secondary oocyte </a:t>
            </a:r>
            <a:r>
              <a:rPr lang="en-AU" sz="2000" dirty="0"/>
              <a:t>immediately commences the second division of meiosis but stops at metaphase. At this stage ovulation occurs.</a:t>
            </a:r>
          </a:p>
          <a:p>
            <a:r>
              <a:rPr lang="en-AU" sz="2000" b="1" dirty="0">
                <a:solidFill>
                  <a:schemeClr val="bg2">
                    <a:lumMod val="50000"/>
                  </a:schemeClr>
                </a:solidFill>
              </a:rPr>
              <a:t>Ovulation: </a:t>
            </a:r>
            <a:r>
              <a:rPr lang="en-AU" sz="2000" dirty="0"/>
              <a:t>follicle ruptures, expelling secondary oocyte along with its polar body. </a:t>
            </a:r>
          </a:p>
          <a:p>
            <a:r>
              <a:rPr lang="en-AU" sz="2000" dirty="0"/>
              <a:t>Secondary oocyte enters the uterine tube, and if penetrated by a spermatozoon, meiosis is quickly completed. Second division of meiosis also produces two cells of unequal size, both haploid. </a:t>
            </a:r>
          </a:p>
          <a:p>
            <a:r>
              <a:rPr lang="en-AU" sz="2000" b="1" dirty="0">
                <a:solidFill>
                  <a:schemeClr val="bg2">
                    <a:lumMod val="50000"/>
                  </a:schemeClr>
                </a:solidFill>
              </a:rPr>
              <a:t>Ovum (mature egg): </a:t>
            </a:r>
            <a:r>
              <a:rPr lang="en-AU" sz="2000" dirty="0"/>
              <a:t>larger one of haploid cells. </a:t>
            </a:r>
          </a:p>
          <a:p>
            <a:r>
              <a:rPr lang="en-AU" sz="2000" b="1" dirty="0">
                <a:solidFill>
                  <a:schemeClr val="bg2">
                    <a:lumMod val="50000"/>
                  </a:schemeClr>
                </a:solidFill>
              </a:rPr>
              <a:t>Second polar body: </a:t>
            </a:r>
            <a:r>
              <a:rPr lang="en-AU" sz="2000" dirty="0"/>
              <a:t>smaller of the haploid cells. </a:t>
            </a:r>
            <a:r>
              <a:rPr lang="en-AU" sz="2000" dirty="0"/>
              <a:t> </a:t>
            </a:r>
            <a:r>
              <a:rPr lang="en-AU" sz="2000" dirty="0" smtClean="0"/>
              <a:t>All </a:t>
            </a:r>
            <a:r>
              <a:rPr lang="en-AU" sz="2000" dirty="0"/>
              <a:t>polar bodies disintegrate.</a:t>
            </a:r>
          </a:p>
          <a:p>
            <a:endParaRPr lang="en-AU" sz="2000" dirty="0"/>
          </a:p>
        </p:txBody>
      </p:sp>
    </p:spTree>
    <p:extLst>
      <p:ext uri="{BB962C8B-B14F-4D97-AF65-F5344CB8AC3E}">
        <p14:creationId xmlns:p14="http://schemas.microsoft.com/office/powerpoint/2010/main" val="171643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classconnection.s3.amazonaws.com/557/flashcards/631557/jpg/oogenesis1315082077130.jpg"/>
          <p:cNvPicPr>
            <a:picLocks noChangeAspect="1" noChangeArrowheads="1"/>
          </p:cNvPicPr>
          <p:nvPr/>
        </p:nvPicPr>
        <p:blipFill>
          <a:blip r:embed="rId2" cstate="print"/>
          <a:srcRect/>
          <a:stretch>
            <a:fillRect/>
          </a:stretch>
        </p:blipFill>
        <p:spPr bwMode="auto">
          <a:xfrm>
            <a:off x="1979712" y="116632"/>
            <a:ext cx="5328592" cy="65853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biology4isc.weebly.com/uploads/9/0/8/0/9080078/933706133.jpg"/>
          <p:cNvPicPr>
            <a:picLocks noChangeAspect="1" noChangeArrowheads="1"/>
          </p:cNvPicPr>
          <p:nvPr/>
        </p:nvPicPr>
        <p:blipFill>
          <a:blip r:embed="rId2" cstate="print"/>
          <a:srcRect/>
          <a:stretch>
            <a:fillRect/>
          </a:stretch>
        </p:blipFill>
        <p:spPr bwMode="auto">
          <a:xfrm>
            <a:off x="747942" y="1412776"/>
            <a:ext cx="7983137" cy="41764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ourarticlelibrary.com/wp-content/uploads/2014/02/clip_image002201.jpg"/>
          <p:cNvPicPr>
            <a:picLocks noChangeAspect="1" noChangeArrowheads="1"/>
          </p:cNvPicPr>
          <p:nvPr/>
        </p:nvPicPr>
        <p:blipFill>
          <a:blip r:embed="rId2" cstate="print"/>
          <a:srcRect/>
          <a:stretch>
            <a:fillRect/>
          </a:stretch>
        </p:blipFill>
        <p:spPr bwMode="auto">
          <a:xfrm>
            <a:off x="1043608" y="260648"/>
            <a:ext cx="6984776" cy="638376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82385"/>
            <a:ext cx="8064896" cy="1492132"/>
          </a:xfrm>
        </p:spPr>
        <p:txBody>
          <a:bodyPr>
            <a:normAutofit/>
          </a:bodyPr>
          <a:lstStyle/>
          <a:p>
            <a:r>
              <a:rPr lang="en-AU" dirty="0" smtClean="0"/>
              <a:t>Gametogenesis – Males and Females</a:t>
            </a:r>
            <a:endParaRPr lang="en-AU" dirty="0"/>
          </a:p>
        </p:txBody>
      </p:sp>
      <p:sp>
        <p:nvSpPr>
          <p:cNvPr id="3" name="Content Placeholder 2"/>
          <p:cNvSpPr>
            <a:spLocks noGrp="1"/>
          </p:cNvSpPr>
          <p:nvPr>
            <p:ph idx="1"/>
          </p:nvPr>
        </p:nvSpPr>
        <p:spPr>
          <a:xfrm>
            <a:off x="843834" y="1772816"/>
            <a:ext cx="7904629" cy="3593591"/>
          </a:xfrm>
        </p:spPr>
        <p:txBody>
          <a:bodyPr>
            <a:normAutofit/>
          </a:bodyPr>
          <a:lstStyle/>
          <a:p>
            <a:r>
              <a:rPr lang="en-AU" sz="2000" dirty="0"/>
              <a:t>In female, oogenesis produces a </a:t>
            </a:r>
            <a:r>
              <a:rPr lang="en-AU" sz="2000" b="1" dirty="0"/>
              <a:t>single ovum </a:t>
            </a:r>
            <a:r>
              <a:rPr lang="en-AU" sz="2000" dirty="0"/>
              <a:t>from each primary oocyte.</a:t>
            </a:r>
          </a:p>
          <a:p>
            <a:r>
              <a:rPr lang="en-AU" sz="2000" dirty="0"/>
              <a:t>In male, spermatogenesis produces </a:t>
            </a:r>
            <a:r>
              <a:rPr lang="en-AU" sz="2000" b="1" dirty="0"/>
              <a:t>4 sperm </a:t>
            </a:r>
            <a:r>
              <a:rPr lang="en-AU" sz="2000" dirty="0"/>
              <a:t>from each primary spermatocyte.</a:t>
            </a:r>
          </a:p>
          <a:p>
            <a:endParaRPr lang="en-A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56992"/>
            <a:ext cx="3575298" cy="234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66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B4ED-10C1-4581-8B29-05B1813C3A28}"/>
              </a:ext>
            </a:extLst>
          </p:cNvPr>
          <p:cNvSpPr>
            <a:spLocks noGrp="1"/>
          </p:cNvSpPr>
          <p:nvPr>
            <p:ph type="ctrTitle"/>
          </p:nvPr>
        </p:nvSpPr>
        <p:spPr/>
        <p:txBody>
          <a:bodyPr/>
          <a:lstStyle/>
          <a:p>
            <a:r>
              <a:rPr lang="en-AU" dirty="0"/>
              <a:t>Fertilisation</a:t>
            </a:r>
          </a:p>
        </p:txBody>
      </p:sp>
    </p:spTree>
    <p:extLst>
      <p:ext uri="{BB962C8B-B14F-4D97-AF65-F5344CB8AC3E}">
        <p14:creationId xmlns:p14="http://schemas.microsoft.com/office/powerpoint/2010/main" val="393196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A5E5-53FA-4379-B580-5F3B8D62E790}"/>
              </a:ext>
            </a:extLst>
          </p:cNvPr>
          <p:cNvSpPr>
            <a:spLocks noGrp="1"/>
          </p:cNvSpPr>
          <p:nvPr>
            <p:ph type="title"/>
          </p:nvPr>
        </p:nvSpPr>
        <p:spPr>
          <a:xfrm>
            <a:off x="827584" y="332656"/>
            <a:ext cx="7633742" cy="1492132"/>
          </a:xfrm>
        </p:spPr>
        <p:txBody>
          <a:bodyPr/>
          <a:lstStyle/>
          <a:p>
            <a:r>
              <a:rPr lang="en-AU" dirty="0"/>
              <a:t>Secondary Sex Characteristics</a:t>
            </a:r>
          </a:p>
        </p:txBody>
      </p:sp>
      <p:sp>
        <p:nvSpPr>
          <p:cNvPr id="3" name="Content Placeholder 2">
            <a:extLst>
              <a:ext uri="{FF2B5EF4-FFF2-40B4-BE49-F238E27FC236}">
                <a16:creationId xmlns:a16="http://schemas.microsoft.com/office/drawing/2014/main" id="{E83E4FB3-8CF4-4F96-ABB6-8DDFE6D1C20C}"/>
              </a:ext>
            </a:extLst>
          </p:cNvPr>
          <p:cNvSpPr>
            <a:spLocks noGrp="1"/>
          </p:cNvSpPr>
          <p:nvPr>
            <p:ph idx="1"/>
          </p:nvPr>
        </p:nvSpPr>
        <p:spPr>
          <a:xfrm>
            <a:off x="1043608" y="1484784"/>
            <a:ext cx="8229600" cy="4733880"/>
          </a:xfrm>
        </p:spPr>
        <p:txBody>
          <a:bodyPr>
            <a:normAutofit/>
          </a:bodyPr>
          <a:lstStyle/>
          <a:p>
            <a:r>
              <a:rPr lang="en-AU" sz="3200" b="1" dirty="0">
                <a:solidFill>
                  <a:srgbClr val="7030A0"/>
                </a:solidFill>
              </a:rPr>
              <a:t>Females: </a:t>
            </a:r>
          </a:p>
          <a:p>
            <a:r>
              <a:rPr lang="en-AU" sz="2000" dirty="0"/>
              <a:t>Enlarging of breasts</a:t>
            </a:r>
          </a:p>
          <a:p>
            <a:r>
              <a:rPr lang="en-AU" sz="2000" dirty="0"/>
              <a:t>Broadening of the hips (growth of pelvic bone &amp; deposition of fat)</a:t>
            </a:r>
          </a:p>
          <a:p>
            <a:r>
              <a:rPr lang="en-AU" sz="2000" dirty="0"/>
              <a:t>Pubic &amp; armpit hair</a:t>
            </a:r>
          </a:p>
          <a:p>
            <a:r>
              <a:rPr lang="en-AU" sz="2000" dirty="0"/>
              <a:t>Voice deepens</a:t>
            </a:r>
          </a:p>
          <a:p>
            <a:r>
              <a:rPr lang="en-AU" sz="3200" b="1" dirty="0">
                <a:solidFill>
                  <a:srgbClr val="0070C0"/>
                </a:solidFill>
              </a:rPr>
              <a:t>Males</a:t>
            </a:r>
          </a:p>
          <a:p>
            <a:r>
              <a:rPr lang="en-AU" sz="2000" dirty="0"/>
              <a:t>Pubic &amp; armpit hair</a:t>
            </a:r>
          </a:p>
          <a:p>
            <a:r>
              <a:rPr lang="en-AU" sz="2000" dirty="0"/>
              <a:t>Face, chest and possibly back hair</a:t>
            </a:r>
          </a:p>
          <a:p>
            <a:r>
              <a:rPr lang="en-AU" sz="2000" dirty="0"/>
              <a:t>Increase in larynx size &amp; lengthening of vocal cords</a:t>
            </a:r>
          </a:p>
          <a:p>
            <a:r>
              <a:rPr lang="en-AU" sz="2000" dirty="0"/>
              <a:t>Gradual deepening of voice (voice break)</a:t>
            </a:r>
          </a:p>
          <a:p>
            <a:endParaRPr lang="en-AU" dirty="0"/>
          </a:p>
        </p:txBody>
      </p:sp>
    </p:spTree>
    <p:extLst>
      <p:ext uri="{BB962C8B-B14F-4D97-AF65-F5344CB8AC3E}">
        <p14:creationId xmlns:p14="http://schemas.microsoft.com/office/powerpoint/2010/main" val="425621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smtClean="0"/>
              <a:t>Sexual intercourse: </a:t>
            </a:r>
            <a:r>
              <a:rPr lang="en-AU" dirty="0" err="1" smtClean="0"/>
              <a:t>mALE</a:t>
            </a:r>
            <a:endParaRPr lang="en-AU" dirty="0"/>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899592" y="1268760"/>
            <a:ext cx="7633742" cy="3593591"/>
          </a:xfrm>
        </p:spPr>
        <p:txBody>
          <a:bodyPr>
            <a:noAutofit/>
          </a:bodyPr>
          <a:lstStyle/>
          <a:p>
            <a:r>
              <a:rPr lang="en-AU" sz="2000" b="1" dirty="0">
                <a:solidFill>
                  <a:schemeClr val="bg2">
                    <a:lumMod val="50000"/>
                  </a:schemeClr>
                </a:solidFill>
              </a:rPr>
              <a:t>Ejaculation: </a:t>
            </a:r>
            <a:r>
              <a:rPr lang="en-AU" sz="2000" dirty="0"/>
              <a:t>The contractions propel the contents of the ducts and glands into the urethra and out of body. (Normally around 3mL semen, containing 250-300 million sperm)</a:t>
            </a:r>
          </a:p>
          <a:p>
            <a:r>
              <a:rPr lang="en-AU" sz="2000" dirty="0"/>
              <a:t>Semen: </a:t>
            </a:r>
          </a:p>
          <a:p>
            <a:pPr marL="880110" lvl="1" indent="-514350">
              <a:buFont typeface="+mj-lt"/>
              <a:buAutoNum type="arabicPeriod"/>
            </a:pPr>
            <a:r>
              <a:rPr lang="en-AU" sz="2000" dirty="0">
                <a:solidFill>
                  <a:srgbClr val="00B050"/>
                </a:solidFill>
              </a:rPr>
              <a:t>Testes &amp; Vas Deferens: </a:t>
            </a:r>
            <a:r>
              <a:rPr lang="en-AU" sz="2000" dirty="0"/>
              <a:t>Sperm</a:t>
            </a:r>
          </a:p>
          <a:p>
            <a:pPr marL="880110" lvl="1" indent="-514350">
              <a:buFont typeface="+mj-lt"/>
              <a:buAutoNum type="arabicPeriod"/>
            </a:pPr>
            <a:r>
              <a:rPr lang="en-AU" sz="2000" dirty="0">
                <a:solidFill>
                  <a:srgbClr val="00B050"/>
                </a:solidFill>
              </a:rPr>
              <a:t>Seminal Vesicles: </a:t>
            </a:r>
            <a:r>
              <a:rPr lang="en-AU" sz="2000" dirty="0"/>
              <a:t>thick fluid rich in sugars (60%)- nourishment for sperm.</a:t>
            </a:r>
          </a:p>
          <a:p>
            <a:pPr marL="880110" lvl="1" indent="-514350">
              <a:buFont typeface="+mj-lt"/>
              <a:buAutoNum type="arabicPeriod"/>
            </a:pPr>
            <a:r>
              <a:rPr lang="en-AU" sz="2000" dirty="0">
                <a:solidFill>
                  <a:srgbClr val="00B050"/>
                </a:solidFill>
              </a:rPr>
              <a:t>Prostate Gland: </a:t>
            </a:r>
            <a:r>
              <a:rPr lang="en-AU" sz="2000" dirty="0"/>
              <a:t>Thin, milky, alkaline fluid-neutralises acid nature of male urethra and female vagina.</a:t>
            </a:r>
          </a:p>
          <a:p>
            <a:pPr marL="880110" lvl="1" indent="-514350">
              <a:buFont typeface="+mj-lt"/>
              <a:buAutoNum type="arabicPeriod"/>
            </a:pPr>
            <a:r>
              <a:rPr lang="en-AU" sz="2000" dirty="0" err="1">
                <a:solidFill>
                  <a:srgbClr val="00B050"/>
                </a:solidFill>
              </a:rPr>
              <a:t>Bulbo</a:t>
            </a:r>
            <a:r>
              <a:rPr lang="en-AU" sz="2000" dirty="0">
                <a:solidFill>
                  <a:srgbClr val="00B050"/>
                </a:solidFill>
              </a:rPr>
              <a:t>-urethral Glands (Cowper’s Glands): </a:t>
            </a:r>
            <a:r>
              <a:rPr lang="en-AU" sz="2000" dirty="0"/>
              <a:t>Clear mucus- acts as lubricant.</a:t>
            </a:r>
          </a:p>
          <a:p>
            <a:pPr marL="880110" lvl="1" indent="-514350">
              <a:buFont typeface="+mj-lt"/>
              <a:buAutoNum type="arabicPeriod"/>
            </a:pPr>
            <a:r>
              <a:rPr lang="en-AU" sz="2000" dirty="0"/>
              <a:t>Also contains enzymes that activate sperm once ejaculation has taken place.</a:t>
            </a:r>
          </a:p>
          <a:p>
            <a:endParaRPr lang="en-AU" sz="2000" dirty="0"/>
          </a:p>
        </p:txBody>
      </p:sp>
    </p:spTree>
    <p:extLst>
      <p:ext uri="{BB962C8B-B14F-4D97-AF65-F5344CB8AC3E}">
        <p14:creationId xmlns:p14="http://schemas.microsoft.com/office/powerpoint/2010/main" val="90187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600" dirty="0" smtClean="0"/>
              <a:t>spermatogenesis</a:t>
            </a:r>
            <a:endParaRPr lang="en-AU" sz="6600" dirty="0"/>
          </a:p>
        </p:txBody>
      </p:sp>
    </p:spTree>
    <p:extLst>
      <p:ext uri="{BB962C8B-B14F-4D97-AF65-F5344CB8AC3E}">
        <p14:creationId xmlns:p14="http://schemas.microsoft.com/office/powerpoint/2010/main" val="110569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le reproductiv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2656"/>
            <a:ext cx="6277906" cy="38660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
          <p:cNvSpPr txBox="1">
            <a:spLocks/>
          </p:cNvSpPr>
          <p:nvPr/>
        </p:nvSpPr>
        <p:spPr>
          <a:xfrm>
            <a:off x="941754" y="4581128"/>
            <a:ext cx="7633742" cy="1728192"/>
          </a:xfrm>
          <a:prstGeom prst="rect">
            <a:avLst/>
          </a:prstGeom>
        </p:spPr>
        <p:txBody>
          <a:bodyPr>
            <a:normAutofit/>
          </a:bodyPr>
          <a:lst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a:lstStyle>
          <a:p>
            <a:r>
              <a:rPr lang="en-AU" sz="2000" smtClean="0">
                <a:solidFill>
                  <a:srgbClr val="00B0F0"/>
                </a:solidFill>
              </a:rPr>
              <a:t>Ejaculation</a:t>
            </a:r>
            <a:r>
              <a:rPr lang="en-AU" sz="2000" smtClean="0"/>
              <a:t> is accompanied by rapid heartbeat, increase blood pressure and breathing rate, intense sensation. Reactions constitute an </a:t>
            </a:r>
            <a:r>
              <a:rPr lang="en-AU" sz="2000" smtClean="0">
                <a:solidFill>
                  <a:srgbClr val="00B0F0"/>
                </a:solidFill>
              </a:rPr>
              <a:t>orgasm</a:t>
            </a:r>
            <a:r>
              <a:rPr lang="en-AU" sz="2000" smtClean="0"/>
              <a:t>.</a:t>
            </a:r>
          </a:p>
          <a:p>
            <a:endParaRPr lang="en-AU" sz="2000" dirty="0" smtClean="0"/>
          </a:p>
        </p:txBody>
      </p:sp>
    </p:spTree>
    <p:extLst>
      <p:ext uri="{BB962C8B-B14F-4D97-AF65-F5344CB8AC3E}">
        <p14:creationId xmlns:p14="http://schemas.microsoft.com/office/powerpoint/2010/main" val="332568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Sexual </a:t>
            </a:r>
            <a:r>
              <a:rPr lang="en-AU" dirty="0" smtClean="0"/>
              <a:t>Intercourse: Female</a:t>
            </a:r>
            <a:endParaRPr lang="en-AU" dirty="0"/>
          </a:p>
        </p:txBody>
      </p:sp>
      <p:sp>
        <p:nvSpPr>
          <p:cNvPr id="2" name="Content Placeholder 1"/>
          <p:cNvSpPr>
            <a:spLocks noGrp="1"/>
          </p:cNvSpPr>
          <p:nvPr>
            <p:ph idx="1"/>
          </p:nvPr>
        </p:nvSpPr>
        <p:spPr>
          <a:xfrm>
            <a:off x="911492" y="1556792"/>
            <a:ext cx="7633742" cy="3593591"/>
          </a:xfrm>
        </p:spPr>
        <p:txBody>
          <a:bodyPr>
            <a:normAutofit/>
          </a:bodyPr>
          <a:lstStyle/>
          <a:p>
            <a:r>
              <a:rPr lang="en-AU" sz="2000" dirty="0" smtClean="0"/>
              <a:t>When female sexually stimulated, erectile tissue in vaginal opening fills with blood.</a:t>
            </a:r>
          </a:p>
          <a:p>
            <a:r>
              <a:rPr lang="en-AU" sz="2000" dirty="0" smtClean="0"/>
              <a:t>This reduces size of vaginal opening and can increase stimulation of the penis.</a:t>
            </a:r>
          </a:p>
          <a:p>
            <a:r>
              <a:rPr lang="en-AU" sz="2000" dirty="0" smtClean="0"/>
              <a:t>Arousal also results in secretions of mucus by glands located around the cervix and in the region of vaginal opening. </a:t>
            </a:r>
          </a:p>
          <a:p>
            <a:r>
              <a:rPr lang="en-AU" sz="2000" dirty="0" smtClean="0"/>
              <a:t>Secretions lubricate epithelial lining of vagina allowing for easy entry of penis. </a:t>
            </a:r>
          </a:p>
          <a:p>
            <a:endParaRPr lang="en-AU" sz="2000" dirty="0" smtClean="0"/>
          </a:p>
          <a:p>
            <a:endParaRPr lang="en-AU" sz="2000" dirty="0"/>
          </a:p>
        </p:txBody>
      </p:sp>
    </p:spTree>
    <p:extLst>
      <p:ext uri="{BB962C8B-B14F-4D97-AF65-F5344CB8AC3E}">
        <p14:creationId xmlns:p14="http://schemas.microsoft.com/office/powerpoint/2010/main" val="1112122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Sexual Intercourse: Female</a:t>
            </a:r>
          </a:p>
        </p:txBody>
      </p:sp>
      <p:sp>
        <p:nvSpPr>
          <p:cNvPr id="2" name="Content Placeholder 1"/>
          <p:cNvSpPr>
            <a:spLocks noGrp="1"/>
          </p:cNvSpPr>
          <p:nvPr>
            <p:ph idx="1"/>
          </p:nvPr>
        </p:nvSpPr>
        <p:spPr>
          <a:xfrm>
            <a:off x="938758" y="1700808"/>
            <a:ext cx="7633742" cy="3593591"/>
          </a:xfrm>
        </p:spPr>
        <p:txBody>
          <a:bodyPr>
            <a:normAutofit/>
          </a:bodyPr>
          <a:lstStyle/>
          <a:p>
            <a:r>
              <a:rPr lang="en-AU" sz="2000" dirty="0" smtClean="0"/>
              <a:t>As intercourse progresses, external genitalia (</a:t>
            </a:r>
            <a:r>
              <a:rPr lang="en-AU" sz="2000" dirty="0" smtClean="0">
                <a:solidFill>
                  <a:srgbClr val="7030A0"/>
                </a:solidFill>
              </a:rPr>
              <a:t>vulva</a:t>
            </a:r>
            <a:r>
              <a:rPr lang="en-AU" sz="2000" dirty="0" smtClean="0"/>
              <a:t>: </a:t>
            </a:r>
            <a:r>
              <a:rPr lang="en-AU" sz="2000" dirty="0" smtClean="0">
                <a:solidFill>
                  <a:srgbClr val="7030A0"/>
                </a:solidFill>
              </a:rPr>
              <a:t>labia </a:t>
            </a:r>
            <a:r>
              <a:rPr lang="en-AU" sz="2000" dirty="0" err="1" smtClean="0">
                <a:solidFill>
                  <a:srgbClr val="7030A0"/>
                </a:solidFill>
              </a:rPr>
              <a:t>majora</a:t>
            </a:r>
            <a:r>
              <a:rPr lang="en-AU" sz="2000" dirty="0" smtClean="0"/>
              <a:t>,</a:t>
            </a:r>
            <a:r>
              <a:rPr lang="en-AU" sz="2000" dirty="0" smtClean="0">
                <a:solidFill>
                  <a:srgbClr val="7030A0"/>
                </a:solidFill>
              </a:rPr>
              <a:t> </a:t>
            </a:r>
            <a:r>
              <a:rPr lang="en-AU" sz="2000" dirty="0" err="1" smtClean="0">
                <a:solidFill>
                  <a:srgbClr val="7030A0"/>
                </a:solidFill>
              </a:rPr>
              <a:t>minora</a:t>
            </a:r>
            <a:r>
              <a:rPr lang="en-AU" sz="2000" dirty="0" smtClean="0"/>
              <a:t> and </a:t>
            </a:r>
            <a:r>
              <a:rPr lang="en-AU" sz="2000" dirty="0" smtClean="0">
                <a:solidFill>
                  <a:srgbClr val="7030A0"/>
                </a:solidFill>
              </a:rPr>
              <a:t>clitoris</a:t>
            </a:r>
            <a:r>
              <a:rPr lang="en-AU" sz="2000" dirty="0" smtClean="0"/>
              <a:t>) are rhythmically stimulated.</a:t>
            </a:r>
          </a:p>
          <a:p>
            <a:r>
              <a:rPr lang="en-AU" sz="2000" b="1" dirty="0" smtClean="0">
                <a:solidFill>
                  <a:srgbClr val="7030A0"/>
                </a:solidFill>
              </a:rPr>
              <a:t>Climax: </a:t>
            </a:r>
            <a:r>
              <a:rPr lang="en-AU" sz="2000" dirty="0" smtClean="0"/>
              <a:t>when sexual arousal reaches sufficient intensity, female undergoes an orgasm. </a:t>
            </a:r>
          </a:p>
          <a:p>
            <a:r>
              <a:rPr lang="en-AU" sz="2000" dirty="0" smtClean="0"/>
              <a:t>Similar to male, no ejaculation in female.</a:t>
            </a:r>
          </a:p>
          <a:p>
            <a:r>
              <a:rPr lang="en-AU" sz="2000" dirty="0" smtClean="0"/>
              <a:t>Can be increase in secretion of cervical mucus.</a:t>
            </a:r>
          </a:p>
          <a:p>
            <a:r>
              <a:rPr lang="en-AU" sz="2000" dirty="0" smtClean="0"/>
              <a:t>Female does not need to reach orgasm for fertilisation to occur, not known if orgasm helps fertilisation in any way.</a:t>
            </a:r>
          </a:p>
          <a:p>
            <a:endParaRPr lang="en-AU" sz="2000" dirty="0"/>
          </a:p>
        </p:txBody>
      </p:sp>
    </p:spTree>
    <p:extLst>
      <p:ext uri="{BB962C8B-B14F-4D97-AF65-F5344CB8AC3E}">
        <p14:creationId xmlns:p14="http://schemas.microsoft.com/office/powerpoint/2010/main" val="1750248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emale reproductiv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366142" cy="552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938758" y="1700808"/>
            <a:ext cx="7633742" cy="3593591"/>
          </a:xfrm>
        </p:spPr>
        <p:txBody>
          <a:bodyPr>
            <a:normAutofit/>
          </a:bodyPr>
          <a:lstStyle/>
          <a:p>
            <a:r>
              <a:rPr lang="en-AU" sz="2000" b="1" dirty="0">
                <a:solidFill>
                  <a:srgbClr val="00B050"/>
                </a:solidFill>
              </a:rPr>
              <a:t>Insemination: </a:t>
            </a:r>
            <a:r>
              <a:rPr lang="en-AU" sz="2000" dirty="0"/>
              <a:t>Process where male ejaculates, sperm released into the </a:t>
            </a:r>
            <a:r>
              <a:rPr lang="en-AU" sz="2000" dirty="0">
                <a:solidFill>
                  <a:srgbClr val="7030A0"/>
                </a:solidFill>
              </a:rPr>
              <a:t>vagina</a:t>
            </a:r>
            <a:r>
              <a:rPr lang="en-AU" sz="2000" dirty="0"/>
              <a:t> at entrance of </a:t>
            </a:r>
            <a:r>
              <a:rPr lang="en-AU" sz="2000" dirty="0">
                <a:solidFill>
                  <a:srgbClr val="7030A0"/>
                </a:solidFill>
              </a:rPr>
              <a:t>uterus</a:t>
            </a:r>
            <a:r>
              <a:rPr lang="en-AU" sz="2000" dirty="0"/>
              <a:t>.</a:t>
            </a:r>
          </a:p>
          <a:p>
            <a:r>
              <a:rPr lang="en-AU" sz="2000" dirty="0"/>
              <a:t>Once in </a:t>
            </a:r>
            <a:r>
              <a:rPr lang="en-AU" sz="2000" dirty="0">
                <a:solidFill>
                  <a:srgbClr val="7030A0"/>
                </a:solidFill>
              </a:rPr>
              <a:t>vagina</a:t>
            </a:r>
            <a:r>
              <a:rPr lang="en-AU" sz="2000" dirty="0"/>
              <a:t>, sperm travel through </a:t>
            </a:r>
            <a:r>
              <a:rPr lang="en-AU" sz="2000" dirty="0">
                <a:solidFill>
                  <a:srgbClr val="7030A0"/>
                </a:solidFill>
              </a:rPr>
              <a:t>cervix </a:t>
            </a:r>
            <a:r>
              <a:rPr lang="en-AU" sz="2000" dirty="0"/>
              <a:t>and body of </a:t>
            </a:r>
            <a:r>
              <a:rPr lang="en-AU" sz="2000" dirty="0">
                <a:solidFill>
                  <a:srgbClr val="7030A0"/>
                </a:solidFill>
              </a:rPr>
              <a:t>uterus</a:t>
            </a:r>
            <a:r>
              <a:rPr lang="en-AU" sz="2000" dirty="0"/>
              <a:t> into </a:t>
            </a:r>
            <a:r>
              <a:rPr lang="en-AU" sz="2000" dirty="0">
                <a:solidFill>
                  <a:srgbClr val="7030A0"/>
                </a:solidFill>
              </a:rPr>
              <a:t>uterine (fallopian) tubes</a:t>
            </a:r>
            <a:r>
              <a:rPr lang="en-AU" sz="2000" dirty="0"/>
              <a:t>.</a:t>
            </a:r>
          </a:p>
          <a:p>
            <a:r>
              <a:rPr lang="en-AU" sz="2000" dirty="0"/>
              <a:t>Sperm reach upper portions of uterine tubes quickly, often within minutes.</a:t>
            </a:r>
          </a:p>
          <a:p>
            <a:r>
              <a:rPr lang="en-AU" sz="2000" dirty="0"/>
              <a:t>Muscular contractions of uterus and uterine tubes assist sperm movement through female reproductive tract.</a:t>
            </a:r>
          </a:p>
        </p:txBody>
      </p:sp>
    </p:spTree>
    <p:extLst>
      <p:ext uri="{BB962C8B-B14F-4D97-AF65-F5344CB8AC3E}">
        <p14:creationId xmlns:p14="http://schemas.microsoft.com/office/powerpoint/2010/main" val="354133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922507" y="1484784"/>
            <a:ext cx="7633742" cy="3593591"/>
          </a:xfrm>
        </p:spPr>
        <p:txBody>
          <a:bodyPr>
            <a:normAutofit/>
          </a:bodyPr>
          <a:lstStyle/>
          <a:p>
            <a:r>
              <a:rPr lang="en-AU" sz="2000" dirty="0"/>
              <a:t>Hundreds of millions of sperm are deposited into vagina during sexual intercourse, only few thousand reach uterine tubes.</a:t>
            </a:r>
          </a:p>
          <a:p>
            <a:r>
              <a:rPr lang="en-AU" sz="2000" b="1" dirty="0">
                <a:solidFill>
                  <a:srgbClr val="00B050"/>
                </a:solidFill>
              </a:rPr>
              <a:t>Sperm mortality: </a:t>
            </a:r>
            <a:r>
              <a:rPr lang="en-AU" sz="2000" dirty="0"/>
              <a:t>Death rate of sperm. Is high and is one reason why large numbers of sperm are required if fertilisation is to occur.</a:t>
            </a:r>
          </a:p>
          <a:p>
            <a:endParaRPr lang="en-AU" sz="2000" dirty="0"/>
          </a:p>
        </p:txBody>
      </p:sp>
    </p:spTree>
    <p:extLst>
      <p:ext uri="{BB962C8B-B14F-4D97-AF65-F5344CB8AC3E}">
        <p14:creationId xmlns:p14="http://schemas.microsoft.com/office/powerpoint/2010/main" val="345554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755576" y="1351135"/>
            <a:ext cx="8229600" cy="2141592"/>
          </a:xfrm>
        </p:spPr>
        <p:txBody>
          <a:bodyPr>
            <a:normAutofit/>
          </a:bodyPr>
          <a:lstStyle/>
          <a:p>
            <a:r>
              <a:rPr lang="en-AU" sz="2000" b="1" dirty="0">
                <a:solidFill>
                  <a:srgbClr val="7030A0"/>
                </a:solidFill>
              </a:rPr>
              <a:t>Fertilisation</a:t>
            </a:r>
            <a:r>
              <a:rPr lang="en-AU" sz="2000" dirty="0"/>
              <a:t> usually occurs in the uterine tubes when egg is about one third of way down the tube.</a:t>
            </a:r>
          </a:p>
          <a:p>
            <a:r>
              <a:rPr lang="en-AU" sz="2000" dirty="0"/>
              <a:t>Beating action of cilia in uterine tube has transported egg toward uterus. </a:t>
            </a:r>
          </a:p>
        </p:txBody>
      </p:sp>
      <p:pic>
        <p:nvPicPr>
          <p:cNvPr id="3074" name="Picture 2" descr="Image result for fertili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194" y="2924944"/>
            <a:ext cx="5220836" cy="368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8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950000" y="1340768"/>
            <a:ext cx="7633742" cy="3593591"/>
          </a:xfrm>
        </p:spPr>
        <p:txBody>
          <a:bodyPr>
            <a:normAutofit/>
          </a:bodyPr>
          <a:lstStyle/>
          <a:p>
            <a:r>
              <a:rPr lang="en-AU" sz="2000" b="1" dirty="0">
                <a:solidFill>
                  <a:srgbClr val="7030A0"/>
                </a:solidFill>
              </a:rPr>
              <a:t>Corona Radiata: </a:t>
            </a:r>
            <a:r>
              <a:rPr lang="en-AU" sz="2000" dirty="0"/>
              <a:t>mature egg surrounded by layer of follicle cells. An acid holds these cells together.</a:t>
            </a:r>
          </a:p>
          <a:p>
            <a:r>
              <a:rPr lang="en-AU" sz="2000" dirty="0"/>
              <a:t>Tips of sperm contain </a:t>
            </a:r>
            <a:r>
              <a:rPr lang="en-AU" sz="2000" dirty="0">
                <a:solidFill>
                  <a:srgbClr val="00B050"/>
                </a:solidFill>
              </a:rPr>
              <a:t>acrosome </a:t>
            </a:r>
            <a:r>
              <a:rPr lang="en-AU" sz="2000" dirty="0"/>
              <a:t>(enzyme) capable of breaking down acid holding cells together.</a:t>
            </a:r>
          </a:p>
          <a:p>
            <a:r>
              <a:rPr lang="en-AU" sz="2000" dirty="0"/>
              <a:t>Amount of enzyme contained in single sperm is extremely small &amp; ineffective. Several thousand sperm surround egg &amp; there’s enough enzyme to loosen cells of corona. </a:t>
            </a:r>
          </a:p>
          <a:p>
            <a:r>
              <a:rPr lang="en-AU" sz="2000" dirty="0"/>
              <a:t>Allowing one sperm into egg to accomplish fertilisation.</a:t>
            </a:r>
          </a:p>
        </p:txBody>
      </p:sp>
      <p:pic>
        <p:nvPicPr>
          <p:cNvPr id="1026" name="Picture 2" descr="Image result for corona radiata 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306" y="4365104"/>
            <a:ext cx="2669282" cy="231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346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640829" y="1472951"/>
            <a:ext cx="8229600" cy="2357616"/>
          </a:xfrm>
        </p:spPr>
        <p:txBody>
          <a:bodyPr>
            <a:normAutofit/>
          </a:bodyPr>
          <a:lstStyle/>
          <a:p>
            <a:r>
              <a:rPr lang="en-AU" sz="2000" dirty="0"/>
              <a:t>Entrance of one sperm into egg stimulates formation of fertilisation membrane around the egg, which prevents entrance of any more sperm.</a:t>
            </a:r>
          </a:p>
        </p:txBody>
      </p:sp>
      <p:pic>
        <p:nvPicPr>
          <p:cNvPr id="2050" name="Picture 2" descr="Image result for corona radiata 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51759"/>
            <a:ext cx="2403888" cy="3082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ertilisation memb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21" y="2651759"/>
            <a:ext cx="4099198" cy="299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5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974481" y="1484784"/>
            <a:ext cx="7633742" cy="3593591"/>
          </a:xfrm>
        </p:spPr>
        <p:txBody>
          <a:bodyPr>
            <a:normAutofit/>
          </a:bodyPr>
          <a:lstStyle/>
          <a:p>
            <a:r>
              <a:rPr lang="en-AU" sz="2000" dirty="0"/>
              <a:t>Tail absorbed and head begins to move through cytoplasm of egg in the form of </a:t>
            </a:r>
            <a:r>
              <a:rPr lang="en-AU" sz="2000" b="1" dirty="0">
                <a:solidFill>
                  <a:srgbClr val="00B050"/>
                </a:solidFill>
              </a:rPr>
              <a:t>male pronucleus</a:t>
            </a:r>
            <a:r>
              <a:rPr lang="en-AU" sz="2000" dirty="0"/>
              <a:t>.</a:t>
            </a:r>
          </a:p>
          <a:p>
            <a:r>
              <a:rPr lang="en-AU" sz="2000" dirty="0"/>
              <a:t>Entrance of sperm stimulates egg (secondary oocyte) to complete second meiotic division. </a:t>
            </a:r>
          </a:p>
          <a:p>
            <a:r>
              <a:rPr lang="en-AU" sz="2000" dirty="0"/>
              <a:t>Nucleus of egg develops into </a:t>
            </a:r>
            <a:r>
              <a:rPr lang="en-AU" sz="2000" b="1" dirty="0">
                <a:solidFill>
                  <a:srgbClr val="00B050"/>
                </a:solidFill>
              </a:rPr>
              <a:t>female pronucleus</a:t>
            </a:r>
            <a:r>
              <a:rPr lang="en-AU" sz="2000" dirty="0"/>
              <a:t>, which fuses with male pronucleus to form single nucleus that now has </a:t>
            </a:r>
            <a:r>
              <a:rPr lang="en-AU" sz="2000" dirty="0">
                <a:solidFill>
                  <a:schemeClr val="bg2">
                    <a:lumMod val="50000"/>
                  </a:schemeClr>
                </a:solidFill>
              </a:rPr>
              <a:t>diploid number </a:t>
            </a:r>
            <a:r>
              <a:rPr lang="en-AU" sz="2000" dirty="0"/>
              <a:t>of chromosomes. </a:t>
            </a:r>
          </a:p>
          <a:p>
            <a:r>
              <a:rPr lang="en-AU" sz="2000" dirty="0"/>
              <a:t>Fertilisation complete: fertilised egg called a </a:t>
            </a:r>
            <a:r>
              <a:rPr lang="en-AU" sz="2000" b="1" dirty="0">
                <a:solidFill>
                  <a:srgbClr val="00B050"/>
                </a:solidFill>
              </a:rPr>
              <a:t>zygote</a:t>
            </a:r>
            <a:r>
              <a:rPr lang="en-AU" sz="2000" dirty="0"/>
              <a:t>. </a:t>
            </a:r>
          </a:p>
        </p:txBody>
      </p:sp>
    </p:spTree>
    <p:extLst>
      <p:ext uri="{BB962C8B-B14F-4D97-AF65-F5344CB8AC3E}">
        <p14:creationId xmlns:p14="http://schemas.microsoft.com/office/powerpoint/2010/main" val="129947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80696"/>
          </a:xfrm>
        </p:spPr>
        <p:txBody>
          <a:bodyPr>
            <a:normAutofit/>
          </a:bodyPr>
          <a:lstStyle/>
          <a:p>
            <a:r>
              <a:rPr lang="en-AU" dirty="0"/>
              <a:t>Spermatogenesis</a:t>
            </a:r>
          </a:p>
        </p:txBody>
      </p:sp>
      <p:sp>
        <p:nvSpPr>
          <p:cNvPr id="3" name="Content Placeholder 2"/>
          <p:cNvSpPr>
            <a:spLocks noGrp="1"/>
          </p:cNvSpPr>
          <p:nvPr>
            <p:ph idx="1"/>
          </p:nvPr>
        </p:nvSpPr>
        <p:spPr>
          <a:xfrm>
            <a:off x="693087" y="1196752"/>
            <a:ext cx="8229600" cy="2861672"/>
          </a:xfrm>
        </p:spPr>
        <p:txBody>
          <a:bodyPr>
            <a:normAutofit/>
          </a:bodyPr>
          <a:lstStyle/>
          <a:p>
            <a:r>
              <a:rPr lang="en-AU" sz="2000" dirty="0"/>
              <a:t>Occurs in </a:t>
            </a:r>
            <a:r>
              <a:rPr lang="en-AU" sz="2000" b="1" dirty="0" err="1">
                <a:solidFill>
                  <a:schemeClr val="bg2">
                    <a:lumMod val="50000"/>
                  </a:schemeClr>
                </a:solidFill>
              </a:rPr>
              <a:t>seminiferous</a:t>
            </a:r>
            <a:r>
              <a:rPr lang="en-AU" sz="2000" b="1" dirty="0">
                <a:solidFill>
                  <a:schemeClr val="bg2">
                    <a:lumMod val="50000"/>
                  </a:schemeClr>
                </a:solidFill>
              </a:rPr>
              <a:t> tubules</a:t>
            </a:r>
          </a:p>
          <a:p>
            <a:r>
              <a:rPr lang="en-AU" sz="2000" dirty="0" err="1"/>
              <a:t>Seminiferous</a:t>
            </a:r>
            <a:r>
              <a:rPr lang="en-AU" sz="2000" dirty="0"/>
              <a:t> tubules lined with immature cells called </a:t>
            </a:r>
            <a:r>
              <a:rPr lang="en-AU" sz="2000" b="1" dirty="0" err="1">
                <a:solidFill>
                  <a:schemeClr val="bg2">
                    <a:lumMod val="50000"/>
                  </a:schemeClr>
                </a:solidFill>
              </a:rPr>
              <a:t>spermatogonia</a:t>
            </a:r>
            <a:r>
              <a:rPr lang="en-AU" sz="2000" dirty="0">
                <a:solidFill>
                  <a:schemeClr val="bg2">
                    <a:lumMod val="50000"/>
                  </a:schemeClr>
                </a:solidFill>
              </a:rPr>
              <a:t> </a:t>
            </a:r>
            <a:r>
              <a:rPr lang="en-AU" sz="2000" dirty="0"/>
              <a:t>(diploid cell)</a:t>
            </a:r>
          </a:p>
          <a:p>
            <a:r>
              <a:rPr lang="en-AU" sz="2000" dirty="0"/>
              <a:t>Begins occurring at puberty, providing a continuous source of new cells for production of spermatozoa.</a:t>
            </a:r>
          </a:p>
          <a:p>
            <a:endParaRPr lang="en-AU" sz="2000" dirty="0"/>
          </a:p>
          <a:p>
            <a:endParaRPr lang="en-AU" sz="2000" dirty="0"/>
          </a:p>
          <a:p>
            <a:endParaRPr lang="en-AU" sz="2000" dirty="0"/>
          </a:p>
          <a:p>
            <a:endParaRPr lang="en-AU" sz="2000" dirty="0"/>
          </a:p>
          <a:p>
            <a:endParaRPr lang="en-AU" sz="2000" dirty="0"/>
          </a:p>
          <a:p>
            <a:endParaRPr lang="en-AU" sz="2000" dirty="0"/>
          </a:p>
        </p:txBody>
      </p:sp>
      <p:pic>
        <p:nvPicPr>
          <p:cNvPr id="4" name="Picture 2" descr="http://www.creationofman.net/chapter1/rescreation/yaratilis183.jpg"/>
          <p:cNvPicPr>
            <a:picLocks noChangeAspect="1" noChangeArrowheads="1"/>
          </p:cNvPicPr>
          <p:nvPr/>
        </p:nvPicPr>
        <p:blipFill>
          <a:blip r:embed="rId2" cstate="print"/>
          <a:srcRect/>
          <a:stretch>
            <a:fillRect/>
          </a:stretch>
        </p:blipFill>
        <p:spPr bwMode="auto">
          <a:xfrm>
            <a:off x="2461421" y="3573016"/>
            <a:ext cx="4692933" cy="30243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9A1-0A3E-4BCB-AC78-A04B1D57DEFC}"/>
              </a:ext>
            </a:extLst>
          </p:cNvPr>
          <p:cNvSpPr>
            <a:spLocks noGrp="1"/>
          </p:cNvSpPr>
          <p:nvPr>
            <p:ph type="title"/>
          </p:nvPr>
        </p:nvSpPr>
        <p:spPr/>
        <p:txBody>
          <a:bodyPr/>
          <a:lstStyle/>
          <a:p>
            <a:r>
              <a:rPr lang="en-AU" dirty="0"/>
              <a:t>Fertilisation</a:t>
            </a:r>
          </a:p>
        </p:txBody>
      </p:sp>
      <p:sp>
        <p:nvSpPr>
          <p:cNvPr id="3" name="Content Placeholder 2">
            <a:extLst>
              <a:ext uri="{FF2B5EF4-FFF2-40B4-BE49-F238E27FC236}">
                <a16:creationId xmlns:a16="http://schemas.microsoft.com/office/drawing/2014/main" id="{4713A5BC-F91C-426D-84F8-D880ECA04701}"/>
              </a:ext>
            </a:extLst>
          </p:cNvPr>
          <p:cNvSpPr>
            <a:spLocks noGrp="1"/>
          </p:cNvSpPr>
          <p:nvPr>
            <p:ph idx="1"/>
          </p:nvPr>
        </p:nvSpPr>
        <p:spPr>
          <a:xfrm>
            <a:off x="959346" y="1251007"/>
            <a:ext cx="7633742" cy="3593591"/>
          </a:xfrm>
        </p:spPr>
        <p:txBody>
          <a:bodyPr>
            <a:normAutofit/>
          </a:bodyPr>
          <a:lstStyle/>
          <a:p>
            <a:r>
              <a:rPr lang="en-AU" sz="2000" dirty="0"/>
              <a:t>Nucleus of egg develops into </a:t>
            </a:r>
            <a:r>
              <a:rPr lang="en-AU" sz="2000" b="1" dirty="0">
                <a:solidFill>
                  <a:srgbClr val="00B050"/>
                </a:solidFill>
              </a:rPr>
              <a:t>female pronucleus</a:t>
            </a:r>
            <a:r>
              <a:rPr lang="en-AU" sz="2000" dirty="0"/>
              <a:t>, which fuses with male pronucleus to form single nucleus that now has diploid number of chromosomes. </a:t>
            </a:r>
          </a:p>
          <a:p>
            <a:r>
              <a:rPr lang="en-AU" sz="2000" dirty="0"/>
              <a:t>Fertilisation complete: fertilised egg called a </a:t>
            </a:r>
            <a:r>
              <a:rPr lang="en-AU" sz="2000" b="1" dirty="0">
                <a:solidFill>
                  <a:srgbClr val="00B050"/>
                </a:solidFill>
              </a:rPr>
              <a:t>zygote</a:t>
            </a:r>
            <a:r>
              <a:rPr lang="en-AU" sz="2000" dirty="0"/>
              <a:t>. </a:t>
            </a:r>
          </a:p>
        </p:txBody>
      </p:sp>
      <p:pic>
        <p:nvPicPr>
          <p:cNvPr id="3074" name="Picture 2" descr="Image result for zyg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31970"/>
            <a:ext cx="573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4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Spermatogenesis</a:t>
            </a:r>
          </a:p>
        </p:txBody>
      </p:sp>
      <p:sp>
        <p:nvSpPr>
          <p:cNvPr id="3" name="Content Placeholder 2"/>
          <p:cNvSpPr>
            <a:spLocks noGrp="1"/>
          </p:cNvSpPr>
          <p:nvPr>
            <p:ph idx="1"/>
          </p:nvPr>
        </p:nvSpPr>
        <p:spPr>
          <a:xfrm>
            <a:off x="938758" y="1412776"/>
            <a:ext cx="7633742" cy="3593591"/>
          </a:xfrm>
        </p:spPr>
        <p:txBody>
          <a:bodyPr>
            <a:normAutofit/>
          </a:bodyPr>
          <a:lstStyle/>
          <a:p>
            <a:r>
              <a:rPr lang="en-AU" sz="2000" b="1" dirty="0" err="1">
                <a:solidFill>
                  <a:schemeClr val="bg2">
                    <a:lumMod val="50000"/>
                  </a:schemeClr>
                </a:solidFill>
              </a:rPr>
              <a:t>Spermatogonia</a:t>
            </a:r>
            <a:r>
              <a:rPr lang="en-AU" sz="2000" b="1" dirty="0">
                <a:solidFill>
                  <a:schemeClr val="bg2">
                    <a:lumMod val="50000"/>
                  </a:schemeClr>
                </a:solidFill>
              </a:rPr>
              <a:t>: </a:t>
            </a:r>
            <a:r>
              <a:rPr lang="en-AU" sz="2000" dirty="0"/>
              <a:t>(immature cells) begin dividing by mitosis.</a:t>
            </a:r>
          </a:p>
          <a:p>
            <a:r>
              <a:rPr lang="en-AU" sz="2000" b="1" dirty="0">
                <a:solidFill>
                  <a:schemeClr val="bg2">
                    <a:lumMod val="50000"/>
                  </a:schemeClr>
                </a:solidFill>
              </a:rPr>
              <a:t>Primary </a:t>
            </a:r>
            <a:r>
              <a:rPr lang="en-AU" sz="2000" b="1" dirty="0" err="1">
                <a:solidFill>
                  <a:schemeClr val="bg2">
                    <a:lumMod val="50000"/>
                  </a:schemeClr>
                </a:solidFill>
              </a:rPr>
              <a:t>Spermatocytes</a:t>
            </a:r>
            <a:r>
              <a:rPr lang="en-AU" sz="2000" b="1" dirty="0">
                <a:solidFill>
                  <a:schemeClr val="bg2">
                    <a:lumMod val="50000"/>
                  </a:schemeClr>
                </a:solidFill>
              </a:rPr>
              <a:t>: </a:t>
            </a:r>
            <a:r>
              <a:rPr lang="en-AU" sz="2000" dirty="0"/>
              <a:t>Some daughter cells from </a:t>
            </a:r>
            <a:r>
              <a:rPr lang="en-AU" sz="2000" dirty="0" err="1"/>
              <a:t>spermatogonia</a:t>
            </a:r>
            <a:r>
              <a:rPr lang="en-AU" sz="2000" dirty="0"/>
              <a:t> are pushed inward toward centre of tubule, where they undergo a period of growth. These are diploid cells, and undergo the first stage of meiosis to produce secondary </a:t>
            </a:r>
            <a:r>
              <a:rPr lang="en-AU" sz="2000" dirty="0" err="1"/>
              <a:t>spermatocytes</a:t>
            </a:r>
            <a:r>
              <a:rPr lang="en-AU" sz="2000" dirty="0"/>
              <a:t>. </a:t>
            </a:r>
          </a:p>
          <a:p>
            <a:r>
              <a:rPr lang="en-AU" sz="2000" b="1" dirty="0">
                <a:solidFill>
                  <a:schemeClr val="bg2">
                    <a:lumMod val="50000"/>
                  </a:schemeClr>
                </a:solidFill>
              </a:rPr>
              <a:t>Secondary </a:t>
            </a:r>
            <a:r>
              <a:rPr lang="en-AU" sz="2000" b="1" dirty="0" err="1">
                <a:solidFill>
                  <a:schemeClr val="bg2">
                    <a:lumMod val="50000"/>
                  </a:schemeClr>
                </a:solidFill>
              </a:rPr>
              <a:t>Spermatocytes</a:t>
            </a:r>
            <a:r>
              <a:rPr lang="en-AU" sz="2000" b="1" dirty="0">
                <a:solidFill>
                  <a:schemeClr val="bg2">
                    <a:lumMod val="50000"/>
                  </a:schemeClr>
                </a:solidFill>
              </a:rPr>
              <a:t>: </a:t>
            </a:r>
            <a:r>
              <a:rPr lang="en-AU" sz="2000" dirty="0"/>
              <a:t>Haploid cells. Second meiotic division divides into two </a:t>
            </a:r>
            <a:r>
              <a:rPr lang="en-AU" sz="2000" dirty="0" err="1"/>
              <a:t>spermatids</a:t>
            </a:r>
            <a:r>
              <a:rPr lang="en-AU" sz="2000" dirty="0"/>
              <a:t>. </a:t>
            </a:r>
          </a:p>
          <a:p>
            <a:r>
              <a:rPr lang="en-AU" sz="2000" b="1" dirty="0" err="1">
                <a:solidFill>
                  <a:schemeClr val="bg2">
                    <a:lumMod val="50000"/>
                  </a:schemeClr>
                </a:solidFill>
              </a:rPr>
              <a:t>Spermatids</a:t>
            </a:r>
            <a:r>
              <a:rPr lang="en-AU" sz="2000" b="1" dirty="0">
                <a:solidFill>
                  <a:schemeClr val="bg2">
                    <a:lumMod val="50000"/>
                  </a:schemeClr>
                </a:solidFill>
              </a:rPr>
              <a:t>: </a:t>
            </a:r>
            <a:r>
              <a:rPr lang="en-AU" sz="2000" dirty="0"/>
              <a:t>Four haploid cells are formed by meiosis.</a:t>
            </a:r>
          </a:p>
          <a:p>
            <a:r>
              <a:rPr lang="en-AU" sz="2000" dirty="0"/>
              <a:t>All originate from one diploid </a:t>
            </a:r>
            <a:r>
              <a:rPr lang="en-AU" sz="2000" dirty="0" err="1"/>
              <a:t>spermatogonium</a:t>
            </a:r>
            <a:r>
              <a:rPr lang="en-AU" sz="2000" dirty="0"/>
              <a:t>. </a:t>
            </a:r>
          </a:p>
        </p:txBody>
      </p:sp>
      <p:cxnSp>
        <p:nvCxnSpPr>
          <p:cNvPr id="5" name="Straight Arrow Connector 4"/>
          <p:cNvCxnSpPr/>
          <p:nvPr/>
        </p:nvCxnSpPr>
        <p:spPr>
          <a:xfrm>
            <a:off x="4139952" y="242088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48264" y="422108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80312" y="508518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olo1100.nicerweb.com/Locked/media/ch31/31_12.jpg"/>
          <p:cNvPicPr>
            <a:picLocks noChangeAspect="1" noChangeArrowheads="1"/>
          </p:cNvPicPr>
          <p:nvPr/>
        </p:nvPicPr>
        <p:blipFill>
          <a:blip r:embed="rId2" cstate="print"/>
          <a:srcRect/>
          <a:stretch>
            <a:fillRect/>
          </a:stretch>
        </p:blipFill>
        <p:spPr bwMode="auto">
          <a:xfrm>
            <a:off x="1043608" y="1052736"/>
            <a:ext cx="7610494" cy="42484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Spermatogenesis</a:t>
            </a:r>
            <a:endParaRPr lang="en-AU" b="1" dirty="0"/>
          </a:p>
        </p:txBody>
      </p:sp>
      <p:sp>
        <p:nvSpPr>
          <p:cNvPr id="3" name="Content Placeholder 2"/>
          <p:cNvSpPr>
            <a:spLocks noGrp="1"/>
          </p:cNvSpPr>
          <p:nvPr>
            <p:ph idx="1"/>
          </p:nvPr>
        </p:nvSpPr>
        <p:spPr>
          <a:xfrm>
            <a:off x="950554" y="1484784"/>
            <a:ext cx="7633742" cy="3593591"/>
          </a:xfrm>
        </p:spPr>
        <p:txBody>
          <a:bodyPr>
            <a:normAutofit/>
          </a:bodyPr>
          <a:lstStyle/>
          <a:p>
            <a:r>
              <a:rPr lang="en-AU" sz="2000" dirty="0"/>
              <a:t>Final stage of spermatogenesis occurs when </a:t>
            </a:r>
            <a:r>
              <a:rPr lang="en-AU" sz="2000" dirty="0" err="1"/>
              <a:t>spermatids</a:t>
            </a:r>
            <a:r>
              <a:rPr lang="en-AU" sz="2000" dirty="0"/>
              <a:t> mature into spermatozoa (sperm).</a:t>
            </a:r>
          </a:p>
          <a:p>
            <a:r>
              <a:rPr lang="en-AU" sz="2000" dirty="0"/>
              <a:t>Cytoplasm lost and tail forms.</a:t>
            </a:r>
          </a:p>
          <a:p>
            <a:r>
              <a:rPr lang="en-AU" sz="2000" dirty="0"/>
              <a:t>Maturing spermatozoa are nourished by special cells that extend from the outer portion of seminiferous tubules into the centre (</a:t>
            </a:r>
            <a:r>
              <a:rPr lang="en-AU" sz="2000" dirty="0" err="1"/>
              <a:t>sertoli</a:t>
            </a:r>
            <a:r>
              <a:rPr lang="en-AU" sz="2000" dirty="0"/>
              <a:t> cells).</a:t>
            </a:r>
          </a:p>
          <a:p>
            <a:r>
              <a:rPr lang="en-AU" sz="2000" dirty="0"/>
              <a:t>Whole process from </a:t>
            </a:r>
            <a:r>
              <a:rPr lang="en-AU" sz="2000" dirty="0" err="1"/>
              <a:t>spermatogonium</a:t>
            </a:r>
            <a:r>
              <a:rPr lang="en-AU" sz="2000" dirty="0"/>
              <a:t> to spermatozoa takes about </a:t>
            </a:r>
            <a:r>
              <a:rPr lang="en-AU" sz="2000" b="1" dirty="0"/>
              <a:t>72 days </a:t>
            </a:r>
            <a:r>
              <a:rPr lang="en-AU" sz="2000" dirty="0"/>
              <a:t>and occurs continually after </a:t>
            </a:r>
            <a:r>
              <a:rPr lang="en-AU" sz="2000" b="1" dirty="0"/>
              <a:t>puberty</a:t>
            </a:r>
            <a:r>
              <a:rPr lang="en-AU" sz="20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bio1152.nicerweb.com/Locked/media/ch46/46_12Spermatogenesis.jpg"/>
          <p:cNvPicPr>
            <a:picLocks noChangeAspect="1" noChangeArrowheads="1"/>
          </p:cNvPicPr>
          <p:nvPr/>
        </p:nvPicPr>
        <p:blipFill>
          <a:blip r:embed="rId2" cstate="print"/>
          <a:srcRect/>
          <a:stretch>
            <a:fillRect/>
          </a:stretch>
        </p:blipFill>
        <p:spPr bwMode="auto">
          <a:xfrm>
            <a:off x="1115616" y="332656"/>
            <a:ext cx="7272808" cy="613350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anjungsainssmkss.files.wordpress.com/2011/05/sperm1.jpg"/>
          <p:cNvPicPr>
            <a:picLocks noChangeAspect="1" noChangeArrowheads="1"/>
          </p:cNvPicPr>
          <p:nvPr/>
        </p:nvPicPr>
        <p:blipFill>
          <a:blip r:embed="rId2" cstate="print"/>
          <a:srcRect/>
          <a:stretch>
            <a:fillRect/>
          </a:stretch>
        </p:blipFill>
        <p:spPr bwMode="auto">
          <a:xfrm>
            <a:off x="1004067" y="1412776"/>
            <a:ext cx="7503124" cy="4536504"/>
          </a:xfrm>
          <a:prstGeom prst="rect">
            <a:avLst/>
          </a:prstGeom>
          <a:noFill/>
        </p:spPr>
      </p:pic>
      <p:sp>
        <p:nvSpPr>
          <p:cNvPr id="2" name="Title 1"/>
          <p:cNvSpPr>
            <a:spLocks noGrp="1"/>
          </p:cNvSpPr>
          <p:nvPr>
            <p:ph type="title"/>
          </p:nvPr>
        </p:nvSpPr>
        <p:spPr/>
        <p:txBody>
          <a:bodyPr/>
          <a:lstStyle/>
          <a:p>
            <a:r>
              <a:rPr lang="en-AU" dirty="0" smtClean="0"/>
              <a:t>Structure of sperm</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oogenesis</a:t>
            </a:r>
            <a:endParaRPr lang="en-AU" dirty="0"/>
          </a:p>
        </p:txBody>
      </p:sp>
    </p:spTree>
    <p:extLst>
      <p:ext uri="{BB962C8B-B14F-4D97-AF65-F5344CB8AC3E}">
        <p14:creationId xmlns:p14="http://schemas.microsoft.com/office/powerpoint/2010/main" val="3047713088"/>
      </p:ext>
    </p:extLst>
  </p:cSld>
  <p:clrMapOvr>
    <a:masterClrMapping/>
  </p:clrMapOvr>
</p:sld>
</file>

<file path=ppt/theme/theme1.xml><?xml version="1.0" encoding="utf-8"?>
<a:theme xmlns:a="http://schemas.openxmlformats.org/drawingml/2006/main" name="badg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49C61BB1-D742-4EB6-84D1-8F1F598979C7}" vid="{DE8B5895-5369-4466-BA3B-4AA9BCED44B1}"/>
    </a:ext>
  </a:extLst>
</a:theme>
</file>

<file path=docProps/app.xml><?xml version="1.0" encoding="utf-8"?>
<Properties xmlns="http://schemas.openxmlformats.org/officeDocument/2006/extended-properties" xmlns:vt="http://schemas.openxmlformats.org/officeDocument/2006/docPropsVTypes">
  <Template>badge</Template>
  <TotalTime>615</TotalTime>
  <Words>1167</Words>
  <Application>Microsoft Office PowerPoint</Application>
  <PresentationFormat>On-screen Show (4:3)</PresentationFormat>
  <Paragraphs>105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Gill Sans MT</vt:lpstr>
      <vt:lpstr>Impact</vt:lpstr>
      <vt:lpstr>badge</vt:lpstr>
      <vt:lpstr>Gametogenesis &amp; fertilisation</vt:lpstr>
      <vt:lpstr>spermatogenesis</vt:lpstr>
      <vt:lpstr>Spermatogenesis</vt:lpstr>
      <vt:lpstr>Spermatogenesis</vt:lpstr>
      <vt:lpstr>PowerPoint Presentation</vt:lpstr>
      <vt:lpstr>Spermatogenesis</vt:lpstr>
      <vt:lpstr>PowerPoint Presentation</vt:lpstr>
      <vt:lpstr>Structure of sperm</vt:lpstr>
      <vt:lpstr>oogenesis</vt:lpstr>
      <vt:lpstr>Oogenesis</vt:lpstr>
      <vt:lpstr>Oogenesis</vt:lpstr>
      <vt:lpstr>Oogenesis</vt:lpstr>
      <vt:lpstr>PowerPoint Presentation</vt:lpstr>
      <vt:lpstr>PowerPoint Presentation</vt:lpstr>
      <vt:lpstr>PowerPoint Presentation</vt:lpstr>
      <vt:lpstr>Gametogenesis – Males and Females</vt:lpstr>
      <vt:lpstr>Fertilisation</vt:lpstr>
      <vt:lpstr>Secondary Sex Characteristics</vt:lpstr>
      <vt:lpstr>Sexual intercourse: mALE</vt:lpstr>
      <vt:lpstr>PowerPoint Presentation</vt:lpstr>
      <vt:lpstr>Sexual Intercourse: Female</vt:lpstr>
      <vt:lpstr>Sexual Intercourse: Female</vt:lpstr>
      <vt:lpstr>PowerPoint Presentation</vt:lpstr>
      <vt:lpstr>Fertilisation</vt:lpstr>
      <vt:lpstr>Fertilisation</vt:lpstr>
      <vt:lpstr>Fertilisation</vt:lpstr>
      <vt:lpstr>Fertilisation</vt:lpstr>
      <vt:lpstr>Fertilisation</vt:lpstr>
      <vt:lpstr>Fertilisation</vt:lpstr>
      <vt:lpstr>Fertilisation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Gametogenesis</dc:title>
  <dc:creator>Allison</dc:creator>
  <cp:lastModifiedBy>JOHANSEN Rebecca [Rossmoyne Senior High School]</cp:lastModifiedBy>
  <cp:revision>31</cp:revision>
  <dcterms:created xsi:type="dcterms:W3CDTF">2015-07-28T13:43:34Z</dcterms:created>
  <dcterms:modified xsi:type="dcterms:W3CDTF">2021-07-01T04:32:23Z</dcterms:modified>
</cp:coreProperties>
</file>