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80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73" r:id="rId28"/>
    <p:sldId id="268" r:id="rId29"/>
    <p:sldId id="269" r:id="rId30"/>
    <p:sldId id="274" r:id="rId31"/>
    <p:sldId id="270" r:id="rId32"/>
    <p:sldId id="275" r:id="rId33"/>
    <p:sldId id="276" r:id="rId34"/>
    <p:sldId id="27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59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11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58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82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22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73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54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8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60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00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000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1AAAAFF-5067-4BC9-9231-53D2EA83A536}" type="datetimeFigureOut">
              <a:rPr lang="en-AU" smtClean="0"/>
              <a:pPr/>
              <a:t>16/12/2020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72C76AB-7C31-4E60-97E8-C39E6ECE473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92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Nutrients &amp; Enzymes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A. </a:t>
            </a:r>
            <a:r>
              <a:rPr lang="en-AU" dirty="0" smtClean="0"/>
              <a:t>Williams and R.Johansen 2021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39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Lipids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7772400" cy="42062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AU" dirty="0"/>
              <a:t>Contain 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carbon</a:t>
            </a:r>
            <a:r>
              <a:rPr lang="en-AU" dirty="0"/>
              <a:t>, 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hydrogen</a:t>
            </a:r>
            <a:r>
              <a:rPr lang="en-AU" dirty="0"/>
              <a:t> and only a small amount of 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oxygen</a:t>
            </a:r>
          </a:p>
          <a:p>
            <a:pPr>
              <a:lnSpc>
                <a:spcPct val="120000"/>
              </a:lnSpc>
            </a:pPr>
            <a:r>
              <a:rPr lang="en-AU" dirty="0"/>
              <a:t>Each </a:t>
            </a:r>
            <a:r>
              <a:rPr lang="en-AU" dirty="0" smtClean="0"/>
              <a:t>fat (lipid) </a:t>
            </a:r>
            <a:r>
              <a:rPr lang="en-AU" dirty="0"/>
              <a:t>molecule is made up of one molecule of </a:t>
            </a:r>
            <a:r>
              <a:rPr lang="en-A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glycerol </a:t>
            </a:r>
            <a:r>
              <a:rPr lang="en-AU" dirty="0"/>
              <a:t>and one, two or three molecules of </a:t>
            </a:r>
            <a:r>
              <a:rPr lang="en-A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fatty acids</a:t>
            </a:r>
            <a:r>
              <a:rPr lang="en-AU" dirty="0"/>
              <a:t>.</a:t>
            </a:r>
          </a:p>
          <a:p>
            <a:pPr>
              <a:lnSpc>
                <a:spcPct val="120000"/>
              </a:lnSpc>
            </a:pPr>
            <a:r>
              <a:rPr lang="en-AU" dirty="0"/>
              <a:t>Most </a:t>
            </a:r>
            <a:r>
              <a:rPr lang="en-AU" dirty="0" smtClean="0"/>
              <a:t>fats are </a:t>
            </a:r>
            <a:r>
              <a:rPr lang="en-AU" dirty="0"/>
              <a:t>insoluble in water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04" y="4894469"/>
            <a:ext cx="2555776" cy="159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fat f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20" y="4941168"/>
            <a:ext cx="2140015" cy="152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1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Lipids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50477"/>
            <a:ext cx="7772400" cy="420624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A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Monoglyceride</a:t>
            </a:r>
            <a:r>
              <a:rPr lang="en-A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AU" dirty="0" smtClean="0"/>
              <a:t>Fats </a:t>
            </a:r>
            <a:r>
              <a:rPr lang="en-AU" dirty="0"/>
              <a:t>with glycerol and </a:t>
            </a:r>
            <a:r>
              <a:rPr lang="en-AU" u="sng" dirty="0" smtClean="0"/>
              <a:t>one </a:t>
            </a:r>
            <a:r>
              <a:rPr lang="en-AU" dirty="0"/>
              <a:t>molecule of fatty acid </a:t>
            </a:r>
            <a:endParaRPr lang="en-AU" dirty="0" smtClean="0"/>
          </a:p>
          <a:p>
            <a:pPr>
              <a:lnSpc>
                <a:spcPct val="170000"/>
              </a:lnSpc>
            </a:pPr>
            <a:r>
              <a:rPr lang="en-A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Diglyceride</a:t>
            </a:r>
            <a:r>
              <a:rPr lang="en-A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AU" dirty="0" smtClean="0"/>
              <a:t>Glycerol and </a:t>
            </a:r>
            <a:r>
              <a:rPr lang="en-AU" u="sng" dirty="0" smtClean="0"/>
              <a:t>two</a:t>
            </a:r>
            <a:r>
              <a:rPr lang="en-AU" dirty="0" smtClean="0"/>
              <a:t> </a:t>
            </a:r>
            <a:r>
              <a:rPr lang="en-AU" dirty="0"/>
              <a:t>fatty acids </a:t>
            </a:r>
            <a:endParaRPr lang="en-AU" dirty="0" smtClean="0"/>
          </a:p>
          <a:p>
            <a:pPr>
              <a:lnSpc>
                <a:spcPct val="170000"/>
              </a:lnSpc>
            </a:pPr>
            <a:r>
              <a:rPr lang="en-A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Triglyceride: </a:t>
            </a:r>
            <a:r>
              <a:rPr lang="en-AU" dirty="0" smtClean="0"/>
              <a:t>Glycerol and </a:t>
            </a:r>
            <a:r>
              <a:rPr lang="en-AU" u="sng" dirty="0" smtClean="0"/>
              <a:t>three</a:t>
            </a:r>
            <a:r>
              <a:rPr lang="en-AU" dirty="0" smtClean="0"/>
              <a:t> </a:t>
            </a:r>
            <a:r>
              <a:rPr lang="en-AU" dirty="0"/>
              <a:t>fatty acids = </a:t>
            </a:r>
            <a:r>
              <a:rPr lang="en-AU" dirty="0" smtClean="0"/>
              <a:t>(</a:t>
            </a:r>
            <a:r>
              <a:rPr lang="en-AU" dirty="0"/>
              <a:t>the form of fat stored by the body).</a:t>
            </a:r>
          </a:p>
          <a:p>
            <a:endParaRPr lang="en-AU" dirty="0"/>
          </a:p>
        </p:txBody>
      </p:sp>
      <p:pic>
        <p:nvPicPr>
          <p:cNvPr id="4" name="Picture 3" descr="http://www.azaquar.com/sites/default/files/doc/en_images/chemistry/ca_lipides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13176"/>
            <a:ext cx="4211960" cy="16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30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4. Nucleic Acids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6923112" cy="40339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AU" sz="3200" dirty="0"/>
              <a:t>Large molecules containing </a:t>
            </a:r>
            <a:r>
              <a:rPr lang="en-A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carbon</a:t>
            </a:r>
            <a:r>
              <a:rPr lang="en-AU" sz="3200" dirty="0"/>
              <a:t>, </a:t>
            </a:r>
            <a:r>
              <a:rPr lang="en-A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hydrogen</a:t>
            </a:r>
            <a:r>
              <a:rPr lang="en-AU" sz="3200" dirty="0"/>
              <a:t>, </a:t>
            </a:r>
            <a:r>
              <a:rPr lang="en-A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oxygen</a:t>
            </a:r>
            <a:r>
              <a:rPr lang="en-AU" sz="3200" dirty="0"/>
              <a:t>, </a:t>
            </a:r>
            <a:r>
              <a:rPr lang="en-A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nitrogen </a:t>
            </a:r>
            <a:r>
              <a:rPr lang="en-AU" sz="3200" dirty="0"/>
              <a:t>and </a:t>
            </a:r>
            <a:r>
              <a:rPr lang="en-A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phosphorus</a:t>
            </a:r>
            <a:r>
              <a:rPr lang="en-AU" sz="3200" dirty="0"/>
              <a:t>.</a:t>
            </a:r>
          </a:p>
          <a:p>
            <a:pPr>
              <a:lnSpc>
                <a:spcPct val="120000"/>
              </a:lnSpc>
            </a:pPr>
            <a:r>
              <a:rPr lang="en-A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Nucleotides: </a:t>
            </a:r>
            <a:r>
              <a:rPr lang="en-AU" sz="3200" dirty="0" smtClean="0"/>
              <a:t>The </a:t>
            </a:r>
            <a:r>
              <a:rPr lang="en-AU" sz="3200" dirty="0"/>
              <a:t>units that make up </a:t>
            </a:r>
            <a:r>
              <a:rPr lang="en-A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nucleic acids </a:t>
            </a:r>
            <a:r>
              <a:rPr lang="en-AU" sz="3200" dirty="0" smtClean="0"/>
              <a:t>(</a:t>
            </a:r>
            <a:r>
              <a:rPr lang="en-AU" sz="3200" dirty="0"/>
              <a:t>each with nitrogen base, sugar and phosphate group)</a:t>
            </a:r>
          </a:p>
          <a:p>
            <a:pPr>
              <a:lnSpc>
                <a:spcPct val="120000"/>
              </a:lnSpc>
            </a:pPr>
            <a:r>
              <a:rPr lang="en-AU" sz="3200" dirty="0"/>
              <a:t>Two main kinds: </a:t>
            </a:r>
            <a:endParaRPr lang="en-AU" sz="3200" dirty="0" smtClean="0"/>
          </a:p>
          <a:p>
            <a:pPr lvl="1">
              <a:lnSpc>
                <a:spcPct val="120000"/>
              </a:lnSpc>
            </a:pPr>
            <a:r>
              <a:rPr lang="en-A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DNA </a:t>
            </a:r>
            <a:r>
              <a:rPr lang="en-AU" sz="2800" dirty="0" smtClean="0"/>
              <a:t>(deoxyribonucleic acid) </a:t>
            </a:r>
          </a:p>
          <a:p>
            <a:pPr lvl="1">
              <a:lnSpc>
                <a:spcPct val="120000"/>
              </a:lnSpc>
            </a:pPr>
            <a:r>
              <a:rPr lang="en-A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RNA </a:t>
            </a:r>
            <a:r>
              <a:rPr lang="en-AU" sz="2800" dirty="0" smtClean="0"/>
              <a:t>(Ribonucleic acid)</a:t>
            </a:r>
          </a:p>
          <a:p>
            <a:endParaRPr lang="en-AU" dirty="0"/>
          </a:p>
        </p:txBody>
      </p:sp>
      <p:pic>
        <p:nvPicPr>
          <p:cNvPr id="4100" name="Picture 4" descr="Image result for RNA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34" y="4356798"/>
            <a:ext cx="2968427" cy="19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4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Enzymes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960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tunia's Science Comics | Biology humor, Biology jokes, Science 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165666" cy="488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8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776288"/>
            <a:ext cx="8061325" cy="1068387"/>
          </a:xfrm>
        </p:spPr>
        <p:txBody>
          <a:bodyPr>
            <a:normAutofit/>
          </a:bodyPr>
          <a:lstStyle/>
          <a:p>
            <a:r>
              <a:rPr lang="en-AU" dirty="0" smtClean="0"/>
              <a:t>Enzymes and Metabolism</a:t>
            </a:r>
            <a:endParaRPr lang="en-AU" dirty="0"/>
          </a:p>
        </p:txBody>
      </p:sp>
      <p:sp>
        <p:nvSpPr>
          <p:cNvPr id="4100" name="AutoShape 4" descr="Image result for enzy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02" name="AutoShape 6" descr="Image result for enzy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104" name="AutoShape 8" descr="Image result for enzy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06" name="Picture 10" descr="Image result for enzy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02" y="776288"/>
            <a:ext cx="8141264" cy="39604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4797152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http://science.halleyhosting.com/sci/ibbio/chem/notes/chpt8/chpt8.htm</a:t>
            </a:r>
            <a:endParaRPr lang="en-A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Enzymes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970024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accent2"/>
                </a:solidFill>
              </a:rPr>
              <a:t>Enzymes</a:t>
            </a:r>
            <a:r>
              <a:rPr lang="en-AU" dirty="0" smtClean="0"/>
              <a:t> are proteins that allow chemical reactions to take place at normal body temperature</a:t>
            </a:r>
          </a:p>
          <a:p>
            <a:r>
              <a:rPr lang="en-AU" dirty="0" smtClean="0"/>
              <a:t>Without enzymes these reactions would be too slow to be of any use to the body</a:t>
            </a:r>
          </a:p>
        </p:txBody>
      </p:sp>
      <p:pic>
        <p:nvPicPr>
          <p:cNvPr id="4" name="Picture 2" descr="Image result for enzy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57122"/>
            <a:ext cx="3823144" cy="22401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6089596"/>
            <a:ext cx="4068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https://www.tes.com/lessons/VUCPcE9FachHaA/enzyme</a:t>
            </a:r>
            <a:endParaRPr lang="en-A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Activation energy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4104456" cy="4206240"/>
          </a:xfrm>
        </p:spPr>
        <p:txBody>
          <a:bodyPr/>
          <a:lstStyle/>
          <a:p>
            <a:r>
              <a:rPr lang="en-AU" dirty="0" smtClean="0"/>
              <a:t>Chemical reactions require energy to get started, this energy is known as </a:t>
            </a:r>
            <a:r>
              <a:rPr lang="en-AU" b="1" dirty="0" smtClean="0">
                <a:solidFill>
                  <a:schemeClr val="accent2"/>
                </a:solidFill>
              </a:rPr>
              <a:t>activation energy</a:t>
            </a:r>
          </a:p>
          <a:p>
            <a:r>
              <a:rPr lang="en-AU" b="1" dirty="0" smtClean="0">
                <a:solidFill>
                  <a:schemeClr val="accent2"/>
                </a:solidFill>
              </a:rPr>
              <a:t>Enzymes reduce the activation energy needed to begin a reaction</a:t>
            </a:r>
          </a:p>
          <a:p>
            <a:r>
              <a:rPr lang="en-AU" dirty="0" smtClean="0"/>
              <a:t>Not only </a:t>
            </a:r>
            <a:r>
              <a:rPr lang="en-AU" dirty="0"/>
              <a:t>d</a:t>
            </a:r>
            <a:r>
              <a:rPr lang="en-AU" dirty="0" smtClean="0"/>
              <a:t>o enzymes decrease activation energy, they also allow reactions to occur at a rate suited to body’s requirements</a:t>
            </a:r>
            <a:endParaRPr lang="en-AU" dirty="0"/>
          </a:p>
        </p:txBody>
      </p:sp>
      <p:pic>
        <p:nvPicPr>
          <p:cNvPr id="2052" name="Picture 4" descr="Customer Activation Curve. A business tool imported from chemistry | by  Guilherme Paiva | Frontiers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06" y="2852936"/>
            <a:ext cx="3997175" cy="28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Enzyme-substrate complex</a:t>
            </a:r>
            <a:endParaRPr lang="en-AU" dirty="0"/>
          </a:p>
        </p:txBody>
      </p:sp>
      <p:pic>
        <p:nvPicPr>
          <p:cNvPr id="1026" name="Picture 2" descr="Image result for enzyme substrate comp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620000" cy="3867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6381328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https://biologydictionary.net/enzyme-substrate-complex/</a:t>
            </a:r>
            <a:endParaRPr lang="en-A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Enzyme-substrate complex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Substrate: </a:t>
            </a:r>
            <a:r>
              <a:rPr lang="en-AU" dirty="0" smtClean="0"/>
              <a:t>molecules on which an enzyme acts</a:t>
            </a:r>
          </a:p>
          <a:p>
            <a:r>
              <a:rPr lang="en-AU" dirty="0" smtClean="0"/>
              <a:t>Enzymes are </a:t>
            </a:r>
            <a:r>
              <a:rPr lang="en-AU" i="1" u="sng" dirty="0" smtClean="0"/>
              <a:t>specific</a:t>
            </a:r>
          </a:p>
          <a:p>
            <a:r>
              <a:rPr lang="en-AU" dirty="0" smtClean="0"/>
              <a:t>Each </a:t>
            </a:r>
            <a:r>
              <a:rPr lang="en-AU" b="1" dirty="0" smtClean="0">
                <a:solidFill>
                  <a:schemeClr val="accent3"/>
                </a:solidFill>
              </a:rPr>
              <a:t>enzyme</a:t>
            </a:r>
            <a:r>
              <a:rPr lang="en-AU" dirty="0" smtClean="0"/>
              <a:t> will combine with only one particular </a:t>
            </a:r>
            <a:r>
              <a:rPr lang="en-AU" b="1" dirty="0" smtClean="0">
                <a:solidFill>
                  <a:schemeClr val="accent3"/>
                </a:solidFill>
              </a:rPr>
              <a:t>substrate</a:t>
            </a:r>
          </a:p>
        </p:txBody>
      </p:sp>
      <p:pic>
        <p:nvPicPr>
          <p:cNvPr id="19458" name="Picture 2" descr="Image result for enzyme active sit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38814"/>
            <a:ext cx="4240121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Nutrients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Cells need </a:t>
            </a:r>
            <a:r>
              <a:rPr lang="en-GB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nutrients</a:t>
            </a:r>
            <a:r>
              <a:rPr lang="en-GB" sz="3200" dirty="0"/>
              <a:t> to supply energy and matter for synthesis (building up). These nutrients may be </a:t>
            </a:r>
            <a:r>
              <a:rPr lang="en-GB" sz="3200" u="sng" dirty="0"/>
              <a:t>organic</a:t>
            </a:r>
            <a:r>
              <a:rPr lang="en-GB" sz="3200" dirty="0"/>
              <a:t> or </a:t>
            </a:r>
            <a:r>
              <a:rPr lang="en-GB" sz="3200" u="sng" dirty="0" smtClean="0"/>
              <a:t>inorganic</a:t>
            </a:r>
            <a:endParaRPr lang="en-AU" sz="3200" u="sng" dirty="0"/>
          </a:p>
          <a:p>
            <a:r>
              <a:rPr lang="en-GB" sz="3200" dirty="0"/>
              <a:t>Organic nutrients are </a:t>
            </a:r>
            <a:r>
              <a:rPr lang="en-GB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carbohydrates </a:t>
            </a:r>
            <a:r>
              <a:rPr lang="en-GB" sz="3200" dirty="0"/>
              <a:t>(monosaccharides, disaccharides and polysaccharides), </a:t>
            </a:r>
            <a:r>
              <a:rPr lang="en-GB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protein</a:t>
            </a:r>
            <a:r>
              <a:rPr lang="en-GB" sz="3200" dirty="0"/>
              <a:t>, </a:t>
            </a:r>
            <a:r>
              <a:rPr lang="en-GB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lipids</a:t>
            </a:r>
            <a:r>
              <a:rPr lang="en-GB" sz="3200" dirty="0"/>
              <a:t> (saturated and unsaturated) and </a:t>
            </a: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vitamins</a:t>
            </a:r>
            <a:endParaRPr lang="en-A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61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38" y="261610"/>
            <a:ext cx="7772400" cy="1508760"/>
          </a:xfrm>
        </p:spPr>
        <p:txBody>
          <a:bodyPr/>
          <a:lstStyle/>
          <a:p>
            <a:r>
              <a:rPr lang="en-AU" dirty="0" smtClean="0"/>
              <a:t>Enzyme-substrate complex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86" y="2132856"/>
            <a:ext cx="8229600" cy="4032448"/>
          </a:xfrm>
        </p:spPr>
        <p:txBody>
          <a:bodyPr/>
          <a:lstStyle/>
          <a:p>
            <a:r>
              <a:rPr lang="en-AU" dirty="0" smtClean="0"/>
              <a:t>Enzyme &amp; substrate have a shape &amp; structure that allow them to fit together</a:t>
            </a:r>
          </a:p>
          <a:p>
            <a:r>
              <a:rPr lang="en-AU" b="1" dirty="0" smtClean="0">
                <a:solidFill>
                  <a:schemeClr val="accent2"/>
                </a:solidFill>
              </a:rPr>
              <a:t>Lock &amp; key model</a:t>
            </a:r>
          </a:p>
          <a:p>
            <a:r>
              <a:rPr lang="en-AU" b="1" dirty="0" smtClean="0">
                <a:solidFill>
                  <a:schemeClr val="accent2"/>
                </a:solidFill>
              </a:rPr>
              <a:t>Active site: </a:t>
            </a:r>
            <a:r>
              <a:rPr lang="en-AU" dirty="0" smtClean="0"/>
              <a:t>part of enzyme that combines with substrate</a:t>
            </a:r>
          </a:p>
          <a:p>
            <a:r>
              <a:rPr lang="en-AU" b="1" dirty="0" smtClean="0">
                <a:solidFill>
                  <a:schemeClr val="accent2"/>
                </a:solidFill>
              </a:rPr>
              <a:t>Enzyme-substrate complex: </a:t>
            </a:r>
            <a:r>
              <a:rPr lang="en-AU" dirty="0" smtClean="0"/>
              <a:t>when enzyme &amp; substrate are combined</a:t>
            </a:r>
          </a:p>
          <a:p>
            <a:endParaRPr lang="en-AU" dirty="0"/>
          </a:p>
        </p:txBody>
      </p:sp>
      <p:pic>
        <p:nvPicPr>
          <p:cNvPr id="18436" name="Picture 4" descr="Image result for enzyme active 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11547"/>
            <a:ext cx="5662414" cy="20995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6596390"/>
            <a:ext cx="4320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http://www2.nau.edu/lrm22/lessons/enzymes/enzymes.html</a:t>
            </a:r>
            <a:endParaRPr lang="en-A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" y="260648"/>
            <a:ext cx="7772400" cy="1508760"/>
          </a:xfrm>
        </p:spPr>
        <p:txBody>
          <a:bodyPr/>
          <a:lstStyle/>
          <a:p>
            <a:r>
              <a:rPr lang="en-AU" dirty="0" smtClean="0"/>
              <a:t>Enzyme-substrate complex</a:t>
            </a:r>
            <a:endParaRPr lang="en-AU" dirty="0"/>
          </a:p>
        </p:txBody>
      </p:sp>
      <p:pic>
        <p:nvPicPr>
          <p:cNvPr id="17410" name="Picture 2" descr="Image result for enzyme substrate comp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514509" cy="3427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896354"/>
            <a:ext cx="8964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https://www.khanacademy.org/science/biology/energy-and-enzymes/introduction-to-enzymes/a/enzymes-and-the-active-site</a:t>
            </a:r>
            <a:endParaRPr lang="en-A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15" y="260648"/>
            <a:ext cx="7772400" cy="1508760"/>
          </a:xfrm>
        </p:spPr>
        <p:txBody>
          <a:bodyPr/>
          <a:lstStyle/>
          <a:p>
            <a:r>
              <a:rPr lang="en-AU" dirty="0" smtClean="0"/>
              <a:t>Catabolic and Anabolic Reactions</a:t>
            </a:r>
            <a:endParaRPr lang="en-AU" dirty="0"/>
          </a:p>
        </p:txBody>
      </p:sp>
      <p:pic>
        <p:nvPicPr>
          <p:cNvPr id="20482" name="Picture 2" descr="Image result for enzyme substrate compl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766655" cy="32228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5661248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https://newsciencebiology.blogspot.com.au/2013/08/the-work-mechanism-of-enzyme.html</a:t>
            </a:r>
            <a:endParaRPr lang="en-A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Factors affecting enzyme activity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7772400" cy="4206240"/>
          </a:xfrm>
        </p:spPr>
        <p:txBody>
          <a:bodyPr/>
          <a:lstStyle/>
          <a:p>
            <a:pPr marL="578358" indent="-514350">
              <a:buNone/>
            </a:pPr>
            <a:r>
              <a:rPr lang="en-AU" dirty="0" smtClean="0">
                <a:solidFill>
                  <a:schemeClr val="accent2"/>
                </a:solidFill>
              </a:rPr>
              <a:t>1.	</a:t>
            </a:r>
            <a:r>
              <a:rPr lang="en-AU" dirty="0" smtClean="0"/>
              <a:t>The higher the </a:t>
            </a:r>
            <a:r>
              <a:rPr lang="en-AU" b="1" dirty="0" smtClean="0">
                <a:solidFill>
                  <a:schemeClr val="accent2"/>
                </a:solidFill>
              </a:rPr>
              <a:t>concentration</a:t>
            </a:r>
            <a:r>
              <a:rPr lang="en-AU" dirty="0" smtClean="0">
                <a:solidFill>
                  <a:schemeClr val="accent2"/>
                </a:solidFill>
              </a:rPr>
              <a:t> </a:t>
            </a:r>
            <a:r>
              <a:rPr lang="en-AU" b="1" dirty="0" smtClean="0">
                <a:solidFill>
                  <a:schemeClr val="accent2"/>
                </a:solidFill>
              </a:rPr>
              <a:t>of enzyme</a:t>
            </a:r>
            <a:r>
              <a:rPr lang="en-AU" dirty="0" smtClean="0"/>
              <a:t>, the </a:t>
            </a:r>
            <a:r>
              <a:rPr lang="en-AU" i="1" dirty="0" smtClean="0"/>
              <a:t>faster</a:t>
            </a:r>
            <a:r>
              <a:rPr lang="en-AU" dirty="0" smtClean="0"/>
              <a:t> the rate of chemical reaction</a:t>
            </a:r>
          </a:p>
          <a:p>
            <a:pPr marL="953262" lvl="1" indent="-514350"/>
            <a:r>
              <a:rPr lang="en-AU" dirty="0" smtClean="0"/>
              <a:t>By regulating type &amp; amount of enzyme present, body is able to control which reactions occur &amp; what rate they proceed</a:t>
            </a:r>
            <a:endParaRPr lang="en-AU" dirty="0"/>
          </a:p>
        </p:txBody>
      </p:sp>
      <p:pic>
        <p:nvPicPr>
          <p:cNvPr id="27650" name="Picture 2" descr="Image result for graph enzyme concen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45024"/>
            <a:ext cx="3535224" cy="287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Factors affecting enzyme activity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7772400" cy="4206240"/>
          </a:xfrm>
        </p:spPr>
        <p:txBody>
          <a:bodyPr/>
          <a:lstStyle/>
          <a:p>
            <a:pPr marL="578358" indent="-514350">
              <a:buNone/>
            </a:pPr>
            <a:r>
              <a:rPr lang="en-AU" dirty="0" smtClean="0">
                <a:solidFill>
                  <a:schemeClr val="accent2"/>
                </a:solidFill>
              </a:rPr>
              <a:t>2.	</a:t>
            </a:r>
            <a:r>
              <a:rPr lang="en-AU" dirty="0" smtClean="0"/>
              <a:t>Increasing </a:t>
            </a:r>
            <a:r>
              <a:rPr lang="en-AU" b="1" dirty="0" smtClean="0">
                <a:solidFill>
                  <a:schemeClr val="accent2"/>
                </a:solidFill>
              </a:rPr>
              <a:t>substrate concentration</a:t>
            </a:r>
            <a:r>
              <a:rPr lang="en-AU" dirty="0" smtClean="0">
                <a:solidFill>
                  <a:schemeClr val="accent2"/>
                </a:solidFill>
              </a:rPr>
              <a:t> </a:t>
            </a:r>
            <a:r>
              <a:rPr lang="en-AU" dirty="0" smtClean="0"/>
              <a:t>also </a:t>
            </a:r>
            <a:r>
              <a:rPr lang="en-AU" i="1" dirty="0" smtClean="0"/>
              <a:t>increases</a:t>
            </a:r>
            <a:r>
              <a:rPr lang="en-AU" dirty="0" smtClean="0"/>
              <a:t> rate of reaction</a:t>
            </a:r>
          </a:p>
          <a:p>
            <a:pPr marL="953262" lvl="1" indent="-514350"/>
            <a:r>
              <a:rPr lang="en-AU" dirty="0" smtClean="0"/>
              <a:t>This is because there will be more substrate molecules coming into contact with enzyme molecules</a:t>
            </a:r>
          </a:p>
          <a:p>
            <a:pPr marL="953262" lvl="1" indent="-514350"/>
            <a:r>
              <a:rPr lang="en-AU" dirty="0" smtClean="0"/>
              <a:t>Beyond a certain concentration, increasing substrate will cease to have an effect because all enzyme molecules will be fully occupied (saturation)</a:t>
            </a:r>
            <a:endParaRPr lang="en-AU" dirty="0"/>
          </a:p>
        </p:txBody>
      </p:sp>
      <p:pic>
        <p:nvPicPr>
          <p:cNvPr id="4" name="Picture 2" descr="Image result for graph enzyme concen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3222763" cy="260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Factors affecting enzyme activity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7772400" cy="4206240"/>
          </a:xfrm>
        </p:spPr>
        <p:txBody>
          <a:bodyPr/>
          <a:lstStyle/>
          <a:p>
            <a:pPr marL="578358" indent="-514350">
              <a:buNone/>
            </a:pPr>
            <a:r>
              <a:rPr lang="en-AU" dirty="0" smtClean="0">
                <a:solidFill>
                  <a:schemeClr val="accent2"/>
                </a:solidFill>
              </a:rPr>
              <a:t>3.	</a:t>
            </a:r>
            <a:r>
              <a:rPr lang="en-AU" b="1" dirty="0" smtClean="0">
                <a:solidFill>
                  <a:schemeClr val="accent2"/>
                </a:solidFill>
              </a:rPr>
              <a:t>Products</a:t>
            </a:r>
            <a:r>
              <a:rPr lang="en-AU" dirty="0" smtClean="0">
                <a:solidFill>
                  <a:schemeClr val="accent2"/>
                </a:solidFill>
              </a:rPr>
              <a:t> </a:t>
            </a:r>
            <a:r>
              <a:rPr lang="en-AU" dirty="0" smtClean="0"/>
              <a:t>of reaction must be </a:t>
            </a:r>
            <a:r>
              <a:rPr lang="en-AU" b="1" dirty="0" smtClean="0">
                <a:solidFill>
                  <a:schemeClr val="accent2"/>
                </a:solidFill>
              </a:rPr>
              <a:t>continually removed</a:t>
            </a:r>
          </a:p>
          <a:p>
            <a:pPr marL="953262" lvl="1" indent="-514350"/>
            <a:r>
              <a:rPr lang="en-AU" dirty="0" smtClean="0"/>
              <a:t>Otherwise rate of reaction will </a:t>
            </a:r>
            <a:r>
              <a:rPr lang="en-AU" i="1" dirty="0" smtClean="0"/>
              <a:t>slow</a:t>
            </a:r>
            <a:r>
              <a:rPr lang="en-AU" dirty="0" smtClean="0"/>
              <a:t> because it becomes more difficult for substrate molecules to make contact with enzyme molecules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Factors affecting enzyme activity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83" y="2132856"/>
            <a:ext cx="5184576" cy="4206240"/>
          </a:xfrm>
        </p:spPr>
        <p:txBody>
          <a:bodyPr>
            <a:normAutofit lnSpcReduction="10000"/>
          </a:bodyPr>
          <a:lstStyle/>
          <a:p>
            <a:pPr marL="578358" indent="-514350">
              <a:buNone/>
            </a:pPr>
            <a:r>
              <a:rPr lang="en-AU" dirty="0" smtClean="0">
                <a:solidFill>
                  <a:schemeClr val="accent2"/>
                </a:solidFill>
              </a:rPr>
              <a:t>4.	</a:t>
            </a:r>
            <a:r>
              <a:rPr lang="en-AU" b="1" dirty="0" smtClean="0">
                <a:solidFill>
                  <a:schemeClr val="accent2"/>
                </a:solidFill>
              </a:rPr>
              <a:t>Temperature</a:t>
            </a:r>
            <a:r>
              <a:rPr lang="en-AU" dirty="0" smtClean="0">
                <a:solidFill>
                  <a:schemeClr val="accent2"/>
                </a:solidFill>
              </a:rPr>
              <a:t> </a:t>
            </a:r>
            <a:r>
              <a:rPr lang="en-AU" dirty="0" smtClean="0"/>
              <a:t>influences enzyme activity</a:t>
            </a:r>
          </a:p>
          <a:p>
            <a:pPr marL="953262" lvl="1" indent="-514350"/>
            <a:r>
              <a:rPr lang="en-AU" dirty="0" smtClean="0"/>
              <a:t>Rate of most chemical reactions </a:t>
            </a:r>
            <a:r>
              <a:rPr lang="en-AU" i="1" dirty="0" smtClean="0"/>
              <a:t>increases</a:t>
            </a:r>
            <a:r>
              <a:rPr lang="en-AU" dirty="0" smtClean="0"/>
              <a:t> as temperature increases</a:t>
            </a:r>
          </a:p>
          <a:p>
            <a:pPr marL="953262" lvl="1" indent="-514350"/>
            <a:r>
              <a:rPr lang="en-AU" dirty="0" smtClean="0"/>
              <a:t>Only within a </a:t>
            </a:r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limited temperature range</a:t>
            </a:r>
          </a:p>
          <a:p>
            <a:pPr marL="953262" lvl="1" indent="-514350"/>
            <a:r>
              <a:rPr lang="en-AU" dirty="0" smtClean="0"/>
              <a:t>Because enzymes are proteins, beyond about 45-50°C their structure changes and they are </a:t>
            </a:r>
            <a:r>
              <a:rPr lang="en-A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denatured (inactivated)</a:t>
            </a:r>
          </a:p>
          <a:p>
            <a:pPr marL="953262" lvl="1" indent="-514350"/>
            <a:r>
              <a:rPr lang="en-AU" b="1" dirty="0" smtClean="0">
                <a:solidFill>
                  <a:schemeClr val="accent2"/>
                </a:solidFill>
              </a:rPr>
              <a:t>Optimum temperature: </a:t>
            </a:r>
            <a:r>
              <a:rPr lang="en-AU" dirty="0" smtClean="0"/>
              <a:t>temp. at which enzyme works best. For most enzymes in human body this is between 30°C and 40°C</a:t>
            </a:r>
            <a:endParaRPr lang="en-AU" dirty="0"/>
          </a:p>
        </p:txBody>
      </p:sp>
      <p:pic>
        <p:nvPicPr>
          <p:cNvPr id="4" name="Picture 2" descr="Image result for optimum temperature of enzy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585802"/>
            <a:ext cx="3243909" cy="286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mage result for optimum temperature of enzy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320481" cy="2880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2996952"/>
            <a:ext cx="7560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http://www.bbc.co.uk/schools/gcsebitesize/science/add_ocr_pre_2011/homeostasis/importancerev4.shtml</a:t>
            </a:r>
            <a:endParaRPr lang="en-AU" sz="1100" dirty="0"/>
          </a:p>
        </p:txBody>
      </p:sp>
      <p:pic>
        <p:nvPicPr>
          <p:cNvPr id="3074" name="Picture 2" descr="Enzyme Specificity | BioNi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95" y="3384735"/>
            <a:ext cx="4920481" cy="27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27992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/>
              <a:t>https://www.google.com/search?q=denaturing+active+site+of+enzyme&amp;tbm=isch&amp;ved=2ahUKEwj09Nag1NHtAhVDA7cAHa9SANkQ2-cCegQIABAA&amp;oq=denaturing+active+site+of+enzyme&amp;gs_lcp=CgNpbWcQAzoECAAQQzoFCAAQsQM6CAgAELEDEIMBOgcIABCxAxBDOgIIADoGCAAQCBAeOgQIABAYUOiGF1iirhdg6K8XaABwAHgBgAHxAogBiTSSAQkwLjE3LjEzLjGYAQCgAQGqAQtnd3Mtd2l6LWltZ8ABAQ&amp;sclient=img&amp;ei=PIzZX_TmHMOG3LUPr6WByA0&amp;bih=969&amp;biw=1920&amp;rlz=1C1GCEA_enAU931AU931#imgrc=uTOpuN7EN7r49M</a:t>
            </a:r>
            <a:endParaRPr lang="en-A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Factors affecting enzyme activity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41505"/>
            <a:ext cx="7772400" cy="4206240"/>
          </a:xfrm>
        </p:spPr>
        <p:txBody>
          <a:bodyPr/>
          <a:lstStyle/>
          <a:p>
            <a:pPr marL="578358" indent="-514350">
              <a:buNone/>
            </a:pPr>
            <a:r>
              <a:rPr lang="en-AU" dirty="0" smtClean="0">
                <a:solidFill>
                  <a:schemeClr val="accent2"/>
                </a:solidFill>
              </a:rPr>
              <a:t>5.	</a:t>
            </a:r>
            <a:r>
              <a:rPr lang="en-AU" dirty="0" smtClean="0"/>
              <a:t>Enzymes are </a:t>
            </a:r>
            <a:r>
              <a:rPr lang="en-AU" b="1" dirty="0" smtClean="0">
                <a:solidFill>
                  <a:schemeClr val="accent2"/>
                </a:solidFill>
              </a:rPr>
              <a:t>sensitive to pH </a:t>
            </a:r>
            <a:r>
              <a:rPr lang="en-AU" dirty="0" smtClean="0"/>
              <a:t>of the medium in which the reaction is taking place</a:t>
            </a:r>
          </a:p>
          <a:p>
            <a:pPr marL="953262" lvl="1" indent="-514350"/>
            <a:r>
              <a:rPr lang="en-AU" dirty="0" smtClean="0"/>
              <a:t>Each enzyme has an </a:t>
            </a:r>
            <a:r>
              <a:rPr lang="en-A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optimal pH </a:t>
            </a:r>
            <a:r>
              <a:rPr lang="en-AU" dirty="0" smtClean="0"/>
              <a:t>at which is works most effectively</a:t>
            </a:r>
          </a:p>
          <a:p>
            <a:pPr marL="953262" lvl="1" indent="-514350"/>
            <a:endParaRPr lang="en-AU" dirty="0"/>
          </a:p>
        </p:txBody>
      </p:sp>
      <p:pic>
        <p:nvPicPr>
          <p:cNvPr id="23554" name="Picture 2" descr="Image result for optimum pH of enzy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15279"/>
            <a:ext cx="555635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Factors affecting enzyme activity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None/>
            </a:pPr>
            <a:r>
              <a:rPr lang="en-AU" dirty="0" smtClean="0">
                <a:solidFill>
                  <a:schemeClr val="accent2"/>
                </a:solidFill>
              </a:rPr>
              <a:t>6.	</a:t>
            </a:r>
            <a:r>
              <a:rPr lang="en-AU" dirty="0" smtClean="0"/>
              <a:t>Many enzymes require the presence of </a:t>
            </a:r>
            <a:r>
              <a:rPr lang="en-AU" b="1" dirty="0" smtClean="0">
                <a:solidFill>
                  <a:schemeClr val="accent2"/>
                </a:solidFill>
              </a:rPr>
              <a:t>co-factors: </a:t>
            </a:r>
            <a:r>
              <a:rPr lang="en-AU" dirty="0" smtClean="0"/>
              <a:t>certain ions or non-protein molecules before they will catalyse a reaction</a:t>
            </a:r>
          </a:p>
          <a:p>
            <a:pPr marL="953262" lvl="1" indent="-514350"/>
            <a:r>
              <a:rPr lang="en-AU" b="1" dirty="0" smtClean="0">
                <a:solidFill>
                  <a:schemeClr val="accent2"/>
                </a:solidFill>
              </a:rPr>
              <a:t>Co-factors</a:t>
            </a:r>
            <a:r>
              <a:rPr lang="en-AU" dirty="0" smtClean="0"/>
              <a:t> change the </a:t>
            </a:r>
            <a:r>
              <a:rPr lang="en-AU" i="1" dirty="0" smtClean="0"/>
              <a:t>shape</a:t>
            </a:r>
            <a:r>
              <a:rPr lang="en-AU" dirty="0" smtClean="0"/>
              <a:t> of the active site so enzyme can combine with substrate</a:t>
            </a:r>
          </a:p>
          <a:p>
            <a:pPr marL="953262" lvl="1" indent="-514350"/>
            <a:r>
              <a:rPr lang="en-AU" dirty="0" smtClean="0"/>
              <a:t>Without a co-factor the enzyme molecule is intact but cannot function</a:t>
            </a:r>
          </a:p>
          <a:p>
            <a:pPr marL="953262" lvl="1" indent="-514350"/>
            <a:r>
              <a:rPr lang="en-AU" b="1" dirty="0" smtClean="0">
                <a:solidFill>
                  <a:schemeClr val="accent2"/>
                </a:solidFill>
              </a:rPr>
              <a:t>Co-enzymes: </a:t>
            </a:r>
            <a:r>
              <a:rPr lang="en-AU" dirty="0" smtClean="0"/>
              <a:t>non-protein organic molecules. Many vitamins function as these</a:t>
            </a:r>
          </a:p>
          <a:p>
            <a:pPr marL="953262" lvl="1" indent="-514350"/>
            <a:endParaRPr lang="en-AU" dirty="0" smtClean="0"/>
          </a:p>
          <a:p>
            <a:pPr marL="953262" lvl="1" indent="-51435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640960" cy="1399032"/>
          </a:xfrm>
        </p:spPr>
        <p:txBody>
          <a:bodyPr>
            <a:normAutofit/>
          </a:bodyPr>
          <a:lstStyle/>
          <a:p>
            <a:r>
              <a:rPr lang="en-AU" sz="4000" dirty="0"/>
              <a:t>Organic vs </a:t>
            </a:r>
            <a:r>
              <a:rPr lang="en-AU" sz="4000" dirty="0" smtClean="0"/>
              <a:t>Inorganic molecules</a:t>
            </a:r>
            <a:endParaRPr lang="en-AU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001214"/>
              </p:ext>
            </p:extLst>
          </p:nvPr>
        </p:nvGraphicFramePr>
        <p:xfrm>
          <a:off x="685800" y="2011363"/>
          <a:ext cx="7772400" cy="440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434554244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396757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Organic</a:t>
                      </a:r>
                      <a:endParaRPr lang="en-AU" sz="32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Inorganic</a:t>
                      </a:r>
                      <a:endParaRPr lang="en-AU" sz="3200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36444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/>
                        <a:t>Large molecules </a:t>
                      </a:r>
                      <a:r>
                        <a:rPr lang="en-AU" sz="2400" dirty="0" smtClean="0"/>
                        <a:t>and a lot of them</a:t>
                      </a:r>
                    </a:p>
                    <a:p>
                      <a:endParaRPr lang="en-AU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/>
                        <a:t>Small molecules </a:t>
                      </a:r>
                      <a:r>
                        <a:rPr lang="en-AU" sz="2400" dirty="0" smtClean="0"/>
                        <a:t>and only a few atoms</a:t>
                      </a:r>
                    </a:p>
                    <a:p>
                      <a:endParaRPr lang="en-AU" sz="2400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90221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en-AU" sz="2400" dirty="0" smtClean="0"/>
                        <a:t>Always contain </a:t>
                      </a:r>
                      <a:r>
                        <a:rPr lang="en-AU" sz="2400" b="1" dirty="0" smtClean="0"/>
                        <a:t>carbon</a:t>
                      </a:r>
                    </a:p>
                    <a:p>
                      <a:pPr marL="742950" lvl="1" indent="-285750" eaLnBrk="1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Arranged in chains or rings</a:t>
                      </a:r>
                    </a:p>
                    <a:p>
                      <a:endParaRPr lang="en-AU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/>
                        <a:t>May contain carbon (but not large numbers)</a:t>
                      </a:r>
                    </a:p>
                    <a:p>
                      <a:endParaRPr lang="en-AU" sz="2400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244215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/>
                        <a:t>Usually contain hydrogen and oxygen</a:t>
                      </a:r>
                    </a:p>
                    <a:p>
                      <a:endParaRPr lang="en-AU" sz="2400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/>
                        <a:t>E.g. sodium chloride, calcium carbonate, copper sulphate</a:t>
                      </a:r>
                    </a:p>
                    <a:p>
                      <a:endParaRPr lang="en-AU" sz="2400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2498256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046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cofactors of enzy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3105"/>
            <a:ext cx="4762500" cy="3495675"/>
          </a:xfrm>
          <a:prstGeom prst="rect">
            <a:avLst/>
          </a:prstGeom>
          <a:noFill/>
        </p:spPr>
      </p:pic>
      <p:pic>
        <p:nvPicPr>
          <p:cNvPr id="31748" name="Picture 4" descr="Image result for cofactors of enzy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082" y="4033617"/>
            <a:ext cx="4461123" cy="25627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6596390"/>
            <a:ext cx="5508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https://lovingubiology.wordpress.com/2015/12/13/enzymes-and-functions/</a:t>
            </a:r>
            <a:endParaRPr lang="en-A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Factors affecting enzyme activity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7772400" cy="4206240"/>
          </a:xfrm>
        </p:spPr>
        <p:txBody>
          <a:bodyPr/>
          <a:lstStyle/>
          <a:p>
            <a:pPr marL="578358" indent="-514350">
              <a:buNone/>
            </a:pPr>
            <a:r>
              <a:rPr lang="en-AU" dirty="0" smtClean="0">
                <a:solidFill>
                  <a:schemeClr val="accent2"/>
                </a:solidFill>
              </a:rPr>
              <a:t>7.	</a:t>
            </a:r>
            <a:r>
              <a:rPr lang="en-AU" b="1" dirty="0" smtClean="0">
                <a:solidFill>
                  <a:schemeClr val="accent2"/>
                </a:solidFill>
              </a:rPr>
              <a:t>Enzyme Inhibitors: </a:t>
            </a:r>
            <a:r>
              <a:rPr lang="en-AU" dirty="0" smtClean="0"/>
              <a:t>substrates that slow or even stop the enzyme’s activity</a:t>
            </a:r>
          </a:p>
          <a:p>
            <a:pPr marL="953262" lvl="1" indent="-514350"/>
            <a:r>
              <a:rPr lang="en-AU" dirty="0" smtClean="0"/>
              <a:t>Inhibitors may be used by cell to control reactions so that products are produced in specific amounts</a:t>
            </a:r>
          </a:p>
          <a:p>
            <a:pPr marL="953262" lvl="1" indent="-514350"/>
            <a:r>
              <a:rPr lang="en-AU" dirty="0" smtClean="0"/>
              <a:t>Many drugs are enzyme </a:t>
            </a:r>
            <a:r>
              <a:rPr lang="en-AU" dirty="0" smtClean="0"/>
              <a:t>inhibitors; </a:t>
            </a:r>
            <a:r>
              <a:rPr lang="en-AU" dirty="0" err="1" smtClean="0"/>
              <a:t>eg</a:t>
            </a:r>
            <a:r>
              <a:rPr lang="en-AU" dirty="0" smtClean="0"/>
              <a:t>. Penicillin inhibits an enzyme in </a:t>
            </a:r>
            <a:r>
              <a:rPr lang="en-AU" dirty="0" smtClean="0"/>
              <a:t>bacteria </a:t>
            </a:r>
            <a:r>
              <a:rPr lang="en-AU" dirty="0" smtClean="0"/>
              <a:t>that is involved in </a:t>
            </a:r>
            <a:r>
              <a:rPr lang="en-AU" dirty="0" smtClean="0"/>
              <a:t>construction </a:t>
            </a:r>
            <a:r>
              <a:rPr lang="en-AU" dirty="0" smtClean="0"/>
              <a:t>of cell wall</a:t>
            </a:r>
          </a:p>
          <a:p>
            <a:pPr marL="953262" lvl="1" indent="-51435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enzyme inhib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959399" cy="616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enzyme inhib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20000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61306"/>
          </a:xfrm>
        </p:spPr>
        <p:txBody>
          <a:bodyPr>
            <a:normAutofit/>
          </a:bodyPr>
          <a:lstStyle/>
          <a:p>
            <a:pPr algn="ctr"/>
            <a:r>
              <a:rPr lang="en-AU" sz="3600" dirty="0" smtClean="0"/>
              <a:t>Factors affecting enzyme activity</a:t>
            </a:r>
            <a:br>
              <a:rPr lang="en-AU" sz="3600" dirty="0" smtClean="0"/>
            </a:br>
            <a:r>
              <a:rPr lang="en-AU" sz="3600" dirty="0" smtClean="0"/>
              <a:t>-Review-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35" y="2060848"/>
            <a:ext cx="8229600" cy="4681992"/>
          </a:xfrm>
        </p:spPr>
        <p:txBody>
          <a:bodyPr/>
          <a:lstStyle/>
          <a:p>
            <a:r>
              <a:rPr lang="en-AU" dirty="0" smtClean="0"/>
              <a:t>Enzyme concentration</a:t>
            </a:r>
          </a:p>
          <a:p>
            <a:r>
              <a:rPr lang="en-AU" dirty="0" smtClean="0"/>
              <a:t>Substrate concentration</a:t>
            </a:r>
          </a:p>
          <a:p>
            <a:r>
              <a:rPr lang="en-AU" dirty="0" smtClean="0"/>
              <a:t>Removing products of reaction</a:t>
            </a:r>
          </a:p>
          <a:p>
            <a:r>
              <a:rPr lang="en-AU" dirty="0" smtClean="0"/>
              <a:t>Temperature</a:t>
            </a:r>
          </a:p>
          <a:p>
            <a:r>
              <a:rPr lang="en-AU" dirty="0" smtClean="0"/>
              <a:t>pH</a:t>
            </a:r>
          </a:p>
          <a:p>
            <a:r>
              <a:rPr lang="en-AU" dirty="0" smtClean="0"/>
              <a:t>Co-factors &amp; co-enzymes</a:t>
            </a:r>
          </a:p>
          <a:p>
            <a:r>
              <a:rPr lang="en-AU" dirty="0" smtClean="0"/>
              <a:t>Enzyme inhibitors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508760"/>
          </a:xfrm>
        </p:spPr>
        <p:txBody>
          <a:bodyPr/>
          <a:lstStyle/>
          <a:p>
            <a:r>
              <a:rPr lang="en-AU" dirty="0"/>
              <a:t>DO: Questions in the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136904" cy="4206240"/>
          </a:xfrm>
        </p:spPr>
        <p:txBody>
          <a:bodyPr/>
          <a:lstStyle/>
          <a:p>
            <a:r>
              <a:rPr lang="en-AU" dirty="0"/>
              <a:t>Complete a glossary using the key words from chapter 3 (Page 81)</a:t>
            </a:r>
          </a:p>
          <a:p>
            <a:r>
              <a:rPr lang="en-AU" dirty="0"/>
              <a:t>Complete all relevant Chapter 3 Review Questions (Page 83-84)</a:t>
            </a:r>
          </a:p>
          <a:p>
            <a:r>
              <a:rPr lang="en-AU" dirty="0"/>
              <a:t>Prepare your own notes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402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 major groups of organic compounds: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AU" sz="4000" dirty="0" smtClean="0"/>
              <a:t>Carbohydrates</a:t>
            </a:r>
          </a:p>
          <a:p>
            <a:pPr marL="578358" indent="-514350">
              <a:buFont typeface="+mj-lt"/>
              <a:buAutoNum type="arabicPeriod"/>
            </a:pPr>
            <a:r>
              <a:rPr lang="en-AU" sz="4000" dirty="0" smtClean="0"/>
              <a:t>Proteins</a:t>
            </a:r>
          </a:p>
          <a:p>
            <a:pPr marL="578358" indent="-514350">
              <a:buFont typeface="+mj-lt"/>
              <a:buAutoNum type="arabicPeriod"/>
            </a:pPr>
            <a:r>
              <a:rPr lang="en-AU" sz="4000" dirty="0" smtClean="0"/>
              <a:t>Lipids</a:t>
            </a:r>
          </a:p>
          <a:p>
            <a:pPr marL="578358" indent="-514350">
              <a:buFont typeface="+mj-lt"/>
              <a:buAutoNum type="arabicPeriod"/>
            </a:pPr>
            <a:r>
              <a:rPr lang="en-AU" sz="4000" dirty="0" smtClean="0"/>
              <a:t>Nucleic Acids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6140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1. Carbohydrate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114979"/>
            <a:ext cx="8229600" cy="4788282"/>
          </a:xfrm>
        </p:spPr>
        <p:txBody>
          <a:bodyPr/>
          <a:lstStyle/>
          <a:p>
            <a:r>
              <a:rPr lang="en-AU" dirty="0"/>
              <a:t>Contain 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carbon</a:t>
            </a:r>
            <a:r>
              <a:rPr lang="en-AU" dirty="0"/>
              <a:t>, 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hydrogen</a:t>
            </a:r>
            <a:r>
              <a:rPr lang="en-AU" dirty="0"/>
              <a:t> and 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oxygen</a:t>
            </a:r>
          </a:p>
          <a:p>
            <a:r>
              <a:rPr lang="en-AU" dirty="0"/>
              <a:t>Twice as many H atoms as O atoms</a:t>
            </a:r>
          </a:p>
          <a:p>
            <a:r>
              <a:rPr lang="en-AU" dirty="0" smtClean="0"/>
              <a:t>Glucose: </a:t>
            </a:r>
            <a:r>
              <a:rPr lang="en-AU" dirty="0"/>
              <a:t>C</a:t>
            </a:r>
            <a:r>
              <a:rPr lang="en-AU" baseline="-25000" dirty="0"/>
              <a:t>6</a:t>
            </a:r>
            <a:r>
              <a:rPr lang="en-AU" dirty="0"/>
              <a:t>H</a:t>
            </a:r>
            <a:r>
              <a:rPr lang="en-AU" baseline="-25000" dirty="0"/>
              <a:t>12</a:t>
            </a:r>
            <a:r>
              <a:rPr lang="en-AU" dirty="0"/>
              <a:t>O</a:t>
            </a:r>
            <a:r>
              <a:rPr lang="en-AU" baseline="-25000" dirty="0"/>
              <a:t>6</a:t>
            </a:r>
            <a:r>
              <a:rPr lang="en-AU" dirty="0"/>
              <a:t>, </a:t>
            </a:r>
            <a:r>
              <a:rPr lang="en-AU" dirty="0" smtClean="0"/>
              <a:t>Sucrose: </a:t>
            </a:r>
            <a:r>
              <a:rPr lang="en-AU" dirty="0"/>
              <a:t>C</a:t>
            </a:r>
            <a:r>
              <a:rPr lang="en-AU" baseline="-25000" dirty="0"/>
              <a:t>12</a:t>
            </a:r>
            <a:r>
              <a:rPr lang="en-AU" dirty="0"/>
              <a:t>H</a:t>
            </a:r>
            <a:r>
              <a:rPr lang="en-AU" baseline="-25000" dirty="0"/>
              <a:t>22</a:t>
            </a:r>
            <a:r>
              <a:rPr lang="en-AU" dirty="0"/>
              <a:t>O</a:t>
            </a:r>
            <a:r>
              <a:rPr lang="en-AU" baseline="-25000" dirty="0"/>
              <a:t>11</a:t>
            </a:r>
          </a:p>
          <a:p>
            <a:endParaRPr lang="en-AU" dirty="0"/>
          </a:p>
          <a:p>
            <a:pPr>
              <a:buNone/>
            </a:pPr>
            <a:r>
              <a:rPr lang="en-AU" i="1" dirty="0"/>
              <a:t>Terms </a:t>
            </a:r>
            <a:r>
              <a:rPr lang="en-AU" i="1" dirty="0" smtClean="0"/>
              <a:t>relating to carbohydrates:</a:t>
            </a:r>
            <a:endParaRPr lang="en-AU" i="1" dirty="0"/>
          </a:p>
          <a:p>
            <a:pPr lvl="1"/>
            <a:r>
              <a:rPr lang="en-AU" sz="2400" dirty="0"/>
              <a:t>Simple </a:t>
            </a:r>
            <a:r>
              <a:rPr lang="en-AU" sz="2400" dirty="0" smtClean="0"/>
              <a:t>sugars</a:t>
            </a:r>
          </a:p>
          <a:p>
            <a:pPr lvl="1"/>
            <a:r>
              <a:rPr lang="en-AU" sz="2400" dirty="0" smtClean="0"/>
              <a:t>Monosaccharides</a:t>
            </a:r>
          </a:p>
          <a:p>
            <a:pPr lvl="1"/>
            <a:r>
              <a:rPr lang="en-AU" sz="2400" dirty="0" smtClean="0"/>
              <a:t>Disaccharides</a:t>
            </a:r>
          </a:p>
          <a:p>
            <a:pPr lvl="1"/>
            <a:r>
              <a:rPr lang="en-AU" sz="2400" dirty="0"/>
              <a:t>P</a:t>
            </a:r>
            <a:r>
              <a:rPr lang="en-AU" sz="2400" dirty="0" smtClean="0"/>
              <a:t>olysaccharides</a:t>
            </a:r>
            <a:endParaRPr lang="en-AU" sz="2400" dirty="0"/>
          </a:p>
          <a:p>
            <a:endParaRPr lang="en-AU" dirty="0"/>
          </a:p>
        </p:txBody>
      </p:sp>
      <p:pic>
        <p:nvPicPr>
          <p:cNvPr id="4" name="Picture 3" descr="d-gluc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647" y="2049172"/>
            <a:ext cx="2160587" cy="1376362"/>
          </a:xfrm>
          <a:prstGeom prst="rect">
            <a:avLst/>
          </a:prstGeom>
          <a:noFill/>
        </p:spPr>
      </p:pic>
      <p:sp>
        <p:nvSpPr>
          <p:cNvPr id="5" name="AutoShape 2" descr="Image result for carbohydr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0" name="Picture 6" descr="Image result for carbohydr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47577"/>
            <a:ext cx="3045611" cy="22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1. Carbohydrate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5002834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Monosaccharide: </a:t>
            </a:r>
            <a:r>
              <a:rPr lang="en-AU" u="sng" dirty="0" smtClean="0"/>
              <a:t>a </a:t>
            </a:r>
            <a:r>
              <a:rPr lang="en-AU" u="sng" dirty="0"/>
              <a:t>simple sugar </a:t>
            </a:r>
            <a:r>
              <a:rPr lang="en-AU" dirty="0"/>
              <a:t>or single-unit sugar</a:t>
            </a:r>
          </a:p>
          <a:p>
            <a:pPr lvl="1"/>
            <a:r>
              <a:rPr lang="en-AU" dirty="0"/>
              <a:t>glucose, fructose, galactose</a:t>
            </a:r>
          </a:p>
          <a:p>
            <a:pPr lvl="1"/>
            <a:endParaRPr lang="en-AU" dirty="0"/>
          </a:p>
          <a:p>
            <a:r>
              <a:rPr lang="en-A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Disaccharide: </a:t>
            </a:r>
            <a:r>
              <a:rPr lang="en-AU" u="sng" dirty="0" smtClean="0"/>
              <a:t>Two </a:t>
            </a:r>
            <a:r>
              <a:rPr lang="en-AU" u="sng" dirty="0"/>
              <a:t>monosaccharide</a:t>
            </a:r>
            <a:r>
              <a:rPr lang="en-AU" dirty="0"/>
              <a:t> molecules </a:t>
            </a:r>
            <a:r>
              <a:rPr lang="en-AU" dirty="0" smtClean="0"/>
              <a:t>joined </a:t>
            </a:r>
            <a:r>
              <a:rPr lang="en-AU" dirty="0"/>
              <a:t>together </a:t>
            </a:r>
            <a:endParaRPr lang="en-AU" dirty="0" smtClean="0"/>
          </a:p>
          <a:p>
            <a:pPr lvl="1"/>
            <a:r>
              <a:rPr lang="en-AU" dirty="0" smtClean="0"/>
              <a:t>Sucrose</a:t>
            </a:r>
            <a:r>
              <a:rPr lang="en-AU" dirty="0"/>
              <a:t>, maltose, lactose</a:t>
            </a:r>
          </a:p>
          <a:p>
            <a:pPr lvl="1"/>
            <a:endParaRPr lang="en-AU" dirty="0"/>
          </a:p>
          <a:p>
            <a:r>
              <a:rPr lang="en-A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Polysaccharide: </a:t>
            </a:r>
            <a:r>
              <a:rPr lang="en-AU" dirty="0" smtClean="0"/>
              <a:t>A </a:t>
            </a:r>
            <a:r>
              <a:rPr lang="en-AU" dirty="0"/>
              <a:t>large number of monosaccharides </a:t>
            </a:r>
            <a:r>
              <a:rPr lang="en-AU" dirty="0" smtClean="0"/>
              <a:t>joined together</a:t>
            </a:r>
            <a:endParaRPr lang="en-AU" b="1" dirty="0" smtClean="0">
              <a:solidFill>
                <a:srgbClr val="D60093"/>
              </a:solidFill>
            </a:endParaRPr>
          </a:p>
          <a:p>
            <a:pPr lvl="1"/>
            <a:r>
              <a:rPr lang="en-AU" dirty="0" smtClean="0"/>
              <a:t>Glycogen, starch, cellulose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609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1. Carbohydrate</a:t>
            </a:r>
            <a:endParaRPr lang="en-AU" dirty="0"/>
          </a:p>
        </p:txBody>
      </p:sp>
      <p:pic>
        <p:nvPicPr>
          <p:cNvPr id="4" name="Content Placeholder 3" descr="saccharid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152" y="1916832"/>
            <a:ext cx="7091232" cy="4393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16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2. Protein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33464"/>
            <a:ext cx="7787208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Contain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carbon</a:t>
            </a:r>
            <a:r>
              <a:rPr lang="en-AU" dirty="0"/>
              <a:t>, 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hydrogen</a:t>
            </a:r>
            <a:r>
              <a:rPr lang="en-AU" dirty="0"/>
              <a:t>, </a:t>
            </a:r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oxygen</a:t>
            </a:r>
            <a:r>
              <a:rPr lang="en-AU" dirty="0"/>
              <a:t> and </a:t>
            </a:r>
            <a:r>
              <a:rPr lang="en-A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nitrogen</a:t>
            </a:r>
            <a:endParaRPr lang="en-A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AU" dirty="0"/>
              <a:t>Many also contain </a:t>
            </a:r>
            <a:r>
              <a:rPr lang="en-AU" dirty="0" err="1"/>
              <a:t>sulfur</a:t>
            </a:r>
            <a:r>
              <a:rPr lang="en-AU" dirty="0"/>
              <a:t> and phosphorus</a:t>
            </a:r>
          </a:p>
          <a:p>
            <a:pPr>
              <a:lnSpc>
                <a:spcPct val="150000"/>
              </a:lnSpc>
            </a:pPr>
            <a:r>
              <a:rPr lang="en-A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Protein molecules </a:t>
            </a:r>
            <a:r>
              <a:rPr lang="en-AU" dirty="0"/>
              <a:t>are made up of large numbers of smaller units called </a:t>
            </a:r>
            <a:r>
              <a:rPr lang="en-A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amino acids</a:t>
            </a:r>
          </a:p>
          <a:p>
            <a:endParaRPr lang="en-AU" dirty="0"/>
          </a:p>
        </p:txBody>
      </p:sp>
      <p:pic>
        <p:nvPicPr>
          <p:cNvPr id="4" name="Picture 3" descr="http://www.rzuser.uni-heidelberg.de/~bu6/t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05" y="4218328"/>
            <a:ext cx="31146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rote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2579757" cy="158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6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2. Protein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628"/>
            <a:ext cx="7772400" cy="42062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A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Peptide bond: </a:t>
            </a:r>
            <a:r>
              <a:rPr lang="en-AU" sz="3200" dirty="0" smtClean="0"/>
              <a:t>bond </a:t>
            </a:r>
            <a:r>
              <a:rPr lang="en-AU" sz="3200" dirty="0"/>
              <a:t>between two amino acids </a:t>
            </a:r>
            <a:endParaRPr lang="en-AU" sz="3200" dirty="0" smtClean="0"/>
          </a:p>
          <a:p>
            <a:pPr>
              <a:lnSpc>
                <a:spcPct val="140000"/>
              </a:lnSpc>
            </a:pPr>
            <a:r>
              <a:rPr lang="en-A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Dipeptide: </a:t>
            </a:r>
            <a:r>
              <a:rPr lang="en-AU" sz="3200" dirty="0" smtClean="0"/>
              <a:t>Two </a:t>
            </a:r>
            <a:r>
              <a:rPr lang="en-AU" sz="3200" dirty="0"/>
              <a:t>amino acids joined by a peptide </a:t>
            </a:r>
            <a:r>
              <a:rPr lang="en-AU" sz="3200" dirty="0" smtClean="0"/>
              <a:t>bond </a:t>
            </a:r>
          </a:p>
          <a:p>
            <a:pPr>
              <a:lnSpc>
                <a:spcPct val="140000"/>
              </a:lnSpc>
            </a:pPr>
            <a:r>
              <a:rPr lang="en-A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Polypeptide: </a:t>
            </a:r>
            <a:r>
              <a:rPr lang="en-AU" sz="3200" dirty="0" smtClean="0"/>
              <a:t>Ten </a:t>
            </a:r>
            <a:r>
              <a:rPr lang="en-AU" sz="3200" dirty="0"/>
              <a:t>or more amino acids joined by peptide bonds </a:t>
            </a:r>
            <a:endParaRPr lang="en-AU" sz="3200" dirty="0" smtClean="0"/>
          </a:p>
          <a:p>
            <a:pPr>
              <a:lnSpc>
                <a:spcPct val="140000"/>
              </a:lnSpc>
            </a:pPr>
            <a:r>
              <a:rPr lang="en-A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Proteins</a:t>
            </a:r>
            <a:r>
              <a:rPr lang="en-A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AU" sz="3200" dirty="0"/>
              <a:t>consists of 100 or more </a:t>
            </a:r>
            <a:r>
              <a:rPr lang="en-A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amino acids </a:t>
            </a:r>
            <a:r>
              <a:rPr lang="en-AU" sz="3200" dirty="0"/>
              <a:t>joined by peptide </a:t>
            </a:r>
            <a:r>
              <a:rPr lang="en-AU" sz="3200" dirty="0" smtClean="0"/>
              <a:t>bonds</a:t>
            </a:r>
            <a:endParaRPr lang="en-AU" sz="3200" b="1" dirty="0"/>
          </a:p>
        </p:txBody>
      </p:sp>
      <p:pic>
        <p:nvPicPr>
          <p:cNvPr id="5" name="Picture 4" descr="http://www.rpi.edu/dept/bcbp/molbiochem/MBWeb/mb1/part2/images/dipept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2739"/>
            <a:ext cx="2184276" cy="15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05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450</TotalTime>
  <Words>995</Words>
  <Application>Microsoft Office PowerPoint</Application>
  <PresentationFormat>On-screen Show (4:3)</PresentationFormat>
  <Paragraphs>133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Corbel</vt:lpstr>
      <vt:lpstr>Wingdings</vt:lpstr>
      <vt:lpstr>Banded</vt:lpstr>
      <vt:lpstr>Nutrients &amp; Enzymes</vt:lpstr>
      <vt:lpstr>Nutrients</vt:lpstr>
      <vt:lpstr>Organic vs Inorganic molecules</vt:lpstr>
      <vt:lpstr>4 major groups of organic compounds:</vt:lpstr>
      <vt:lpstr>1. Carbohydrate</vt:lpstr>
      <vt:lpstr>1. Carbohydrate</vt:lpstr>
      <vt:lpstr>1. Carbohydrate</vt:lpstr>
      <vt:lpstr>2. Protein</vt:lpstr>
      <vt:lpstr>2. Protein</vt:lpstr>
      <vt:lpstr>3. Lipids</vt:lpstr>
      <vt:lpstr>3. Lipids</vt:lpstr>
      <vt:lpstr>4. Nucleic Acids</vt:lpstr>
      <vt:lpstr>Enzymes</vt:lpstr>
      <vt:lpstr>PowerPoint Presentation</vt:lpstr>
      <vt:lpstr>Enzymes and Metabolism</vt:lpstr>
      <vt:lpstr>Enzymes</vt:lpstr>
      <vt:lpstr>Activation energy</vt:lpstr>
      <vt:lpstr>Enzyme-substrate complex</vt:lpstr>
      <vt:lpstr>Enzyme-substrate complex</vt:lpstr>
      <vt:lpstr>Enzyme-substrate complex</vt:lpstr>
      <vt:lpstr>Enzyme-substrate complex</vt:lpstr>
      <vt:lpstr>Catabolic and Anabolic Reactions</vt:lpstr>
      <vt:lpstr>Factors affecting enzyme activity</vt:lpstr>
      <vt:lpstr>Factors affecting enzyme activity</vt:lpstr>
      <vt:lpstr>Factors affecting enzyme activity</vt:lpstr>
      <vt:lpstr>Factors affecting enzyme activity</vt:lpstr>
      <vt:lpstr>PowerPoint Presentation</vt:lpstr>
      <vt:lpstr>Factors affecting enzyme activity</vt:lpstr>
      <vt:lpstr>Factors affecting enzyme activity</vt:lpstr>
      <vt:lpstr>PowerPoint Presentation</vt:lpstr>
      <vt:lpstr>Factors affecting enzyme activity</vt:lpstr>
      <vt:lpstr>PowerPoint Presentation</vt:lpstr>
      <vt:lpstr>PowerPoint Presentation</vt:lpstr>
      <vt:lpstr>Factors affecting enzyme activity -Review-</vt:lpstr>
      <vt:lpstr>DO: Questions in the text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 and Metabolism</dc:title>
  <dc:creator>Allison</dc:creator>
  <cp:lastModifiedBy>JOHANSEN Rebecca [Rossmoyne Senior High School]</cp:lastModifiedBy>
  <cp:revision>45</cp:revision>
  <dcterms:created xsi:type="dcterms:W3CDTF">2018-02-17T04:29:29Z</dcterms:created>
  <dcterms:modified xsi:type="dcterms:W3CDTF">2020-12-16T04:37:49Z</dcterms:modified>
</cp:coreProperties>
</file>