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9" r:id="rId2"/>
    <p:sldId id="278" r:id="rId3"/>
    <p:sldId id="280" r:id="rId4"/>
    <p:sldId id="309" r:id="rId5"/>
    <p:sldId id="310" r:id="rId6"/>
    <p:sldId id="311" r:id="rId7"/>
    <p:sldId id="312" r:id="rId8"/>
    <p:sldId id="313" r:id="rId9"/>
    <p:sldId id="314" r:id="rId10"/>
    <p:sldId id="264" r:id="rId11"/>
    <p:sldId id="265" r:id="rId12"/>
    <p:sldId id="268" r:id="rId13"/>
    <p:sldId id="269" r:id="rId14"/>
    <p:sldId id="322" r:id="rId15"/>
    <p:sldId id="266" r:id="rId16"/>
    <p:sldId id="286" r:id="rId17"/>
    <p:sldId id="270" r:id="rId18"/>
    <p:sldId id="287" r:id="rId19"/>
    <p:sldId id="285" r:id="rId20"/>
    <p:sldId id="288" r:id="rId21"/>
    <p:sldId id="300" r:id="rId22"/>
    <p:sldId id="327" r:id="rId23"/>
    <p:sldId id="308" r:id="rId24"/>
    <p:sldId id="273" r:id="rId25"/>
    <p:sldId id="31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4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DAE7-3F04-4F79-A7D2-5D4987D0BC4C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79589-64E0-4211-9FF7-5A980A4271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96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BE5321-20AB-429D-9320-5D0C72611DEB}" type="slidenum">
              <a:rPr lang="en-US" altLang="zh-TW"/>
              <a:pPr/>
              <a:t>2</a:t>
            </a:fld>
            <a:endParaRPr lang="en-US" altLang="zh-TW" dirty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E6EC9E-663E-4BFB-8824-92201B6CE952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0B754F-BD14-4A8E-AC4C-37F65DF053C5}" type="slidenum">
              <a:rPr lang="en-US" altLang="zh-TW"/>
              <a:pPr/>
              <a:t>21</a:t>
            </a:fld>
            <a:endParaRPr lang="en-US" altLang="zh-TW" dirty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6A255A-35C5-44A3-84B6-1A6FBEABA5BF}" type="slidenum">
              <a:rPr lang="en-US" altLang="zh-TW"/>
              <a:pPr/>
              <a:t>3</a:t>
            </a:fld>
            <a:endParaRPr lang="en-US" altLang="zh-TW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31E0D6-C8D6-4C79-822A-30035A162F25}" type="slidenum">
              <a:rPr lang="en-US" altLang="zh-TW"/>
              <a:pPr/>
              <a:t>4</a:t>
            </a:fld>
            <a:endParaRPr lang="en-US" altLang="zh-TW" dirty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A87738-A09B-4C5C-BCA8-4C7A5DA3F2DA}" type="slidenum">
              <a:rPr lang="en-US" altLang="zh-TW"/>
              <a:pPr/>
              <a:t>6</a:t>
            </a:fld>
            <a:endParaRPr lang="en-US" altLang="zh-TW" dirty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21AFAB-FDE2-4508-A44B-830D8A9EC61A}" type="slidenum">
              <a:rPr lang="en-US" altLang="zh-TW"/>
              <a:pPr/>
              <a:t>8</a:t>
            </a:fld>
            <a:endParaRPr lang="en-US" altLang="zh-TW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589-64E0-4211-9FF7-5A980A427183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F7D16F4-7A5D-4F90-A79B-510018678A9F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Plants</a:t>
            </a:r>
            <a:r>
              <a:rPr lang="en-US" baseline="0" dirty="0" smtClean="0"/>
              <a:t> make sugars using photosynthesis process. </a:t>
            </a:r>
            <a:r>
              <a:rPr lang="en-US" dirty="0" smtClean="0"/>
              <a:t>Animals get glucose from food from plants. That’s</a:t>
            </a:r>
            <a:r>
              <a:rPr lang="en-US" baseline="0" dirty="0" smtClean="0"/>
              <a:t> why plants are called producers and animals are called consumers.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79589-64E0-4211-9FF7-5A980A427183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7759506-796B-49E4-AE76-9EB95129F579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UmT24R8CyA" TargetMode="External"/><Relationship Id="rId2" Type="http://schemas.openxmlformats.org/officeDocument/2006/relationships/hyperlink" Target="https://www.youtube.com/watch?v=3XIyweZg6Sw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massengale\Application%20Data\Microsoft\Media%20Catalog\insect%5b1%5d.jpg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AU" b="1" dirty="0" smtClean="0">
                <a:solidFill>
                  <a:srgbClr val="FF0000"/>
                </a:solidFill>
              </a:rPr>
              <a:t>Cell requirements</a:t>
            </a:r>
            <a:endParaRPr lang="en-AU" b="1" dirty="0">
              <a:solidFill>
                <a:srgbClr val="FF0000"/>
              </a:solidFill>
            </a:endParaRPr>
          </a:p>
        </p:txBody>
      </p:sp>
      <p:pic>
        <p:nvPicPr>
          <p:cNvPr id="18438" name="Picture 6" descr="Image result for ce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371600"/>
            <a:ext cx="2558143" cy="1790701"/>
          </a:xfrm>
          <a:prstGeom prst="rect">
            <a:avLst/>
          </a:prstGeom>
          <a:noFill/>
        </p:spPr>
      </p:pic>
      <p:pic>
        <p:nvPicPr>
          <p:cNvPr id="18440" name="Picture 8" descr="Image result for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362200" cy="1771650"/>
          </a:xfrm>
          <a:prstGeom prst="rect">
            <a:avLst/>
          </a:prstGeom>
          <a:noFill/>
        </p:spPr>
      </p:pic>
      <p:pic>
        <p:nvPicPr>
          <p:cNvPr id="18442" name="Picture 10" descr="Image result for cells"/>
          <p:cNvPicPr>
            <a:picLocks noChangeAspect="1" noChangeArrowheads="1"/>
          </p:cNvPicPr>
          <p:nvPr/>
        </p:nvPicPr>
        <p:blipFill>
          <a:blip r:embed="rId4" cstate="print"/>
          <a:srcRect l="35556"/>
          <a:stretch>
            <a:fillRect/>
          </a:stretch>
        </p:blipFill>
        <p:spPr bwMode="auto">
          <a:xfrm>
            <a:off x="6553200" y="1828800"/>
            <a:ext cx="2209800" cy="1894114"/>
          </a:xfrm>
          <a:prstGeom prst="rect">
            <a:avLst/>
          </a:prstGeom>
          <a:noFill/>
        </p:spPr>
      </p:pic>
      <p:pic>
        <p:nvPicPr>
          <p:cNvPr id="10" name="Picture 4" descr="Image result for cell respiration and photosynthesis cyc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3886200"/>
            <a:ext cx="4997302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61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Requirements for life!!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62200"/>
            <a:ext cx="7543800" cy="1676400"/>
          </a:xfrm>
        </p:spPr>
        <p:txBody>
          <a:bodyPr/>
          <a:lstStyle/>
          <a:p>
            <a:r>
              <a:rPr lang="en-AU" dirty="0" smtClean="0"/>
              <a:t>What do living things require to survive?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381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Requirements for life!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4114800" cy="4525963"/>
          </a:xfrm>
        </p:spPr>
        <p:txBody>
          <a:bodyPr>
            <a:normAutofit/>
          </a:bodyPr>
          <a:lstStyle/>
          <a:p>
            <a:r>
              <a:rPr lang="en-AU" dirty="0" smtClean="0"/>
              <a:t>Oxygen</a:t>
            </a:r>
          </a:p>
          <a:p>
            <a:r>
              <a:rPr lang="en-AU" dirty="0" smtClean="0"/>
              <a:t>Carbon dioxide </a:t>
            </a:r>
          </a:p>
          <a:p>
            <a:r>
              <a:rPr lang="en-AU" dirty="0" smtClean="0"/>
              <a:t>Glucose</a:t>
            </a:r>
          </a:p>
          <a:p>
            <a:r>
              <a:rPr lang="en-AU" dirty="0" smtClean="0"/>
              <a:t>Nutrients </a:t>
            </a:r>
          </a:p>
          <a:p>
            <a:r>
              <a:rPr lang="en-AU" dirty="0" smtClean="0"/>
              <a:t>Water</a:t>
            </a:r>
          </a:p>
          <a:p>
            <a:r>
              <a:rPr lang="en-AU" dirty="0" smtClean="0"/>
              <a:t>Removal of wastes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576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5105400" cy="1143000"/>
          </a:xfrm>
        </p:spPr>
        <p:txBody>
          <a:bodyPr/>
          <a:lstStyle/>
          <a:p>
            <a:r>
              <a:rPr lang="en-AU" dirty="0" smtClean="0"/>
              <a:t>Cellular Respiration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7543800" cy="1676400"/>
          </a:xfrm>
        </p:spPr>
        <p:txBody>
          <a:bodyPr>
            <a:normAutofit/>
          </a:bodyPr>
          <a:lstStyle/>
          <a:p>
            <a:r>
              <a:rPr lang="en-AU" dirty="0" smtClean="0"/>
              <a:t>How do </a:t>
            </a:r>
            <a:r>
              <a:rPr lang="en-AU" b="1" dirty="0" smtClean="0"/>
              <a:t>cells </a:t>
            </a:r>
            <a:r>
              <a:rPr lang="en-AU" dirty="0" smtClean="0"/>
              <a:t>get the </a:t>
            </a:r>
            <a:r>
              <a:rPr lang="en-AU" b="1" dirty="0" smtClean="0"/>
              <a:t>oxygen</a:t>
            </a:r>
            <a:r>
              <a:rPr lang="en-AU" dirty="0" smtClean="0"/>
              <a:t> needed to respire?</a:t>
            </a:r>
          </a:p>
        </p:txBody>
      </p:sp>
      <p:pic>
        <p:nvPicPr>
          <p:cNvPr id="9220" name="Picture 4" descr="Image result for respir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657600"/>
            <a:ext cx="2857500" cy="2314575"/>
          </a:xfrm>
          <a:prstGeom prst="rect">
            <a:avLst/>
          </a:prstGeom>
          <a:noFill/>
        </p:spPr>
      </p:pic>
      <p:sp>
        <p:nvSpPr>
          <p:cNvPr id="9224" name="AutoShape 8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6" name="AutoShape 10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228" name="AutoShape 1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8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Cellular Respiration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AU" dirty="0" smtClean="0"/>
              <a:t>Below are some </a:t>
            </a:r>
            <a:r>
              <a:rPr lang="en-AU" b="1" dirty="0" smtClean="0"/>
              <a:t>structures</a:t>
            </a:r>
            <a:r>
              <a:rPr lang="en-AU" dirty="0" smtClean="0"/>
              <a:t> used by plants and animals to bring oxygen into their bodies…</a:t>
            </a:r>
            <a:endParaRPr lang="en-AU" dirty="0"/>
          </a:p>
        </p:txBody>
      </p:sp>
      <p:pic>
        <p:nvPicPr>
          <p:cNvPr id="4098" name="Picture 2" descr="Image result for lung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048" y="2708920"/>
            <a:ext cx="2001064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ill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8840"/>
            <a:ext cx="3068472" cy="15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toma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304256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insect gas exchan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2857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2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838200" y="2438400"/>
            <a:ext cx="7543800" cy="1676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How do </a:t>
            </a: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Animals 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get </a:t>
            </a: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glucose</a:t>
            </a: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needed to respire?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28800" y="762000"/>
            <a:ext cx="54102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Cellular Respiration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5181600" cy="1143000"/>
          </a:xfrm>
        </p:spPr>
        <p:txBody>
          <a:bodyPr/>
          <a:lstStyle/>
          <a:p>
            <a:r>
              <a:rPr lang="en-AU" dirty="0" smtClean="0"/>
              <a:t>Cellular Respiration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525963"/>
          </a:xfrm>
        </p:spPr>
        <p:txBody>
          <a:bodyPr>
            <a:normAutofit fontScale="55000" lnSpcReduction="20000"/>
          </a:bodyPr>
          <a:lstStyle/>
          <a:p>
            <a:r>
              <a:rPr lang="en-AU" b="1" dirty="0" smtClean="0"/>
              <a:t>All living things </a:t>
            </a:r>
            <a:r>
              <a:rPr lang="en-AU" dirty="0" smtClean="0"/>
              <a:t>respire </a:t>
            </a:r>
            <a:r>
              <a:rPr lang="en-AU" b="1" dirty="0" smtClean="0"/>
              <a:t>all the time!</a:t>
            </a:r>
          </a:p>
          <a:p>
            <a:endParaRPr lang="en-AU" b="1" dirty="0" smtClean="0"/>
          </a:p>
          <a:p>
            <a:r>
              <a:rPr lang="en-AU" sz="4500" b="1" u="sng" dirty="0" smtClean="0"/>
              <a:t>Cellular respiration</a:t>
            </a:r>
            <a:r>
              <a:rPr lang="en-AU" sz="4500" dirty="0" smtClean="0"/>
              <a:t> is a set of metabolic reactions and processes that takes place in the cells of organisms to convert </a:t>
            </a:r>
            <a:r>
              <a:rPr lang="en-AU" sz="4500" b="1" dirty="0" smtClean="0">
                <a:solidFill>
                  <a:srgbClr val="FF0000"/>
                </a:solidFill>
              </a:rPr>
              <a:t>biochemical energy </a:t>
            </a:r>
            <a:r>
              <a:rPr lang="en-AU" sz="4500" dirty="0" smtClean="0"/>
              <a:t>from nutrients into </a:t>
            </a:r>
            <a:r>
              <a:rPr lang="en-AU" sz="4500" b="1" dirty="0" smtClean="0">
                <a:solidFill>
                  <a:srgbClr val="FF0000"/>
                </a:solidFill>
              </a:rPr>
              <a:t>Adenosine Triphosphate (ATP)</a:t>
            </a:r>
            <a:r>
              <a:rPr lang="en-AU" sz="4500" dirty="0" smtClean="0"/>
              <a:t> and the  release waste products.</a:t>
            </a:r>
          </a:p>
          <a:p>
            <a:pPr marL="0" indent="0">
              <a:buNone/>
            </a:pPr>
            <a:endParaRPr lang="en-AU" b="1" dirty="0" smtClean="0"/>
          </a:p>
          <a:p>
            <a:r>
              <a:rPr lang="en-AU" b="1" dirty="0" smtClean="0"/>
              <a:t>Respiration = the breakdown of glucose </a:t>
            </a:r>
            <a:r>
              <a:rPr lang="en-AU" dirty="0" smtClean="0"/>
              <a:t>(so it can be used by our cells)</a:t>
            </a:r>
            <a:r>
              <a:rPr lang="en-AU" b="1" dirty="0" smtClean="0"/>
              <a:t> in the presence of oxygen</a:t>
            </a:r>
          </a:p>
          <a:p>
            <a:endParaRPr lang="en-AU" b="1" dirty="0" smtClean="0"/>
          </a:p>
          <a:p>
            <a:r>
              <a:rPr lang="en-AU" dirty="0" smtClean="0"/>
              <a:t>Occurs in the </a:t>
            </a:r>
            <a:r>
              <a:rPr lang="en-AU" b="1" dirty="0" smtClean="0"/>
              <a:t>mitochondria</a:t>
            </a:r>
            <a:r>
              <a:rPr lang="en-AU" dirty="0" smtClean="0"/>
              <a:t> of plant and animal cells</a:t>
            </a:r>
          </a:p>
          <a:p>
            <a:endParaRPr lang="en-AU" b="1" dirty="0"/>
          </a:p>
          <a:p>
            <a:pPr marL="0" indent="0" algn="ctr">
              <a:buNone/>
            </a:pPr>
            <a:r>
              <a:rPr lang="en-AU" sz="4000" b="1" dirty="0" smtClean="0">
                <a:solidFill>
                  <a:srgbClr val="FF0000"/>
                </a:solidFill>
              </a:rPr>
              <a:t>Glucose + Oxygen </a:t>
            </a:r>
            <a:r>
              <a:rPr lang="en-AU" sz="40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ENERGY + Carbon Dioxide + Water</a:t>
            </a:r>
          </a:p>
          <a:p>
            <a:pPr marL="0" indent="0" algn="ctr">
              <a:buNone/>
            </a:pPr>
            <a:endParaRPr lang="en-AU" sz="2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8121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2238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en-US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EQUATION FOR</a:t>
            </a:r>
            <a:r>
              <a:rPr kumimoji="0"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 </a:t>
            </a:r>
            <a:r>
              <a:rPr kumimoji="0" lang="en-US" altLang="en-US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RESPIRATION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33400" y="1524000"/>
            <a:ext cx="8382000" cy="1179731"/>
            <a:chOff x="228600" y="2706469"/>
            <a:chExt cx="8382000" cy="1179731"/>
          </a:xfrm>
        </p:grpSpPr>
        <p:sp>
          <p:nvSpPr>
            <p:cNvPr id="4099" name="Text Box 3"/>
            <p:cNvSpPr txBox="1">
              <a:spLocks noChangeArrowheads="1"/>
            </p:cNvSpPr>
            <p:nvPr/>
          </p:nvSpPr>
          <p:spPr bwMode="auto">
            <a:xfrm>
              <a:off x="228600" y="3429000"/>
              <a:ext cx="16764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C</a:t>
              </a:r>
              <a:r>
                <a:rPr lang="en-US" altLang="en-US" b="1" baseline="-250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6</a:t>
              </a:r>
              <a:r>
                <a:rPr lang="en-US" altLang="en-US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H</a:t>
              </a:r>
              <a:r>
                <a:rPr lang="en-US" altLang="en-US" b="1" baseline="-250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12</a:t>
              </a:r>
              <a:r>
                <a:rPr lang="en-US" altLang="en-US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O</a:t>
              </a:r>
              <a:r>
                <a:rPr lang="en-US" altLang="en-US" b="1" baseline="-250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6</a:t>
              </a:r>
              <a:r>
                <a: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 +</a:t>
              </a:r>
            </a:p>
          </p:txBody>
        </p:sp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28600" y="28956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GLUCOSE</a:t>
              </a:r>
            </a:p>
          </p:txBody>
        </p:sp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1752600" y="3429000"/>
              <a:ext cx="7620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8" charset="0"/>
                </a:rPr>
                <a:t>6O</a:t>
              </a:r>
              <a:r>
                <a:rPr lang="en-US" altLang="en-US" b="1" baseline="-250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8" charset="0"/>
                </a:rPr>
                <a:t>2</a:t>
              </a:r>
              <a:endParaRPr lang="en-US" altLang="en-US" sz="2800" b="1" baseline="-25000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8" charset="0"/>
              </a:endParaRPr>
            </a:p>
          </p:txBody>
        </p:sp>
        <p:sp>
          <p:nvSpPr>
            <p:cNvPr id="4102" name="Text Box 6"/>
            <p:cNvSpPr txBox="1">
              <a:spLocks noChangeArrowheads="1"/>
            </p:cNvSpPr>
            <p:nvPr/>
          </p:nvSpPr>
          <p:spPr bwMode="auto">
            <a:xfrm>
              <a:off x="1676400" y="2895600"/>
              <a:ext cx="12192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OXYGEN</a:t>
              </a:r>
            </a:p>
          </p:txBody>
        </p:sp>
        <p:sp>
          <p:nvSpPr>
            <p:cNvPr id="4103" name="AutoShape 7"/>
            <p:cNvSpPr>
              <a:spLocks noChangeArrowheads="1"/>
            </p:cNvSpPr>
            <p:nvPr/>
          </p:nvSpPr>
          <p:spPr bwMode="auto">
            <a:xfrm>
              <a:off x="2590800" y="3352800"/>
              <a:ext cx="1676400" cy="533400"/>
            </a:xfrm>
            <a:prstGeom prst="rightArrow">
              <a:avLst>
                <a:gd name="adj1" fmla="val 50000"/>
                <a:gd name="adj2" fmla="val 59375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dirty="0"/>
                <a:t>produces</a:t>
              </a:r>
              <a:endParaRPr lang="en-US" altLang="en-US" dirty="0"/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4419600" y="3352800"/>
              <a:ext cx="1219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6CO</a:t>
              </a:r>
              <a:r>
                <a:rPr lang="en-US" altLang="en-US" b="1" baseline="-250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2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 +</a:t>
              </a:r>
            </a:p>
          </p:txBody>
        </p:sp>
        <p:sp>
          <p:nvSpPr>
            <p:cNvPr id="4105" name="Text Box 9"/>
            <p:cNvSpPr txBox="1">
              <a:spLocks noChangeArrowheads="1"/>
            </p:cNvSpPr>
            <p:nvPr/>
          </p:nvSpPr>
          <p:spPr bwMode="auto">
            <a:xfrm>
              <a:off x="4191000" y="2706469"/>
              <a:ext cx="1295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" charset="0"/>
                  <a:ea typeface="+mn-ea"/>
                </a:rPr>
                <a:t>CARBON DIOXIDE</a:t>
              </a:r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5791200" y="3352800"/>
              <a:ext cx="1219200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6H</a:t>
              </a:r>
              <a:r>
                <a:rPr lang="en-US" altLang="en-US" b="1" baseline="-25000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2</a:t>
              </a:r>
              <a:r>
                <a:rPr lang="en-US" altLang="en-US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O</a:t>
              </a:r>
              <a:r>
                <a:rPr lang="en-US" altLang="en-US" sz="28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 +</a:t>
              </a:r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7239000" y="3429000"/>
              <a:ext cx="13716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ENERGY</a:t>
              </a:r>
            </a:p>
          </p:txBody>
        </p:sp>
        <p:sp>
          <p:nvSpPr>
            <p:cNvPr id="4108" name="Text Box 12"/>
            <p:cNvSpPr txBox="1">
              <a:spLocks noChangeArrowheads="1"/>
            </p:cNvSpPr>
            <p:nvPr/>
          </p:nvSpPr>
          <p:spPr bwMode="auto">
            <a:xfrm>
              <a:off x="5638800" y="28956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WATER</a:t>
              </a:r>
            </a:p>
          </p:txBody>
        </p:sp>
        <p:sp>
          <p:nvSpPr>
            <p:cNvPr id="4110" name="Text Box 14"/>
            <p:cNvSpPr txBox="1">
              <a:spLocks noChangeArrowheads="1"/>
            </p:cNvSpPr>
            <p:nvPr/>
          </p:nvSpPr>
          <p:spPr bwMode="auto">
            <a:xfrm>
              <a:off x="7467600" y="2895600"/>
              <a:ext cx="8382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ATP</a:t>
              </a:r>
            </a:p>
          </p:txBody>
        </p:sp>
      </p:grpSp>
      <p:sp>
        <p:nvSpPr>
          <p:cNvPr id="53252" name="AutoShape 4" descr="Image result for cell respiration"/>
          <p:cNvSpPr>
            <a:spLocks noChangeAspect="1" noChangeArrowheads="1"/>
          </p:cNvSpPr>
          <p:nvPr/>
        </p:nvSpPr>
        <p:spPr bwMode="auto">
          <a:xfrm>
            <a:off x="231775" y="-2968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254" name="AutoShape 6" descr="Image result for cell respiration"/>
          <p:cNvSpPr>
            <a:spLocks noChangeAspect="1" noChangeArrowheads="1"/>
          </p:cNvSpPr>
          <p:nvPr/>
        </p:nvSpPr>
        <p:spPr bwMode="auto">
          <a:xfrm>
            <a:off x="231775" y="-2968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3255" name="Picture 7" descr="C:\Documents and Settings\Reboot\Desktop\cellular_respiration2_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2819399"/>
            <a:ext cx="5105400" cy="3935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Cellular Respiration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How do </a:t>
            </a:r>
            <a:r>
              <a:rPr lang="en-AU" b="1" dirty="0" smtClean="0"/>
              <a:t>plants </a:t>
            </a:r>
            <a:r>
              <a:rPr lang="en-AU" dirty="0" smtClean="0"/>
              <a:t>get </a:t>
            </a:r>
            <a:r>
              <a:rPr lang="en-AU" b="1" dirty="0" smtClean="0"/>
              <a:t>glucose</a:t>
            </a:r>
            <a:r>
              <a:rPr lang="en-AU" dirty="0" smtClean="0"/>
              <a:t> needed to respire?</a:t>
            </a:r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982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>
          <a:xfrm>
            <a:off x="2590800" y="152400"/>
            <a:ext cx="42672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Photosynthesis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5638800" cy="48006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>
                <a:ea typeface="ＭＳ Ｐゴシック" pitchFamily="34" charset="-128"/>
              </a:rPr>
              <a:t>Converts </a:t>
            </a:r>
            <a:r>
              <a:rPr lang="en-US" altLang="en-US" u="sng" dirty="0" smtClean="0">
                <a:ea typeface="ＭＳ Ｐゴシック" pitchFamily="34" charset="-128"/>
              </a:rPr>
              <a:t>the sun’s energy</a:t>
            </a:r>
            <a:r>
              <a:rPr lang="en-US" altLang="en-US" dirty="0" smtClean="0">
                <a:ea typeface="ＭＳ Ｐゴシック" pitchFamily="34" charset="-128"/>
              </a:rPr>
              <a:t> into </a:t>
            </a:r>
            <a:r>
              <a:rPr lang="en-US" altLang="en-US" u="sng" dirty="0" smtClean="0">
                <a:ea typeface="ＭＳ Ｐゴシック" pitchFamily="34" charset="-128"/>
              </a:rPr>
              <a:t>chemical energy</a:t>
            </a:r>
            <a:r>
              <a:rPr lang="en-US" altLang="en-US" dirty="0" smtClean="0">
                <a:ea typeface="ＭＳ Ｐゴシック" pitchFamily="34" charset="-128"/>
              </a:rPr>
              <a:t>.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dirty="0" smtClean="0"/>
              <a:t>    This chemical energy is stored in </a:t>
            </a:r>
            <a:r>
              <a:rPr lang="en-US" u="sng" dirty="0" smtClean="0">
                <a:solidFill>
                  <a:srgbClr val="FF0000"/>
                </a:solidFill>
              </a:rPr>
              <a:t>carbohydrate molecules</a:t>
            </a:r>
            <a:r>
              <a:rPr lang="en-US" dirty="0" smtClean="0"/>
              <a:t>, such as </a:t>
            </a:r>
            <a:r>
              <a:rPr lang="en-US" u="sng" dirty="0" smtClean="0">
                <a:solidFill>
                  <a:srgbClr val="FF0000"/>
                </a:solidFill>
              </a:rPr>
              <a:t>sugars.</a:t>
            </a:r>
            <a:endParaRPr lang="en-US" altLang="en-US" dirty="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Takes place in specialized structures inside plant cells called </a:t>
            </a:r>
            <a:r>
              <a:rPr lang="en-US" altLang="en-US" b="1" dirty="0" smtClean="0">
                <a:ea typeface="ＭＳ Ｐゴシック" pitchFamily="34" charset="-128"/>
              </a:rPr>
              <a:t>chloroplasts</a:t>
            </a:r>
          </a:p>
          <a:p>
            <a:pPr lvl="1" eaLnBrk="1" hangingPunct="1"/>
            <a:endParaRPr lang="en-US" altLang="en-US" dirty="0" smtClean="0">
              <a:ea typeface="ＭＳ Ｐゴシック" pitchFamily="34" charset="-128"/>
            </a:endParaRPr>
          </a:p>
          <a:p>
            <a:pPr lvl="1" eaLnBrk="1" hangingPunct="1"/>
            <a:r>
              <a:rPr lang="en-US" altLang="en-US" u="sng" dirty="0" smtClean="0">
                <a:ea typeface="ＭＳ Ｐゴシック" pitchFamily="34" charset="-128"/>
              </a:rPr>
              <a:t>Chlorophyll </a:t>
            </a:r>
            <a:r>
              <a:rPr lang="en-US" altLang="en-US" dirty="0" smtClean="0">
                <a:ea typeface="ＭＳ Ｐゴシック" pitchFamily="34" charset="-128"/>
              </a:rPr>
              <a:t>is the pigment that absorbs sunlight.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en-US" altLang="en-US" dirty="0" smtClean="0">
              <a:ea typeface="ＭＳ Ｐゴシック" pitchFamily="34" charset="-128"/>
            </a:endParaRPr>
          </a:p>
        </p:txBody>
      </p:sp>
      <p:pic>
        <p:nvPicPr>
          <p:cNvPr id="12292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3886200"/>
            <a:ext cx="291913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Image result for basic plant cell structure"/>
          <p:cNvPicPr>
            <a:picLocks noChangeAspect="1" noChangeArrowheads="1"/>
          </p:cNvPicPr>
          <p:nvPr/>
        </p:nvPicPr>
        <p:blipFill>
          <a:blip r:embed="rId3" cstate="print"/>
          <a:srcRect r="-1613" b="7949"/>
          <a:stretch>
            <a:fillRect/>
          </a:stretch>
        </p:blipFill>
        <p:spPr bwMode="auto">
          <a:xfrm>
            <a:off x="5867400" y="1219200"/>
            <a:ext cx="2819400" cy="2103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0"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EQUATION</a:t>
            </a:r>
            <a:r>
              <a:rPr kumimoji="0"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 </a:t>
            </a:r>
            <a:r>
              <a:rPr kumimoji="0" lang="en-US" alt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FOR</a:t>
            </a:r>
            <a:r>
              <a:rPr kumimoji="0" lang="en-US" alt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 </a:t>
            </a:r>
            <a:r>
              <a:rPr kumimoji="0" lang="en-US" altLang="en-US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itchFamily="1" charset="0"/>
              </a:rPr>
              <a:t>PHOTOSYNTHESIS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52400" y="1752600"/>
            <a:ext cx="8991600" cy="1071265"/>
            <a:chOff x="152400" y="2895600"/>
            <a:chExt cx="8991600" cy="1071265"/>
          </a:xfrm>
        </p:grpSpPr>
        <p:sp>
          <p:nvSpPr>
            <p:cNvPr id="3075" name="Text Box 3"/>
            <p:cNvSpPr txBox="1">
              <a:spLocks noChangeArrowheads="1"/>
            </p:cNvSpPr>
            <p:nvPr/>
          </p:nvSpPr>
          <p:spPr bwMode="auto">
            <a:xfrm>
              <a:off x="152400" y="3505200"/>
              <a:ext cx="4343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6CO</a:t>
              </a:r>
              <a:r>
                <a:rPr lang="en-US" altLang="en-US" sz="2400" b="1" baseline="-25000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2</a:t>
              </a:r>
              <a:r>
                <a:rPr lang="en-US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  + </a:t>
              </a:r>
              <a:r>
                <a:rPr lang="en-US" altLang="en-US" sz="2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</a:rPr>
                <a:t>6H</a:t>
              </a:r>
              <a:r>
                <a:rPr lang="en-US" altLang="en-US" sz="2400" b="1" baseline="-25000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</a:rPr>
                <a:t>2</a:t>
              </a:r>
              <a:r>
                <a:rPr lang="en-US" altLang="en-US" sz="2400" b="1" dirty="0" smtClean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</a:rPr>
                <a:t>O</a:t>
              </a:r>
              <a:r>
                <a:rPr lang="en-US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</a:rPr>
                <a:t> + </a:t>
              </a:r>
              <a:r>
                <a:rPr lang="en-US" altLang="en-US" sz="2400" b="1" dirty="0" smtClean="0">
                  <a:solidFill>
                    <a:srgbClr val="FF66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8" charset="0"/>
                </a:rPr>
                <a:t>ENERGY  </a:t>
              </a:r>
              <a:r>
                <a:rPr lang="en-US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</a:rPr>
                <a:t> </a:t>
              </a:r>
            </a:p>
          </p:txBody>
        </p:sp>
        <p:sp>
          <p:nvSpPr>
            <p:cNvPr id="3078" name="AutoShape 6"/>
            <p:cNvSpPr>
              <a:spLocks noChangeArrowheads="1"/>
            </p:cNvSpPr>
            <p:nvPr/>
          </p:nvSpPr>
          <p:spPr bwMode="auto">
            <a:xfrm>
              <a:off x="4572000" y="3400425"/>
              <a:ext cx="1371600" cy="561975"/>
            </a:xfrm>
            <a:prstGeom prst="rightArrow">
              <a:avLst>
                <a:gd name="adj1" fmla="val 50000"/>
                <a:gd name="adj2" fmla="val 6101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en-US" altLang="en-US" sz="2000" dirty="0"/>
                <a:t>produces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6096000" y="3429000"/>
              <a:ext cx="27432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C</a:t>
              </a:r>
              <a:r>
                <a:rPr lang="en-US" altLang="en-US" sz="2400" b="1" baseline="-250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6</a:t>
              </a:r>
              <a:r>
                <a:rPr lang="en-US" altLang="en-US" sz="24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H</a:t>
              </a:r>
              <a:r>
                <a:rPr lang="en-US" altLang="en-US" sz="2400" b="1" baseline="-250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12</a:t>
              </a:r>
              <a:r>
                <a:rPr lang="en-US" altLang="en-US" sz="2400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O</a:t>
              </a:r>
              <a:r>
                <a:rPr lang="en-US" altLang="en-US" sz="2400" b="1" baseline="-25000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  <a:ea typeface="+mn-ea"/>
                </a:rPr>
                <a:t>6</a:t>
              </a:r>
              <a:r>
                <a:rPr lang="en-US" altLang="en-US" sz="24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 </a:t>
              </a:r>
              <a:r>
                <a:rPr lang="en-US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+ </a:t>
              </a:r>
              <a:r>
                <a:rPr lang="en-US" altLang="en-US" sz="2400" b="1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</a:rPr>
                <a:t>6O</a:t>
              </a:r>
              <a:r>
                <a:rPr lang="en-US" altLang="en-US" sz="2400" b="1" baseline="-25000" dirty="0" smtClean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Rockwell Extra Bold" pitchFamily="1" charset="0"/>
                </a:rPr>
                <a:t>2</a:t>
              </a:r>
              <a:r>
                <a:rPr lang="en-US" altLang="en-US" sz="24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</a:rPr>
                <a:t> </a:t>
              </a:r>
            </a:p>
          </p:txBody>
        </p:sp>
        <p:sp>
          <p:nvSpPr>
            <p:cNvPr id="3081" name="Text Box 9"/>
            <p:cNvSpPr txBox="1">
              <a:spLocks noChangeArrowheads="1"/>
            </p:cNvSpPr>
            <p:nvPr/>
          </p:nvSpPr>
          <p:spPr bwMode="auto">
            <a:xfrm>
              <a:off x="152400" y="2895600"/>
              <a:ext cx="1219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" charset="0"/>
                  <a:ea typeface="+mn-ea"/>
                </a:rPr>
                <a:t>CARBON DIOXIDE</a:t>
              </a:r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1524000" y="3048000"/>
              <a:ext cx="1066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b="1" dirty="0">
                  <a:solidFill>
                    <a:srgbClr val="3333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WATER</a:t>
              </a:r>
            </a:p>
          </p:txBody>
        </p:sp>
        <p:sp>
          <p:nvSpPr>
            <p:cNvPr id="3084" name="Rectangle 12"/>
            <p:cNvSpPr>
              <a:spLocks noChangeArrowheads="1"/>
            </p:cNvSpPr>
            <p:nvPr/>
          </p:nvSpPr>
          <p:spPr bwMode="auto">
            <a:xfrm>
              <a:off x="6096000" y="2971800"/>
              <a:ext cx="1447800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altLang="en-US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GLUCOSE</a:t>
              </a: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7621588" y="2971800"/>
              <a:ext cx="15224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en-US" b="1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" charset="0"/>
                  <a:ea typeface="+mn-ea"/>
                </a:rPr>
                <a:t>OXYGEN</a:t>
              </a:r>
            </a:p>
          </p:txBody>
        </p:sp>
      </p:grpSp>
      <p:pic>
        <p:nvPicPr>
          <p:cNvPr id="45058" name="Picture 2" descr="Image result for photosynth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3388042"/>
            <a:ext cx="4038600" cy="3104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7B558D-55E9-40B6-B400-118536715BC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Cells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4419600" cy="51054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3600" b="1" dirty="0" smtClean="0"/>
              <a:t>All living things are made of </a:t>
            </a:r>
            <a:r>
              <a:rPr lang="en-US" sz="3600" b="1" dirty="0" smtClean="0">
                <a:solidFill>
                  <a:srgbClr val="990000"/>
                </a:solidFill>
              </a:rPr>
              <a:t>cells</a:t>
            </a:r>
          </a:p>
          <a:p>
            <a:r>
              <a:rPr lang="en-AU" sz="3600" dirty="0" smtClean="0"/>
              <a:t>Cells are the smallest most basic structural unit of organisms </a:t>
            </a:r>
            <a:r>
              <a:rPr lang="en-US" sz="3600" b="1" dirty="0" smtClean="0"/>
              <a:t>(basic unit of life)</a:t>
            </a:r>
          </a:p>
          <a:p>
            <a:pPr eaLnBrk="1" hangingPunct="1"/>
            <a:r>
              <a:rPr lang="en-US" sz="3600" b="1" dirty="0" smtClean="0"/>
              <a:t>Cells come from the </a:t>
            </a:r>
            <a:r>
              <a:rPr lang="en-US" sz="3600" b="1" dirty="0" smtClean="0">
                <a:solidFill>
                  <a:srgbClr val="990000"/>
                </a:solidFill>
              </a:rPr>
              <a:t>reproduction of existing cells</a:t>
            </a:r>
            <a:r>
              <a:rPr lang="en-US" sz="3600" b="1" dirty="0" smtClean="0"/>
              <a:t> (cell division)</a:t>
            </a:r>
          </a:p>
        </p:txBody>
      </p:sp>
      <p:sp>
        <p:nvSpPr>
          <p:cNvPr id="39938" name="AutoShape 2" descr="Image result for basic cel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40" name="AutoShape 4" descr="Image result for basic cell stru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941" name="Picture 5" descr="C:\Documents and Settings\Reboot\Desktop\cell_diagram_yourgenom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981200"/>
            <a:ext cx="3945662" cy="34129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kumimoji="0" lang="en-US" altLang="en-US" sz="3600" b="1" dirty="0" smtClean="0">
                <a:solidFill>
                  <a:srgbClr val="FF0000"/>
                </a:solidFill>
                <a:latin typeface="Alien Encounters" pitchFamily="2" charset="0"/>
              </a:rPr>
              <a:t>Overview of photosynthesis and respiration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381000" y="1600200"/>
            <a:ext cx="8458200" cy="1397000"/>
            <a:chOff x="228600" y="4114800"/>
            <a:chExt cx="8458200" cy="1397000"/>
          </a:xfrm>
        </p:grpSpPr>
        <p:pic>
          <p:nvPicPr>
            <p:cNvPr id="2057" name="Picture 9" descr="partly_sunny_md_wht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4495800"/>
              <a:ext cx="114300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1" name="AutoShape 13"/>
            <p:cNvSpPr>
              <a:spLocks noChangeArrowheads="1"/>
            </p:cNvSpPr>
            <p:nvPr/>
          </p:nvSpPr>
          <p:spPr bwMode="auto">
            <a:xfrm rot="16200000">
              <a:off x="1471613" y="4624387"/>
              <a:ext cx="273844" cy="626269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altLang="en-US" dirty="0"/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457200" y="4114800"/>
              <a:ext cx="9144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SUN</a:t>
              </a: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1066800" y="4267200"/>
              <a:ext cx="1143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1200" b="1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Rockwell Extra Bold" pitchFamily="1" charset="0"/>
                  <a:ea typeface="+mn-ea"/>
                </a:rPr>
                <a:t>RADIANT ENERGY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133600" y="4419599"/>
              <a:ext cx="6553200" cy="844063"/>
              <a:chOff x="609600" y="4038598"/>
              <a:chExt cx="7915275" cy="1371602"/>
            </a:xfrm>
          </p:grpSpPr>
          <p:sp>
            <p:nvSpPr>
              <p:cNvPr id="2053" name="AutoShape 5"/>
              <p:cNvSpPr>
                <a:spLocks noChangeArrowheads="1"/>
              </p:cNvSpPr>
              <p:nvPr/>
            </p:nvSpPr>
            <p:spPr bwMode="auto">
              <a:xfrm>
                <a:off x="6858000" y="4038600"/>
                <a:ext cx="1666875" cy="1371600"/>
              </a:xfrm>
              <a:prstGeom prst="triangle">
                <a:avLst>
                  <a:gd name="adj" fmla="val 50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erlin Sans FB Demi" pitchFamily="34" charset="0"/>
                    <a:ea typeface="+mn-ea"/>
                  </a:rPr>
                  <a:t>CELL</a:t>
                </a:r>
              </a:p>
              <a:p>
                <a:pPr algn="ctr">
                  <a:defRPr/>
                </a:pPr>
                <a:r>
                  <a:rPr lang="en-US" altLang="en-US" sz="16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Berlin Sans FB Demi" pitchFamily="34" charset="0"/>
                    <a:ea typeface="+mn-ea"/>
                  </a:rPr>
                  <a:t>ACTIVITIES</a:t>
                </a: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609600" y="4038598"/>
                <a:ext cx="6810818" cy="1371602"/>
                <a:chOff x="609600" y="4038598"/>
                <a:chExt cx="6810818" cy="1371602"/>
              </a:xfrm>
            </p:grpSpPr>
            <p:sp>
              <p:nvSpPr>
                <p:cNvPr id="2051" name="Rectangle 3"/>
                <p:cNvSpPr>
                  <a:spLocks noChangeArrowheads="1"/>
                </p:cNvSpPr>
                <p:nvPr/>
              </p:nvSpPr>
              <p:spPr bwMode="auto">
                <a:xfrm>
                  <a:off x="609600" y="4419600"/>
                  <a:ext cx="1905000" cy="990600"/>
                </a:xfrm>
                <a:prstGeom prst="rect">
                  <a:avLst/>
                </a:prstGeom>
                <a:solidFill>
                  <a:srgbClr val="008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en-US" sz="1400" b="1" dirty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latin typeface="Berlin Sans FB Demi" pitchFamily="34" charset="0"/>
                      <a:ea typeface="+mn-ea"/>
                    </a:rPr>
                    <a:t>PHOTOSYNTHESIS</a:t>
                  </a:r>
                </a:p>
              </p:txBody>
            </p:sp>
            <p:sp>
              <p:nvSpPr>
                <p:cNvPr id="2056" name="Rectangle 8"/>
                <p:cNvSpPr>
                  <a:spLocks noChangeArrowheads="1"/>
                </p:cNvSpPr>
                <p:nvPr/>
              </p:nvSpPr>
              <p:spPr bwMode="auto">
                <a:xfrm>
                  <a:off x="3733800" y="4419600"/>
                  <a:ext cx="1905000" cy="990600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r>
                    <a:rPr lang="en-US" altLang="en-US" sz="16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Berlin Sans FB Demi" pitchFamily="34" charset="0"/>
                      <a:ea typeface="+mn-ea"/>
                    </a:rPr>
                    <a:t>RESPIRATION</a:t>
                  </a:r>
                </a:p>
              </p:txBody>
            </p:sp>
            <p:sp>
              <p:nvSpPr>
                <p:cNvPr id="2058" name="AutoShape 10"/>
                <p:cNvSpPr>
                  <a:spLocks noChangeArrowheads="1"/>
                </p:cNvSpPr>
                <p:nvPr/>
              </p:nvSpPr>
              <p:spPr bwMode="auto">
                <a:xfrm>
                  <a:off x="2667000" y="4724400"/>
                  <a:ext cx="976313" cy="485775"/>
                </a:xfrm>
                <a:prstGeom prst="rightArrow">
                  <a:avLst>
                    <a:gd name="adj1" fmla="val 50000"/>
                    <a:gd name="adj2" fmla="val 50245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 dirty="0"/>
                </a:p>
              </p:txBody>
            </p:sp>
            <p:sp>
              <p:nvSpPr>
                <p:cNvPr id="2059" name="AutoShape 11"/>
                <p:cNvSpPr>
                  <a:spLocks noChangeArrowheads="1"/>
                </p:cNvSpPr>
                <p:nvPr/>
              </p:nvSpPr>
              <p:spPr bwMode="auto">
                <a:xfrm>
                  <a:off x="5943600" y="4724400"/>
                  <a:ext cx="976313" cy="485775"/>
                </a:xfrm>
                <a:prstGeom prst="rightArrow">
                  <a:avLst>
                    <a:gd name="adj1" fmla="val 50000"/>
                    <a:gd name="adj2" fmla="val 50245"/>
                  </a:avLst>
                </a:prstGeom>
                <a:solidFill>
                  <a:srgbClr val="800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altLang="en-US" dirty="0"/>
                </a:p>
              </p:txBody>
            </p:sp>
            <p:sp>
              <p:nvSpPr>
                <p:cNvPr id="206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450362" y="4038600"/>
                  <a:ext cx="1472608" cy="5001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14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Rockwell Extra Bold" pitchFamily="1" charset="0"/>
                      <a:ea typeface="+mn-ea"/>
                    </a:rPr>
                    <a:t>GLUCOSE</a:t>
                  </a:r>
                </a:p>
              </p:txBody>
            </p:sp>
            <p:sp>
              <p:nvSpPr>
                <p:cNvPr id="20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5395580" y="4038598"/>
                  <a:ext cx="2024838" cy="50013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en-US" altLang="en-US" sz="14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Rockwell Extra Bold" pitchFamily="1" charset="0"/>
                      <a:ea typeface="+mn-ea"/>
                    </a:rPr>
                    <a:t>ATP(ENERGY)</a:t>
                  </a:r>
                </a:p>
              </p:txBody>
            </p:sp>
          </p:grpSp>
        </p:grpSp>
      </p:grpSp>
      <p:pic>
        <p:nvPicPr>
          <p:cNvPr id="17" name="Picture 4" descr="Image result for cell respiration and photosynthesis cyc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3347086"/>
            <a:ext cx="5638800" cy="3030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915400" cy="838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LEVELS OF ORGANIZATION (Cells to organisms)</a:t>
            </a:r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514600"/>
            <a:ext cx="5791200" cy="4038600"/>
          </a:xfrm>
        </p:spPr>
        <p:txBody>
          <a:bodyPr>
            <a:noAutofit/>
          </a:bodyPr>
          <a:lstStyle/>
          <a:p>
            <a:pPr marL="457200" indent="-457200">
              <a:lnSpc>
                <a:spcPct val="145000"/>
              </a:lnSpc>
              <a:buNone/>
            </a:pPr>
            <a:r>
              <a:rPr lang="en-US" sz="2200" b="1" dirty="0" smtClean="0"/>
              <a:t>The body of an organism is organised into 5 structural levels….</a:t>
            </a:r>
          </a:p>
          <a:p>
            <a:pPr marL="457200" indent="-457200" eaLnBrk="1" hangingPunct="1">
              <a:lnSpc>
                <a:spcPct val="145000"/>
              </a:lnSpc>
              <a:buFontTx/>
              <a:buAutoNum type="arabicPeriod"/>
            </a:pPr>
            <a:r>
              <a:rPr lang="en-US" sz="2200" b="1" dirty="0" smtClean="0">
                <a:solidFill>
                  <a:srgbClr val="990000"/>
                </a:solidFill>
              </a:rPr>
              <a:t>CELL</a:t>
            </a:r>
            <a:r>
              <a:rPr lang="en-US" sz="2200" b="1" dirty="0" smtClean="0"/>
              <a:t> (makes up ALL organisms)</a:t>
            </a:r>
          </a:p>
          <a:p>
            <a:pPr marL="457200" indent="-457200" eaLnBrk="1" hangingPunct="1">
              <a:lnSpc>
                <a:spcPct val="145000"/>
              </a:lnSpc>
              <a:buFontTx/>
              <a:buAutoNum type="arabicPeriod"/>
            </a:pPr>
            <a:r>
              <a:rPr lang="en-US" sz="2200" b="1" dirty="0" smtClean="0">
                <a:solidFill>
                  <a:srgbClr val="990000"/>
                </a:solidFill>
              </a:rPr>
              <a:t>TISSUE</a:t>
            </a:r>
            <a:r>
              <a:rPr lang="en-US" sz="2200" b="1" dirty="0" smtClean="0"/>
              <a:t> (cells working together)</a:t>
            </a:r>
          </a:p>
          <a:p>
            <a:pPr marL="457200" indent="-457200" eaLnBrk="1" hangingPunct="1">
              <a:lnSpc>
                <a:spcPct val="145000"/>
              </a:lnSpc>
              <a:buFontTx/>
              <a:buAutoNum type="arabicPeriod"/>
            </a:pPr>
            <a:r>
              <a:rPr lang="en-US" sz="2200" b="1" dirty="0" smtClean="0">
                <a:solidFill>
                  <a:srgbClr val="990000"/>
                </a:solidFill>
              </a:rPr>
              <a:t>ORGAN</a:t>
            </a:r>
            <a:r>
              <a:rPr lang="en-US" sz="2200" b="1" dirty="0" smtClean="0"/>
              <a:t> (heart, brain, stomach …)</a:t>
            </a:r>
          </a:p>
          <a:p>
            <a:pPr marL="457200" indent="-457200" eaLnBrk="1" hangingPunct="1">
              <a:lnSpc>
                <a:spcPct val="145000"/>
              </a:lnSpc>
              <a:buFontTx/>
              <a:buAutoNum type="arabicPeriod"/>
            </a:pPr>
            <a:r>
              <a:rPr lang="en-US" sz="2200" b="1" dirty="0" smtClean="0">
                <a:solidFill>
                  <a:srgbClr val="990000"/>
                </a:solidFill>
              </a:rPr>
              <a:t>ORGAN SYSTEMS</a:t>
            </a:r>
            <a:r>
              <a:rPr lang="en-US" sz="2200" b="1" dirty="0" smtClean="0"/>
              <a:t> (respiratory, circulatory …)</a:t>
            </a:r>
          </a:p>
          <a:p>
            <a:pPr marL="457200" indent="-457200" eaLnBrk="1" hangingPunct="1">
              <a:lnSpc>
                <a:spcPct val="145000"/>
              </a:lnSpc>
              <a:buFontTx/>
              <a:buAutoNum type="arabicPeriod"/>
            </a:pPr>
            <a:r>
              <a:rPr lang="en-US" sz="2200" b="1" dirty="0" smtClean="0">
                <a:solidFill>
                  <a:srgbClr val="990000"/>
                </a:solidFill>
              </a:rPr>
              <a:t>ORGANISM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3124872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914400"/>
            <a:ext cx="861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The biological </a:t>
            </a:r>
            <a:r>
              <a:rPr lang="en-US" b="1" dirty="0" smtClean="0"/>
              <a:t>levels of organization</a:t>
            </a:r>
            <a:r>
              <a:rPr lang="en-US" dirty="0" smtClean="0"/>
              <a:t> of living things arranged from the simplest to most complex.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Multicellular organisms have the following 5 </a:t>
            </a:r>
            <a:r>
              <a:rPr lang="en-US" b="1" dirty="0" smtClean="0"/>
              <a:t>levels of organization</a:t>
            </a:r>
            <a:r>
              <a:rPr lang="en-US" dirty="0" smtClean="0"/>
              <a:t> ranging from cells to organism.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9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9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" y="152400"/>
            <a:ext cx="89154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</a:rPr>
              <a:t>LEVELS OF ORGANIZATION (Cells to organisms)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028343"/>
            <a:ext cx="8763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dirty="0" smtClean="0"/>
              <a:t>Cells: All living things are made up of cells. Cells are the smallest unit of living things</a:t>
            </a:r>
            <a:r>
              <a:rPr lang="en-US" dirty="0" smtClean="0"/>
              <a:t>.</a:t>
            </a:r>
            <a:r>
              <a:rPr lang="en-AU" altLang="en-US" dirty="0"/>
              <a:t> Similar </a:t>
            </a:r>
            <a:r>
              <a:rPr lang="en-AU" altLang="en-US" dirty="0">
                <a:solidFill>
                  <a:srgbClr val="9900FF"/>
                </a:solidFill>
              </a:rPr>
              <a:t>cells</a:t>
            </a:r>
            <a:r>
              <a:rPr lang="en-AU" altLang="en-US" dirty="0"/>
              <a:t> come together to form </a:t>
            </a:r>
            <a:r>
              <a:rPr lang="en-AU" altLang="en-US" dirty="0">
                <a:solidFill>
                  <a:srgbClr val="9900FF"/>
                </a:solidFill>
              </a:rPr>
              <a:t>tissues</a:t>
            </a:r>
            <a:endParaRPr lang="en-US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Tissue: A bunch of the same cells together will form a type of tissue and different tissues perform different functions.  Example: brain tissue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Organ: When a group of tissues combines they can form an organ. Each organ performs a different function. Example: Your heart is made up of several types of tissues.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Organ system: When a group of organs combine they form an organ system. Example: your digestive system is made up of your esophagus, stomach, small intestine and large intestine</a:t>
            </a:r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Organism: An individual living thing such as you! Other examples: cat, dog, fish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817356"/>
            <a:ext cx="2133600" cy="18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85800" y="914400"/>
            <a:ext cx="8153400" cy="5105400"/>
            <a:chOff x="990600" y="1219200"/>
            <a:chExt cx="7664414" cy="4607026"/>
          </a:xfrm>
        </p:grpSpPr>
        <p:pic>
          <p:nvPicPr>
            <p:cNvPr id="4" name="Picture 2" descr="Image result for structural organisation of the human body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1219200"/>
              <a:ext cx="7664414" cy="460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5-Point Star 4"/>
            <p:cNvSpPr/>
            <p:nvPr/>
          </p:nvSpPr>
          <p:spPr>
            <a:xfrm>
              <a:off x="7010400" y="3200400"/>
              <a:ext cx="685800" cy="685800"/>
            </a:xfrm>
            <a:prstGeom prst="star5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Watch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AU" dirty="0">
                <a:hlinkClick r:id="rId2"/>
              </a:rPr>
              <a:t>https://</a:t>
            </a:r>
            <a:r>
              <a:rPr lang="en-AU" dirty="0" smtClean="0">
                <a:hlinkClick r:id="rId2"/>
              </a:rPr>
              <a:t>www.youtube.com/watch?v=3XIyweZg6Sw</a:t>
            </a:r>
            <a:r>
              <a:rPr lang="en-AU" dirty="0" smtClean="0"/>
              <a:t> </a:t>
            </a:r>
          </a:p>
          <a:p>
            <a:r>
              <a:rPr lang="en-AU" dirty="0">
                <a:hlinkClick r:id="rId3"/>
              </a:rPr>
              <a:t>https://</a:t>
            </a:r>
            <a:r>
              <a:rPr lang="en-AU" dirty="0" smtClean="0">
                <a:hlinkClick r:id="rId3"/>
              </a:rPr>
              <a:t>www.youtube.com/watch?v=JUmT24R8CyA</a:t>
            </a:r>
            <a:r>
              <a:rPr lang="en-AU" dirty="0" smtClean="0"/>
              <a:t>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3918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Levels of Organisation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Complete the </a:t>
            </a:r>
            <a:r>
              <a:rPr lang="en-AU" b="1" dirty="0" smtClean="0"/>
              <a:t>Levels of Organisation </a:t>
            </a:r>
            <a:r>
              <a:rPr lang="en-AU" dirty="0" smtClean="0"/>
              <a:t>handout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5769387" cy="388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320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TW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Cell types</a:t>
            </a:r>
            <a:endParaRPr lang="en-US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67594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153400" cy="51816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400" b="1" dirty="0" smtClean="0"/>
              <a:t>Although </a:t>
            </a:r>
            <a:r>
              <a:rPr lang="en-US" sz="2400" b="1" dirty="0" smtClean="0">
                <a:solidFill>
                  <a:schemeClr val="accent2"/>
                </a:solidFill>
              </a:rPr>
              <a:t>ALL </a:t>
            </a:r>
            <a:r>
              <a:rPr lang="en-US" sz="2400" b="1" dirty="0" smtClean="0"/>
              <a:t>living things are made of cells, organisms may be:</a:t>
            </a:r>
          </a:p>
          <a:p>
            <a:r>
              <a:rPr kumimoji="1" lang="en-US" sz="2400" b="1" i="1" dirty="0" smtClean="0">
                <a:solidFill>
                  <a:srgbClr val="A50021"/>
                </a:solidFill>
              </a:rPr>
              <a:t>Single cellular</a:t>
            </a:r>
            <a:r>
              <a:rPr kumimoji="1" lang="en-US" sz="2400" b="1" dirty="0" smtClean="0">
                <a:solidFill>
                  <a:srgbClr val="A50021"/>
                </a:solidFill>
              </a:rPr>
              <a:t> – </a:t>
            </a:r>
            <a:r>
              <a:rPr kumimoji="1" lang="en-US" sz="2400" b="1" dirty="0" smtClean="0"/>
              <a:t>composed of only one cell. Example: Bacteria, Amoeba, paramecium, etc.</a:t>
            </a:r>
          </a:p>
          <a:p>
            <a:pPr eaLnBrk="1" hangingPunct="1"/>
            <a:r>
              <a:rPr kumimoji="1" lang="en-US" sz="2400" b="1" i="1" dirty="0" smtClean="0">
                <a:solidFill>
                  <a:srgbClr val="333399"/>
                </a:solidFill>
              </a:rPr>
              <a:t>Multi cellular</a:t>
            </a:r>
            <a:r>
              <a:rPr kumimoji="1" lang="en-US" sz="2400" b="1" dirty="0" smtClean="0">
                <a:solidFill>
                  <a:srgbClr val="333399"/>
                </a:solidFill>
              </a:rPr>
              <a:t>- </a:t>
            </a:r>
            <a:r>
              <a:rPr kumimoji="1" lang="en-US" sz="2400" b="1" dirty="0" smtClean="0"/>
              <a:t>composed of many cells that may organize into tissues, etc. </a:t>
            </a:r>
            <a:endParaRPr lang="en-US" sz="2400" b="1" dirty="0" smtClean="0"/>
          </a:p>
        </p:txBody>
      </p:sp>
      <p:pic>
        <p:nvPicPr>
          <p:cNvPr id="67591" name="insect[1]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191000"/>
            <a:ext cx="2286000" cy="169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AutoShape 2" descr="Image result for amoe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940" name="AutoShape 4" descr="Image result for amoeb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9944" name="Picture 8" descr="Image result for amoeba lunch 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114800"/>
            <a:ext cx="2880429" cy="175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228600" y="6019800"/>
            <a:ext cx="348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Amoeba eating two paramecium </a:t>
            </a:r>
            <a:endParaRPr lang="en-US" b="1" dirty="0"/>
          </a:p>
        </p:txBody>
      </p:sp>
      <p:pic>
        <p:nvPicPr>
          <p:cNvPr id="37890" name="Picture 2" descr="Image result for hum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3733800"/>
            <a:ext cx="1676400" cy="292216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video>
          </p:childTnLst>
        </p:cTn>
      </p:par>
    </p:tnLst>
    <p:bldLst>
      <p:bldP spid="6759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1447800"/>
          </a:xfrm>
        </p:spPr>
        <p:txBody>
          <a:bodyPr/>
          <a:lstStyle/>
          <a:p>
            <a:pPr eaLnBrk="1" hangingPunct="1"/>
            <a:r>
              <a:rPr lang="en-US" altLang="zh-TW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Cell types</a:t>
            </a:r>
            <a:endParaRPr lang="en-US" altLang="zh-TW" sz="4800" b="1" dirty="0" smtClean="0">
              <a:solidFill>
                <a:schemeClr val="accent2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76400"/>
            <a:ext cx="8610600" cy="19050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ea typeface="新細明體" pitchFamily="18" charset="-120"/>
              </a:rPr>
              <a:t>Cells, the basic units of organisms, can only be </a:t>
            </a:r>
            <a:r>
              <a:rPr lang="en-US" altLang="zh-TW" sz="3200" b="1" dirty="0" smtClean="0">
                <a:solidFill>
                  <a:srgbClr val="990000"/>
                </a:solidFill>
                <a:ea typeface="新細明體" pitchFamily="18" charset="-120"/>
              </a:rPr>
              <a:t>observed under microscope</a:t>
            </a:r>
          </a:p>
          <a:p>
            <a:pPr eaLnBrk="1" hangingPunct="1"/>
            <a:r>
              <a:rPr lang="en-US" altLang="zh-TW" sz="3200" b="1" dirty="0" smtClean="0">
                <a:ea typeface="新細明體" pitchFamily="18" charset="-120"/>
              </a:rPr>
              <a:t>Three Basic types of cells include: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9600" y="3657600"/>
          <a:ext cx="23431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0" name="點陣圖影像" r:id="rId4" imgW="2219313" imgH="2238342" progId="">
                  <p:embed/>
                </p:oleObj>
              </mc:Choice>
              <mc:Fallback>
                <p:oleObj name="點陣圖影像" r:id="rId4" imgW="2219313" imgH="2238342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234315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29000" y="3657600"/>
          <a:ext cx="246697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1" name="點陣圖影像" r:id="rId6" imgW="2771483" imgH="2705372" progId="">
                  <p:embed/>
                </p:oleObj>
              </mc:Choice>
              <mc:Fallback>
                <p:oleObj name="點陣圖影像" r:id="rId6" imgW="2771483" imgH="270537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657600"/>
                        <a:ext cx="2466975" cy="2408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09600" y="6096000"/>
            <a:ext cx="20669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dirty="0">
                <a:solidFill>
                  <a:srgbClr val="FF0000"/>
                </a:solidFill>
                <a:ea typeface="華康新儷粗黑" pitchFamily="34" charset="-120"/>
              </a:rPr>
              <a:t>Animal Cell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0" y="6096000"/>
            <a:ext cx="17875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altLang="zh-TW" dirty="0">
                <a:solidFill>
                  <a:srgbClr val="3333CC"/>
                </a:solidFill>
                <a:ea typeface="華康新儷粗黑" pitchFamily="34" charset="-120"/>
              </a:rPr>
              <a:t>Plant Cell</a:t>
            </a:r>
          </a:p>
        </p:txBody>
      </p:sp>
      <p:sp>
        <p:nvSpPr>
          <p:cNvPr id="103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5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477000" y="6096000"/>
            <a:ext cx="16764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800"/>
                </a:solidFill>
              </a:rPr>
              <a:t>Bacterial Cell</a:t>
            </a:r>
          </a:p>
        </p:txBody>
      </p:sp>
      <p:pic>
        <p:nvPicPr>
          <p:cNvPr id="5133" name="Picture 13" descr="bacteria222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657600"/>
            <a:ext cx="2286000" cy="24003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  <p:bldP spid="5126" grpId="0"/>
      <p:bldP spid="5127" grpId="0"/>
      <p:bldP spid="51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animal cell structure</a:t>
            </a:r>
            <a:endParaRPr lang="en-US" dirty="0"/>
          </a:p>
        </p:txBody>
      </p:sp>
      <p:pic>
        <p:nvPicPr>
          <p:cNvPr id="10240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 t="31733"/>
          <a:stretch>
            <a:fillRect/>
          </a:stretch>
        </p:blipFill>
        <p:spPr bwMode="auto">
          <a:xfrm>
            <a:off x="1066800" y="2209800"/>
            <a:ext cx="6690218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41637B-2091-4814-8EBF-CE8B3AC1905D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Comic Sans MS" pitchFamily="66" charset="0"/>
              </a:rPr>
              <a:t>Animal Cells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3276600"/>
            <a:ext cx="2590800" cy="71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dirty="0" smtClean="0"/>
              <a:t>Brain cells</a:t>
            </a:r>
          </a:p>
        </p:txBody>
      </p:sp>
      <p:pic>
        <p:nvPicPr>
          <p:cNvPr id="171013" name="Picture 5" descr="rbcs"/>
          <p:cNvPicPr>
            <a:picLocks noChangeAspect="1" noChangeArrowheads="1"/>
          </p:cNvPicPr>
          <p:nvPr/>
        </p:nvPicPr>
        <p:blipFill>
          <a:blip r:embed="rId3" cstate="print"/>
          <a:srcRect l="12222" r="12222" b="32222"/>
          <a:stretch>
            <a:fillRect/>
          </a:stretch>
        </p:blipFill>
        <p:spPr bwMode="auto">
          <a:xfrm>
            <a:off x="5486400" y="1295400"/>
            <a:ext cx="2362200" cy="211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5257800" y="3276600"/>
            <a:ext cx="3138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sz="3200" dirty="0">
                <a:solidFill>
                  <a:schemeClr val="tx1"/>
                </a:solidFill>
              </a:rPr>
              <a:t>Red blood cells</a:t>
            </a:r>
          </a:p>
        </p:txBody>
      </p:sp>
      <p:pic>
        <p:nvPicPr>
          <p:cNvPr id="171016" name="Picture 8" descr="Cheek c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267200"/>
            <a:ext cx="2743200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7" name="Rectangle 10"/>
          <p:cNvSpPr>
            <a:spLocks noChangeArrowheads="1"/>
          </p:cNvSpPr>
          <p:nvPr/>
        </p:nvSpPr>
        <p:spPr bwMode="auto">
          <a:xfrm>
            <a:off x="5715000" y="6278562"/>
            <a:ext cx="2376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sz="3200" dirty="0">
                <a:solidFill>
                  <a:schemeClr val="tx1"/>
                </a:solidFill>
              </a:rPr>
              <a:t>Cheek cells</a:t>
            </a:r>
          </a:p>
        </p:txBody>
      </p:sp>
      <p:pic>
        <p:nvPicPr>
          <p:cNvPr id="11" name="Picture 6" descr="Image result for cells"/>
          <p:cNvPicPr>
            <a:picLocks noChangeAspect="1" noChangeArrowheads="1"/>
          </p:cNvPicPr>
          <p:nvPr/>
        </p:nvPicPr>
        <p:blipFill>
          <a:blip r:embed="rId5" cstate="print"/>
          <a:srcRect b="5923"/>
          <a:stretch>
            <a:fillRect/>
          </a:stretch>
        </p:blipFill>
        <p:spPr bwMode="auto">
          <a:xfrm>
            <a:off x="914400" y="1295400"/>
            <a:ext cx="3124200" cy="2057400"/>
          </a:xfrm>
          <a:prstGeom prst="rect">
            <a:avLst/>
          </a:prstGeom>
          <a:noFill/>
        </p:spPr>
      </p:pic>
      <p:pic>
        <p:nvPicPr>
          <p:cNvPr id="12" name="Picture 4" descr="skel muscl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419600"/>
            <a:ext cx="2895600" cy="1871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295400" y="6142037"/>
            <a:ext cx="2590800" cy="71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Muscle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age result for basic plant cell structure"/>
          <p:cNvPicPr>
            <a:picLocks noChangeAspect="1" noChangeArrowheads="1"/>
          </p:cNvPicPr>
          <p:nvPr/>
        </p:nvPicPr>
        <p:blipFill>
          <a:blip r:embed="rId2" cstate="print"/>
          <a:srcRect r="-1613" b="7949"/>
          <a:stretch>
            <a:fillRect/>
          </a:stretch>
        </p:blipFill>
        <p:spPr bwMode="auto">
          <a:xfrm>
            <a:off x="1905000" y="1828800"/>
            <a:ext cx="5209162" cy="38862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plant cell structure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9248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latin typeface="Comic Sans MS" pitchFamily="66" charset="0"/>
              </a:rPr>
              <a:t>Plant cells</a:t>
            </a:r>
          </a:p>
        </p:txBody>
      </p:sp>
      <p:pic>
        <p:nvPicPr>
          <p:cNvPr id="173063" name="Picture 7" descr="poll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267200"/>
            <a:ext cx="286794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7924800" y="6172200"/>
            <a:ext cx="9559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sz="2400" dirty="0">
                <a:solidFill>
                  <a:schemeClr val="tx1"/>
                </a:solidFill>
              </a:rPr>
              <a:t>Pollen</a:t>
            </a:r>
          </a:p>
        </p:txBody>
      </p:sp>
      <p:pic>
        <p:nvPicPr>
          <p:cNvPr id="35842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057400"/>
            <a:ext cx="4644319" cy="3200400"/>
          </a:xfrm>
          <a:prstGeom prst="rect">
            <a:avLst/>
          </a:prstGeom>
          <a:noFill/>
        </p:spPr>
      </p:pic>
      <p:pic>
        <p:nvPicPr>
          <p:cNvPr id="7" name="Picture 5" descr="Primary_xylem_M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219200"/>
            <a:ext cx="2895600" cy="2477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858000" y="3657600"/>
            <a:ext cx="12401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b="1" dirty="0">
                <a:solidFill>
                  <a:schemeClr val="tx1"/>
                </a:solidFill>
              </a:rPr>
              <a:t>Xylem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04800"/>
            <a:ext cx="7391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Plant cells and animal cells have some features in common and others that are different..</a:t>
            </a:r>
          </a:p>
          <a:p>
            <a:endParaRPr lang="en-AU" dirty="0" smtClean="0"/>
          </a:p>
          <a:p>
            <a:r>
              <a:rPr lang="en-AU" dirty="0" smtClean="0"/>
              <a:t>Think!</a:t>
            </a:r>
          </a:p>
          <a:p>
            <a:r>
              <a:rPr lang="en-AU" dirty="0" smtClean="0"/>
              <a:t>Can you think of some similarities and differences between plant and animal cells?</a:t>
            </a:r>
            <a:endParaRPr lang="en-AU" dirty="0"/>
          </a:p>
        </p:txBody>
      </p:sp>
      <p:sp>
        <p:nvSpPr>
          <p:cNvPr id="1026" name="AutoShape 2" descr="Image result for plant vs animal cell basic dif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8" name="AutoShape 4" descr="Image result for plant vs animal cell basic differe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2" descr="Image result for basic animal cell struct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438400"/>
            <a:ext cx="6788499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956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568</Words>
  <Application>Microsoft Office PowerPoint</Application>
  <PresentationFormat>On-screen Show (4:3)</PresentationFormat>
  <Paragraphs>133</Paragraphs>
  <Slides>25</Slides>
  <Notes>11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點陣圖影像</vt:lpstr>
      <vt:lpstr>Cell requirements</vt:lpstr>
      <vt:lpstr>Cells</vt:lpstr>
      <vt:lpstr>Cell types</vt:lpstr>
      <vt:lpstr>Cell types</vt:lpstr>
      <vt:lpstr>Basic animal cell structure</vt:lpstr>
      <vt:lpstr>Animal Cells</vt:lpstr>
      <vt:lpstr>Basic plant cell structure</vt:lpstr>
      <vt:lpstr>Plant cells</vt:lpstr>
      <vt:lpstr>PowerPoint Presentation</vt:lpstr>
      <vt:lpstr>Requirements for life!!</vt:lpstr>
      <vt:lpstr>Requirements for life!</vt:lpstr>
      <vt:lpstr>Cellular Respiration</vt:lpstr>
      <vt:lpstr>Cellular Respiration</vt:lpstr>
      <vt:lpstr>PowerPoint Presentation</vt:lpstr>
      <vt:lpstr>Cellular Respiration</vt:lpstr>
      <vt:lpstr>EQUATION FOR RESPIRATION</vt:lpstr>
      <vt:lpstr>Cellular Respiration</vt:lpstr>
      <vt:lpstr>Photosynthesis</vt:lpstr>
      <vt:lpstr>EQUATION FOR PHOTOSYNTHESIS</vt:lpstr>
      <vt:lpstr>Overview of photosynthesis and respiration</vt:lpstr>
      <vt:lpstr>LEVELS OF ORGANIZATION (Cells to organisms)</vt:lpstr>
      <vt:lpstr>PowerPoint Presentation</vt:lpstr>
      <vt:lpstr>PowerPoint Presentation</vt:lpstr>
      <vt:lpstr>Watch</vt:lpstr>
      <vt:lpstr>Levels of Organisation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BIOLOGY</dc:title>
  <dc:creator>BRUNDAVANAM Ravi Krishna</dc:creator>
  <cp:lastModifiedBy>BRUNDAVANAM Ravi Krishna</cp:lastModifiedBy>
  <cp:revision>77</cp:revision>
  <dcterms:created xsi:type="dcterms:W3CDTF">2006-08-16T00:00:00Z</dcterms:created>
  <dcterms:modified xsi:type="dcterms:W3CDTF">2017-09-12T03:29:20Z</dcterms:modified>
</cp:coreProperties>
</file>