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60" r:id="rId5"/>
    <p:sldId id="262" r:id="rId6"/>
    <p:sldId id="261" r:id="rId7"/>
    <p:sldId id="263" r:id="rId8"/>
    <p:sldId id="264" r:id="rId9"/>
    <p:sldId id="265" r:id="rId10"/>
    <p:sldId id="258" r:id="rId11"/>
    <p:sldId id="259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64D24D-6F3B-439D-8174-F538A683983A}" type="datetimeFigureOut">
              <a:rPr lang="en-AU" smtClean="0"/>
              <a:t>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C541600-B856-40DC-886F-3A236AABDF5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Accounting Equation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360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The Accounting Equation can be expressed as the relationship between total assets (A), total liabilities (L) and Owner’s Equity (EQ) of a business at a specific point in time. </a:t>
            </a:r>
          </a:p>
          <a:p>
            <a:pPr marL="45720" indent="0">
              <a:buNone/>
            </a:pPr>
            <a:endParaRPr lang="en-AU" dirty="0"/>
          </a:p>
          <a:p>
            <a:r>
              <a:rPr lang="en-AU" dirty="0"/>
              <a:t>It is expressed as the following: </a:t>
            </a:r>
          </a:p>
          <a:p>
            <a:pPr marL="45720" indent="0">
              <a:buNone/>
            </a:pPr>
            <a:endParaRPr lang="en-AU" dirty="0"/>
          </a:p>
          <a:p>
            <a:pPr marL="45720" indent="0">
              <a:buNone/>
            </a:pPr>
            <a:r>
              <a:rPr lang="en-AU" b="1" i="1" dirty="0"/>
              <a:t>Assets = Liabilities + Owner’s Equity </a:t>
            </a:r>
            <a:endParaRPr lang="en-AU" dirty="0"/>
          </a:p>
          <a:p>
            <a:pPr marL="45720" indent="0">
              <a:buNone/>
            </a:pPr>
            <a:endParaRPr lang="en-AU" dirty="0"/>
          </a:p>
          <a:p>
            <a:pPr marL="45720" indent="0">
              <a:buNone/>
            </a:pPr>
            <a:r>
              <a:rPr lang="en-AU" b="1" i="1" dirty="0" smtClean="0"/>
              <a:t>Or</a:t>
            </a:r>
          </a:p>
          <a:p>
            <a:pPr marL="45720" indent="0">
              <a:buNone/>
            </a:pPr>
            <a:endParaRPr lang="en-AU" dirty="0"/>
          </a:p>
          <a:p>
            <a:pPr marL="45720" indent="0">
              <a:buNone/>
            </a:pPr>
            <a:r>
              <a:rPr lang="en-AU" b="1" i="1" dirty="0" smtClean="0"/>
              <a:t>Assets </a:t>
            </a:r>
            <a:r>
              <a:rPr lang="en-AU" b="1" i="1" dirty="0"/>
              <a:t>– Liabilities = Owner’s Equity </a:t>
            </a:r>
            <a:endParaRPr lang="en-AU" dirty="0"/>
          </a:p>
          <a:p>
            <a:pPr marL="45720" indent="0">
              <a:buNone/>
            </a:pPr>
            <a:endParaRPr lang="en-AU" dirty="0"/>
          </a:p>
          <a:p>
            <a:pPr marL="45720" indent="0">
              <a:buNone/>
            </a:pPr>
            <a:r>
              <a:rPr lang="en-AU" b="1" i="1" dirty="0" smtClean="0"/>
              <a:t>Or </a:t>
            </a:r>
            <a:endParaRPr lang="en-AU" dirty="0"/>
          </a:p>
          <a:p>
            <a:pPr marL="45720" indent="0">
              <a:buNone/>
            </a:pPr>
            <a:endParaRPr lang="en-AU" dirty="0"/>
          </a:p>
          <a:p>
            <a:pPr marL="45720" indent="0">
              <a:buNone/>
            </a:pPr>
            <a:r>
              <a:rPr lang="en-AU" b="1" i="1" dirty="0" smtClean="0"/>
              <a:t>Owner’s </a:t>
            </a:r>
            <a:r>
              <a:rPr lang="en-AU" b="1" i="1" dirty="0"/>
              <a:t>Equity = Assets – Liabilities 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Accounting equation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348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On 1 December 2015, </a:t>
            </a:r>
            <a:r>
              <a:rPr lang="en-AU" dirty="0" err="1" smtClean="0"/>
              <a:t>J.Ott</a:t>
            </a:r>
            <a:r>
              <a:rPr lang="en-AU" dirty="0" smtClean="0"/>
              <a:t> invests </a:t>
            </a:r>
            <a:r>
              <a:rPr lang="en-AU" dirty="0"/>
              <a:t>personal funds of $10,000 to </a:t>
            </a:r>
            <a:r>
              <a:rPr lang="en-AU" dirty="0" smtClean="0"/>
              <a:t>start his business. </a:t>
            </a:r>
            <a:r>
              <a:rPr lang="en-AU" dirty="0"/>
              <a:t>The effect of this transaction on </a:t>
            </a:r>
            <a:r>
              <a:rPr lang="en-AU" dirty="0" smtClean="0"/>
              <a:t>the accounting </a:t>
            </a:r>
            <a:r>
              <a:rPr lang="en-AU" dirty="0"/>
              <a:t>equation is</a:t>
            </a:r>
            <a:r>
              <a:rPr lang="en-AU" dirty="0" smtClean="0"/>
              <a:t>: 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pic>
        <p:nvPicPr>
          <p:cNvPr id="1026" name="Picture 2" descr="http://www.accountingcoach.com/wp-content/uploads/2013/10/14x-simple-table-01@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629" y="2924944"/>
            <a:ext cx="67627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ccountingcoach.com/wp-content/uploads/2013/10/14X-journal-01@2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66" y="4797152"/>
            <a:ext cx="7848872" cy="145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8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On </a:t>
            </a:r>
            <a:r>
              <a:rPr lang="en-AU" dirty="0" smtClean="0"/>
              <a:t>2 December 2015, </a:t>
            </a:r>
            <a:r>
              <a:rPr lang="en-AU" dirty="0"/>
              <a:t>J. </a:t>
            </a:r>
            <a:r>
              <a:rPr lang="en-AU" dirty="0" err="1"/>
              <a:t>Ott</a:t>
            </a:r>
            <a:r>
              <a:rPr lang="en-AU" dirty="0"/>
              <a:t> withdraws $100 of cash from the business for his personal use. The effect of this transaction on </a:t>
            </a:r>
            <a:r>
              <a:rPr lang="en-AU" dirty="0" smtClean="0"/>
              <a:t>the accounting </a:t>
            </a:r>
            <a:r>
              <a:rPr lang="en-AU" dirty="0"/>
              <a:t>equation is</a:t>
            </a:r>
            <a:r>
              <a:rPr lang="en-AU" dirty="0" smtClean="0"/>
              <a:t>: </a:t>
            </a:r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2852936"/>
            <a:ext cx="6381750" cy="1409700"/>
          </a:xfrm>
          <a:prstGeom prst="rect">
            <a:avLst/>
          </a:prstGeom>
        </p:spPr>
      </p:pic>
      <p:pic>
        <p:nvPicPr>
          <p:cNvPr id="2050" name="Picture 2" descr="http://www.accountingcoach.com/wp-content/uploads/2013/10/14X-journal-02@2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576683"/>
            <a:ext cx="8084679" cy="150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16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3074" name="Picture 2" descr="http://www.accountingcoach.com/wp-content/uploads/2013/10/14x-simple-table-03@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28181"/>
            <a:ext cx="842010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126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On </a:t>
            </a:r>
            <a:r>
              <a:rPr lang="en-AU" dirty="0" smtClean="0"/>
              <a:t>3 December 2015,  $5,000 </a:t>
            </a:r>
            <a:r>
              <a:rPr lang="en-AU" dirty="0"/>
              <a:t>of cash </a:t>
            </a:r>
            <a:r>
              <a:rPr lang="en-AU" dirty="0" smtClean="0"/>
              <a:t>was spent to </a:t>
            </a:r>
            <a:r>
              <a:rPr lang="en-AU" dirty="0"/>
              <a:t>purchase computer equipment for use in the business. The effect of this transaction on the accounting equation is: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098" name="Picture 2" descr="http://www.accountingcoach.com/wp-content/uploads/2013/10/14x-simple-table-08@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40968"/>
            <a:ext cx="7545660" cy="140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accountingcoach.com/wp-content/uploads/2013/10/14X-journal-03@2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05763"/>
            <a:ext cx="8424936" cy="1564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8219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122" name="Picture 2" descr="http://www.accountingcoach.com/wp-content/uploads/2013/10/14x-simple-table-09@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8174"/>
            <a:ext cx="8547054" cy="287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35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On </a:t>
            </a:r>
            <a:r>
              <a:rPr lang="en-AU" dirty="0" smtClean="0"/>
              <a:t>4 December 2015, the business obtains </a:t>
            </a:r>
            <a:r>
              <a:rPr lang="en-AU" dirty="0"/>
              <a:t>$7,000 by borrowing money from its bank. The effect of this transaction on the accounting equation is: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6146" name="Picture 2" descr="http://www.accountingcoach.com/wp-content/uploads/2013/10/14x-simple-table-10@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8257112" cy="111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75" y="4437112"/>
            <a:ext cx="8142173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238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7170" name="Picture 2" descr="http://www.accountingcoach.com/wp-content/uploads/2013/10/14x-simple-table-11@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48880"/>
            <a:ext cx="8671704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98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Students will be able to define and perform calculations using the accounting equation. </a:t>
            </a:r>
            <a:endParaRPr lang="en-AU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598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AU" sz="3200" dirty="0"/>
              <a:t>The financial position of a company is measured by the following </a:t>
            </a:r>
            <a:r>
              <a:rPr lang="en-AU" sz="3200" dirty="0" smtClean="0"/>
              <a:t>items:</a:t>
            </a:r>
          </a:p>
          <a:p>
            <a:pPr lvl="1" fontAlgn="base"/>
            <a:r>
              <a:rPr lang="en-AU" sz="2800" dirty="0" smtClean="0"/>
              <a:t>Assets</a:t>
            </a:r>
            <a:endParaRPr lang="en-AU" sz="2800" dirty="0"/>
          </a:p>
          <a:p>
            <a:pPr lvl="1" fontAlgn="base"/>
            <a:r>
              <a:rPr lang="en-AU" sz="2800" dirty="0"/>
              <a:t>Liabilities </a:t>
            </a:r>
            <a:endParaRPr lang="en-AU" sz="2800" dirty="0" smtClean="0"/>
          </a:p>
          <a:p>
            <a:pPr lvl="1" fontAlgn="base"/>
            <a:r>
              <a:rPr lang="en-AU" sz="2800" dirty="0" smtClean="0"/>
              <a:t>Owner’s Equity 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Accounting equation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496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b="1" i="1" dirty="0"/>
              <a:t>Assets are items of value </a:t>
            </a:r>
            <a:r>
              <a:rPr lang="en-AU" sz="2400" b="1" i="1" u="sng" dirty="0"/>
              <a:t>owned by</a:t>
            </a:r>
            <a:r>
              <a:rPr lang="en-AU" sz="2400" b="1" i="1" dirty="0"/>
              <a:t> or </a:t>
            </a:r>
            <a:r>
              <a:rPr lang="en-AU" sz="2400" b="1" i="1" u="sng" dirty="0"/>
              <a:t>owed to</a:t>
            </a:r>
            <a:r>
              <a:rPr lang="en-AU" sz="2400" b="1" i="1" dirty="0"/>
              <a:t> a business </a:t>
            </a:r>
            <a:endParaRPr lang="en-AU" sz="2400" b="1" i="1" dirty="0" smtClean="0"/>
          </a:p>
          <a:p>
            <a:endParaRPr lang="en-AU" sz="2400" b="1" i="1" dirty="0"/>
          </a:p>
          <a:p>
            <a:r>
              <a:rPr lang="en-AU" sz="2400" dirty="0"/>
              <a:t>Assets can include items such as </a:t>
            </a:r>
            <a:r>
              <a:rPr lang="en-AU" sz="2400" i="1" dirty="0"/>
              <a:t>cash, inventory, motor vehicles, debts owed to the business from others etc. </a:t>
            </a:r>
            <a:endParaRPr lang="en-AU" sz="2400" i="1" dirty="0" smtClean="0"/>
          </a:p>
          <a:p>
            <a:endParaRPr lang="en-AU" sz="2400" i="1" dirty="0"/>
          </a:p>
          <a:p>
            <a:endParaRPr lang="en-AU" sz="2400" dirty="0"/>
          </a:p>
          <a:p>
            <a:endParaRPr lang="en-AU" dirty="0" smtClean="0"/>
          </a:p>
          <a:p>
            <a:endParaRPr lang="en-AU" dirty="0"/>
          </a:p>
          <a:p>
            <a:pPr marL="45720" indent="0">
              <a:buNone/>
            </a:pP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ASSETS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3093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Make a list of assets that a hardware store might have. 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4160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/>
              <a:t>T</a:t>
            </a:r>
            <a:r>
              <a:rPr lang="en-AU" sz="2400" dirty="0" smtClean="0"/>
              <a:t>wo </a:t>
            </a:r>
            <a:r>
              <a:rPr lang="en-AU" sz="2400" dirty="0"/>
              <a:t>different categories: </a:t>
            </a:r>
            <a:r>
              <a:rPr lang="en-AU" sz="2400" b="1" dirty="0"/>
              <a:t>Current </a:t>
            </a:r>
            <a:r>
              <a:rPr lang="en-AU" sz="2400" dirty="0"/>
              <a:t>&amp; </a:t>
            </a:r>
            <a:r>
              <a:rPr lang="en-AU" sz="2400" b="1" dirty="0"/>
              <a:t>Non-current </a:t>
            </a:r>
            <a:endParaRPr lang="en-AU" sz="2400" dirty="0"/>
          </a:p>
          <a:p>
            <a:endParaRPr lang="en-AU" sz="2400" dirty="0"/>
          </a:p>
          <a:p>
            <a:r>
              <a:rPr lang="en-AU" sz="2400" b="1" i="1" dirty="0"/>
              <a:t>Current Assets </a:t>
            </a:r>
            <a:r>
              <a:rPr lang="en-AU" sz="2400" b="1" i="1" dirty="0" smtClean="0"/>
              <a:t>- cash </a:t>
            </a:r>
            <a:r>
              <a:rPr lang="en-AU" sz="2400" b="1" i="1" dirty="0"/>
              <a:t>and other items that are likely to be converted to cash within a 12-month </a:t>
            </a:r>
            <a:r>
              <a:rPr lang="en-AU" sz="2400" b="1" i="1" dirty="0" smtClean="0"/>
              <a:t>period. </a:t>
            </a:r>
            <a:r>
              <a:rPr lang="en-AU" sz="2400" i="1" dirty="0" smtClean="0"/>
              <a:t>Examples include cash at bank, accounts receivable and inventory etc. </a:t>
            </a:r>
            <a:endParaRPr lang="en-AU" sz="2400" dirty="0"/>
          </a:p>
          <a:p>
            <a:pPr marL="45720" indent="0">
              <a:buNone/>
            </a:pPr>
            <a:endParaRPr lang="en-AU" sz="2400" dirty="0"/>
          </a:p>
          <a:p>
            <a:r>
              <a:rPr lang="en-AU" sz="2400" b="1" i="1" dirty="0"/>
              <a:t>Non-current assets are items likely to be used over a period longer than 12 </a:t>
            </a:r>
            <a:r>
              <a:rPr lang="en-AU" sz="2400" b="1" i="1" dirty="0" smtClean="0"/>
              <a:t>months. </a:t>
            </a:r>
            <a:r>
              <a:rPr lang="en-AU" sz="2400" i="1" dirty="0" smtClean="0"/>
              <a:t>Examples include machinery, equipment etc. </a:t>
            </a:r>
            <a:endParaRPr lang="en-AU" sz="2400" dirty="0"/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and non-current assets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2621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Categorise the hardware store assets as current and non-current. 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6362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sz="3200" b="1" i="1" dirty="0"/>
              <a:t>Liabilities are the debts owed by a business to others</a:t>
            </a:r>
            <a:r>
              <a:rPr lang="en-AU" sz="3200" b="1" i="1" dirty="0" smtClean="0"/>
              <a:t>.</a:t>
            </a:r>
          </a:p>
          <a:p>
            <a:endParaRPr lang="en-AU" sz="3200" b="1" i="1" dirty="0"/>
          </a:p>
          <a:p>
            <a:r>
              <a:rPr lang="en-AU" sz="3200" b="1" i="1" dirty="0"/>
              <a:t>Current Liabilities are debts that must be paid within a 12-month period. </a:t>
            </a:r>
            <a:r>
              <a:rPr lang="en-AU" sz="3200" i="1" dirty="0" smtClean="0"/>
              <a:t>Examples include accounts payable (creditors), bank overdrafts etc. </a:t>
            </a:r>
            <a:endParaRPr lang="en-AU" sz="3200" dirty="0"/>
          </a:p>
          <a:p>
            <a:endParaRPr lang="en-AU" sz="3200" dirty="0"/>
          </a:p>
          <a:p>
            <a:r>
              <a:rPr lang="en-AU" sz="3200" b="1" i="1" dirty="0"/>
              <a:t>Non-current liabilities are debts that are likely to be repaid in a period longer than 12 months</a:t>
            </a:r>
            <a:r>
              <a:rPr lang="en-AU" sz="3200" b="1" i="1" dirty="0" smtClean="0"/>
              <a:t>. </a:t>
            </a:r>
            <a:r>
              <a:rPr lang="en-AU" sz="3200" i="1" dirty="0" smtClean="0"/>
              <a:t>Examples include mortgages etc. </a:t>
            </a:r>
            <a:endParaRPr lang="en-AU" sz="3200" dirty="0"/>
          </a:p>
          <a:p>
            <a:endParaRPr lang="en-AU" sz="3200" dirty="0"/>
          </a:p>
          <a:p>
            <a:pPr marL="45720" indent="0">
              <a:buNone/>
            </a:pP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LIABILITIES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3537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b="1" i="1" dirty="0"/>
              <a:t>Equity is the amount of money a business owes its owner. </a:t>
            </a:r>
            <a:r>
              <a:rPr lang="en-AU" sz="2800" b="1" i="1" dirty="0" smtClean="0"/>
              <a:t>Made up of money or other assets contributed by the owner plus profits less any owner withdrawals. </a:t>
            </a:r>
            <a:r>
              <a:rPr lang="en-AU" sz="2800" dirty="0" smtClean="0"/>
              <a:t>Examples include </a:t>
            </a:r>
            <a:r>
              <a:rPr lang="en-AU" sz="2800" i="1" dirty="0"/>
              <a:t>c</a:t>
            </a:r>
            <a:r>
              <a:rPr lang="en-AU" sz="2800" i="1" dirty="0" smtClean="0"/>
              <a:t>apital </a:t>
            </a:r>
            <a:r>
              <a:rPr lang="en-AU" sz="2800" i="1" dirty="0"/>
              <a:t>(money </a:t>
            </a:r>
            <a:r>
              <a:rPr lang="en-AU" sz="2800" i="1" dirty="0" smtClean="0"/>
              <a:t>contributed), drawings </a:t>
            </a:r>
            <a:r>
              <a:rPr lang="en-AU" sz="2800" i="1" dirty="0"/>
              <a:t>(money withdrawn) and </a:t>
            </a:r>
            <a:r>
              <a:rPr lang="en-AU" sz="2800" i="1" dirty="0" smtClean="0"/>
              <a:t>profit.  </a:t>
            </a:r>
            <a:endParaRPr lang="en-AU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EQUITY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7310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80</TotalTime>
  <Words>453</Words>
  <Application>Microsoft Office PowerPoint</Application>
  <PresentationFormat>On-screen Show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Grid</vt:lpstr>
      <vt:lpstr>The Accounting Equation</vt:lpstr>
      <vt:lpstr>OBJECTIVES</vt:lpstr>
      <vt:lpstr>Accounting equation</vt:lpstr>
      <vt:lpstr>ASSETS</vt:lpstr>
      <vt:lpstr>Activity</vt:lpstr>
      <vt:lpstr>Current and non-current assets</vt:lpstr>
      <vt:lpstr>ACTIVITY</vt:lpstr>
      <vt:lpstr>LIABILITIES</vt:lpstr>
      <vt:lpstr>EQUITY</vt:lpstr>
      <vt:lpstr>Accounting equation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Accounting Equation</dc:title>
  <dc:creator>Michael</dc:creator>
  <cp:lastModifiedBy>Michael</cp:lastModifiedBy>
  <cp:revision>6</cp:revision>
  <dcterms:created xsi:type="dcterms:W3CDTF">2016-04-20T08:09:35Z</dcterms:created>
  <dcterms:modified xsi:type="dcterms:W3CDTF">2016-05-01T12:09:42Z</dcterms:modified>
</cp:coreProperties>
</file>