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C608-3356-445C-B964-AFF4DEE20EC7}" type="datetimeFigureOut">
              <a:rPr lang="en-AU" smtClean="0"/>
              <a:t>8/05/2016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CC29-A3C5-4B40-AE0F-9715DA00EE75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C608-3356-445C-B964-AFF4DEE20EC7}" type="datetimeFigureOut">
              <a:rPr lang="en-AU" smtClean="0"/>
              <a:t>8/05/2016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CC29-A3C5-4B40-AE0F-9715DA00EE7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C608-3356-445C-B964-AFF4DEE20EC7}" type="datetimeFigureOut">
              <a:rPr lang="en-AU" smtClean="0"/>
              <a:t>8/05/2016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CC29-A3C5-4B40-AE0F-9715DA00EE7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C608-3356-445C-B964-AFF4DEE20EC7}" type="datetimeFigureOut">
              <a:rPr lang="en-AU" smtClean="0"/>
              <a:t>8/05/2016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CC29-A3C5-4B40-AE0F-9715DA00EE7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C608-3356-445C-B964-AFF4DEE20EC7}" type="datetimeFigureOut">
              <a:rPr lang="en-AU" smtClean="0"/>
              <a:t>8/05/2016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CC29-A3C5-4B40-AE0F-9715DA00EE75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C608-3356-445C-B964-AFF4DEE20EC7}" type="datetimeFigureOut">
              <a:rPr lang="en-AU" smtClean="0"/>
              <a:t>8/05/2016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CC29-A3C5-4B40-AE0F-9715DA00EE7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C608-3356-445C-B964-AFF4DEE20EC7}" type="datetimeFigureOut">
              <a:rPr lang="en-AU" smtClean="0"/>
              <a:t>8/05/2016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CC29-A3C5-4B40-AE0F-9715DA00EE7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C608-3356-445C-B964-AFF4DEE20EC7}" type="datetimeFigureOut">
              <a:rPr lang="en-AU" smtClean="0"/>
              <a:t>8/05/2016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CC29-A3C5-4B40-AE0F-9715DA00EE7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C608-3356-445C-B964-AFF4DEE20EC7}" type="datetimeFigureOut">
              <a:rPr lang="en-AU" smtClean="0"/>
              <a:t>8/05/2016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CC29-A3C5-4B40-AE0F-9715DA00EE7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C608-3356-445C-B964-AFF4DEE20EC7}" type="datetimeFigureOut">
              <a:rPr lang="en-AU" smtClean="0"/>
              <a:t>8/05/2016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CC29-A3C5-4B40-AE0F-9715DA00EE7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C608-3356-445C-B964-AFF4DEE20EC7}" type="datetimeFigureOut">
              <a:rPr lang="en-AU" smtClean="0"/>
              <a:t>8/05/2016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34ACC29-A3C5-4B40-AE0F-9715DA00EE75}" type="slidenum">
              <a:rPr lang="en-AU" smtClean="0"/>
              <a:t>‹#›</a:t>
            </a:fld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96C608-3356-445C-B964-AFF4DEE20EC7}" type="datetimeFigureOut">
              <a:rPr lang="en-AU" smtClean="0"/>
              <a:t>8/05/2016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4ACC29-A3C5-4B40-AE0F-9715DA00EE75}" type="slidenum">
              <a:rPr lang="en-AU" smtClean="0"/>
              <a:t>‹#›</a:t>
            </a:fld>
            <a:endParaRPr lang="en-A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Income Statement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8489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Understand the components of an income statement and prepare an income statement.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507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Income Statement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Details </a:t>
            </a:r>
            <a:r>
              <a:rPr lang="en-AU" dirty="0"/>
              <a:t>all the income and expense items for a business over a period of time. U</a:t>
            </a:r>
            <a:r>
              <a:rPr lang="en-AU" dirty="0" smtClean="0"/>
              <a:t>sed </a:t>
            </a:r>
            <a:r>
              <a:rPr lang="en-AU" dirty="0"/>
              <a:t>to calculate the </a:t>
            </a:r>
            <a:r>
              <a:rPr lang="en-AU" dirty="0" smtClean="0"/>
              <a:t>profit/loss. </a:t>
            </a:r>
          </a:p>
          <a:p>
            <a:r>
              <a:rPr lang="en-AU" dirty="0"/>
              <a:t>R</a:t>
            </a:r>
            <a:r>
              <a:rPr lang="en-AU" dirty="0" smtClean="0"/>
              <a:t>evenue </a:t>
            </a:r>
            <a:r>
              <a:rPr lang="en-AU" dirty="0"/>
              <a:t>(income) &gt;</a:t>
            </a:r>
            <a:r>
              <a:rPr lang="en-AU" dirty="0" smtClean="0"/>
              <a:t> </a:t>
            </a:r>
            <a:r>
              <a:rPr lang="en-AU" dirty="0"/>
              <a:t>expenses </a:t>
            </a:r>
            <a:r>
              <a:rPr lang="en-AU" dirty="0" smtClean="0"/>
              <a:t>= profit </a:t>
            </a:r>
            <a:endParaRPr lang="en-AU" dirty="0"/>
          </a:p>
          <a:p>
            <a:r>
              <a:rPr lang="en-AU" dirty="0" smtClean="0"/>
              <a:t>Expenses &gt; </a:t>
            </a:r>
            <a:r>
              <a:rPr lang="en-AU" dirty="0"/>
              <a:t>revenue </a:t>
            </a:r>
            <a:r>
              <a:rPr lang="en-AU" dirty="0" smtClean="0"/>
              <a:t>= loss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5484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Link to Balance Sheet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P</a:t>
            </a:r>
            <a:r>
              <a:rPr lang="en-AU" dirty="0" smtClean="0"/>
              <a:t>rofit </a:t>
            </a:r>
            <a:r>
              <a:rPr lang="en-AU" dirty="0"/>
              <a:t>made by the business belongs to </a:t>
            </a:r>
            <a:r>
              <a:rPr lang="en-AU" dirty="0" smtClean="0"/>
              <a:t>owner(s</a:t>
            </a:r>
            <a:r>
              <a:rPr lang="en-AU" dirty="0"/>
              <a:t>), </a:t>
            </a:r>
            <a:r>
              <a:rPr lang="en-AU" dirty="0" smtClean="0"/>
              <a:t>so it is </a:t>
            </a:r>
            <a:r>
              <a:rPr lang="en-AU" dirty="0"/>
              <a:t>transferred to the equity section of the balance </a:t>
            </a:r>
            <a:r>
              <a:rPr lang="en-AU" dirty="0" smtClean="0"/>
              <a:t>sheet. </a:t>
            </a:r>
          </a:p>
          <a:p>
            <a:r>
              <a:rPr lang="en-AU" dirty="0" smtClean="0"/>
              <a:t>Profit increases </a:t>
            </a:r>
            <a:r>
              <a:rPr lang="en-AU" dirty="0"/>
              <a:t>equity. </a:t>
            </a:r>
            <a:endParaRPr lang="en-AU" dirty="0" smtClean="0"/>
          </a:p>
          <a:p>
            <a:r>
              <a:rPr lang="en-AU" dirty="0"/>
              <a:t>L</a:t>
            </a:r>
            <a:r>
              <a:rPr lang="en-AU" dirty="0" smtClean="0"/>
              <a:t>osses </a:t>
            </a:r>
            <a:r>
              <a:rPr lang="en-AU" dirty="0"/>
              <a:t>will reduce the equity of the business.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07307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Income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</a:t>
            </a:r>
            <a:r>
              <a:rPr lang="en-AU" dirty="0" smtClean="0"/>
              <a:t>he </a:t>
            </a:r>
            <a:r>
              <a:rPr lang="en-AU" dirty="0"/>
              <a:t>money received by the business</a:t>
            </a:r>
            <a:r>
              <a:rPr lang="en-AU" dirty="0" smtClean="0"/>
              <a:t>.</a:t>
            </a:r>
          </a:p>
          <a:p>
            <a:endParaRPr lang="en-AU" dirty="0"/>
          </a:p>
          <a:p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19400"/>
            <a:ext cx="6838411" cy="21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1022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Expenses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Expenses are amounts paid by the business.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996952"/>
            <a:ext cx="5615884" cy="211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7963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98622"/>
              </p:ext>
            </p:extLst>
          </p:nvPr>
        </p:nvGraphicFramePr>
        <p:xfrm>
          <a:off x="1547664" y="404664"/>
          <a:ext cx="6380946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980"/>
                <a:gridCol w="2001983"/>
                <a:gridCol w="2001983"/>
              </a:tblGrid>
              <a:tr h="622542">
                <a:tc gridSpan="3"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Income</a:t>
                      </a:r>
                      <a:r>
                        <a:rPr lang="en-AU" baseline="0" dirty="0" smtClean="0"/>
                        <a:t> Statement for XYZ Business</a:t>
                      </a:r>
                    </a:p>
                    <a:p>
                      <a:pPr algn="ctr"/>
                      <a:r>
                        <a:rPr lang="en-AU" baseline="0" dirty="0" smtClean="0"/>
                        <a:t>for the period ended 31 December 2015</a:t>
                      </a:r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</a:tr>
              <a:tr h="360679">
                <a:tc>
                  <a:txBody>
                    <a:bodyPr/>
                    <a:lstStyle/>
                    <a:p>
                      <a:r>
                        <a:rPr lang="en-AU" b="1" dirty="0" smtClean="0"/>
                        <a:t>INCOME</a:t>
                      </a:r>
                      <a:endParaRPr lang="en-A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$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$</a:t>
                      </a:r>
                      <a:endParaRPr lang="en-A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9">
                <a:tc>
                  <a:txBody>
                    <a:bodyPr/>
                    <a:lstStyle/>
                    <a:p>
                      <a:r>
                        <a:rPr lang="en-AU" dirty="0" smtClean="0"/>
                        <a:t>Service</a:t>
                      </a:r>
                      <a:r>
                        <a:rPr lang="en-AU" baseline="0" dirty="0" smtClean="0"/>
                        <a:t> Income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94,600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94,600</a:t>
                      </a:r>
                      <a:endParaRPr lang="en-A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9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60679">
                <a:tc>
                  <a:txBody>
                    <a:bodyPr/>
                    <a:lstStyle/>
                    <a:p>
                      <a:r>
                        <a:rPr lang="en-AU" b="1" dirty="0" smtClean="0"/>
                        <a:t>EXPENSES</a:t>
                      </a:r>
                      <a:endParaRPr lang="en-A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/>
                </a:tc>
              </a:tr>
              <a:tr h="360679">
                <a:tc>
                  <a:txBody>
                    <a:bodyPr/>
                    <a:lstStyle/>
                    <a:p>
                      <a:r>
                        <a:rPr lang="en-AU" dirty="0" smtClean="0"/>
                        <a:t>Salaries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25,000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/>
                </a:tc>
              </a:tr>
              <a:tr h="360679">
                <a:tc>
                  <a:txBody>
                    <a:bodyPr/>
                    <a:lstStyle/>
                    <a:p>
                      <a:r>
                        <a:rPr lang="en-AU" dirty="0" smtClean="0"/>
                        <a:t>Telephone and Internet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6,500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/>
                </a:tc>
              </a:tr>
              <a:tr h="360679">
                <a:tc>
                  <a:txBody>
                    <a:bodyPr/>
                    <a:lstStyle/>
                    <a:p>
                      <a:r>
                        <a:rPr lang="en-AU" dirty="0" smtClean="0"/>
                        <a:t>Water and electricity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16,000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/>
                </a:tc>
              </a:tr>
              <a:tr h="360679">
                <a:tc>
                  <a:txBody>
                    <a:bodyPr/>
                    <a:lstStyle/>
                    <a:p>
                      <a:r>
                        <a:rPr lang="en-AU" dirty="0" smtClean="0"/>
                        <a:t>Property rates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1,000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/>
                </a:tc>
              </a:tr>
              <a:tr h="360679">
                <a:tc>
                  <a:txBody>
                    <a:bodyPr/>
                    <a:lstStyle/>
                    <a:p>
                      <a:r>
                        <a:rPr lang="en-AU" dirty="0" smtClean="0"/>
                        <a:t>Insurance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7,300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/>
                </a:tc>
              </a:tr>
              <a:tr h="360679">
                <a:tc>
                  <a:txBody>
                    <a:bodyPr/>
                    <a:lstStyle/>
                    <a:p>
                      <a:r>
                        <a:rPr lang="en-AU" dirty="0" smtClean="0"/>
                        <a:t>Advertising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1,000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/>
                </a:tc>
              </a:tr>
              <a:tr h="360679">
                <a:tc>
                  <a:txBody>
                    <a:bodyPr/>
                    <a:lstStyle/>
                    <a:p>
                      <a:r>
                        <a:rPr lang="en-AU" dirty="0" smtClean="0"/>
                        <a:t>Fuel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2,500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/>
                </a:tc>
              </a:tr>
              <a:tr h="360679">
                <a:tc>
                  <a:txBody>
                    <a:bodyPr/>
                    <a:lstStyle/>
                    <a:p>
                      <a:r>
                        <a:rPr lang="en-AU" dirty="0" smtClean="0"/>
                        <a:t>Stationery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412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9">
                <a:tc>
                  <a:txBody>
                    <a:bodyPr/>
                    <a:lstStyle/>
                    <a:p>
                      <a:r>
                        <a:rPr lang="en-AU" dirty="0" smtClean="0"/>
                        <a:t>Bank charges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654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60,366</a:t>
                      </a:r>
                      <a:endParaRPr lang="en-A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9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9">
                <a:tc>
                  <a:txBody>
                    <a:bodyPr/>
                    <a:lstStyle/>
                    <a:p>
                      <a:r>
                        <a:rPr lang="en-AU" b="1" dirty="0" smtClean="0"/>
                        <a:t>PROFIT</a:t>
                      </a:r>
                      <a:endParaRPr lang="en-A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34,234</a:t>
                      </a:r>
                      <a:endParaRPr lang="en-A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5427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</TotalTime>
  <Words>156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Income Statement</vt:lpstr>
      <vt:lpstr>Objectives </vt:lpstr>
      <vt:lpstr>Income Statement</vt:lpstr>
      <vt:lpstr>Link to Balance Sheet</vt:lpstr>
      <vt:lpstr>Income</vt:lpstr>
      <vt:lpstr>Expenses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Income Statement</dc:title>
  <dc:creator>Michael</dc:creator>
  <cp:lastModifiedBy>Michael</cp:lastModifiedBy>
  <cp:revision>2</cp:revision>
  <dcterms:created xsi:type="dcterms:W3CDTF">2016-05-08T07:21:10Z</dcterms:created>
  <dcterms:modified xsi:type="dcterms:W3CDTF">2016-05-08T08:04:47Z</dcterms:modified>
</cp:coreProperties>
</file>