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3" r:id="rId11"/>
    <p:sldId id="265" r:id="rId12"/>
    <p:sldId id="270" r:id="rId13"/>
    <p:sldId id="266" r:id="rId14"/>
    <p:sldId id="271" r:id="rId15"/>
    <p:sldId id="267" r:id="rId16"/>
    <p:sldId id="268" r:id="rId17"/>
    <p:sldId id="269" r:id="rId18"/>
    <p:sldId id="274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8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18/6/19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18/6/19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18/6/19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18/6/19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18/6/19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18/6/19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18/6/19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18/6/19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18/6/19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18/6/19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18/6/19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18/6/19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4838" y="362942"/>
            <a:ext cx="7543800" cy="2593975"/>
          </a:xfrm>
        </p:spPr>
        <p:txBody>
          <a:bodyPr/>
          <a:lstStyle/>
          <a:p>
            <a:pPr algn="ctr"/>
            <a:r>
              <a:rPr lang="en-US" sz="6000" b="1" dirty="0" smtClean="0"/>
              <a:t>The Immune System</a:t>
            </a:r>
            <a:endParaRPr lang="en-US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324" y="3319412"/>
            <a:ext cx="4178557" cy="278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22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9365" r="-29365"/>
          <a:stretch>
            <a:fillRect/>
          </a:stretch>
        </p:blipFill>
        <p:spPr>
          <a:xfrm>
            <a:off x="1077937" y="620140"/>
            <a:ext cx="6393848" cy="4028124"/>
          </a:xfrm>
        </p:spPr>
      </p:pic>
      <p:sp>
        <p:nvSpPr>
          <p:cNvPr id="5" name="TextBox 4"/>
          <p:cNvSpPr txBox="1"/>
          <p:nvPr/>
        </p:nvSpPr>
        <p:spPr>
          <a:xfrm>
            <a:off x="1506159" y="5050611"/>
            <a:ext cx="596562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Think of your </a:t>
            </a:r>
            <a:r>
              <a:rPr lang="en-US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first line of defence </a:t>
            </a:r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as if it is a force field protecting your body from pathogens!  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2954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Line of Defence</a:t>
            </a:r>
            <a:endParaRPr lang="en-US" dirty="0"/>
          </a:p>
        </p:txBody>
      </p:sp>
      <p:pic>
        <p:nvPicPr>
          <p:cNvPr id="5" name="Picture 2" descr="Image result for first line of def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38" y="1266615"/>
            <a:ext cx="799408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71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dirty="0" smtClean="0"/>
              <a:t>Use </a:t>
            </a:r>
            <a:r>
              <a:rPr lang="en-US" b="1" dirty="0" smtClean="0"/>
              <a:t>page 62 of the Oxford textbook and your devices (laptop/tablets) </a:t>
            </a:r>
            <a:r>
              <a:rPr lang="en-US" dirty="0" smtClean="0"/>
              <a:t>to help you label the features of the immune system (organs and body tissues) and the first line of defence on the body outline.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592" y="3159642"/>
            <a:ext cx="2005301" cy="312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409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Second Line of Defence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If a pathogen is successful in passing the first line of defence, it will encounter the second line of defence, which will then become active and engage the immune response to </a:t>
            </a:r>
            <a:r>
              <a:rPr lang="en-US" b="1" dirty="0" smtClean="0"/>
              <a:t>attack the pathogen</a:t>
            </a:r>
          </a:p>
          <a:p>
            <a:endParaRPr lang="en-US" dirty="0"/>
          </a:p>
          <a:p>
            <a:r>
              <a:rPr lang="en-US" dirty="0" smtClean="0"/>
              <a:t>The second line of defence is a collection of </a:t>
            </a:r>
            <a:r>
              <a:rPr lang="en-US" b="1" dirty="0" smtClean="0"/>
              <a:t>cells, tissues and organs </a:t>
            </a:r>
            <a:r>
              <a:rPr lang="en-US" dirty="0" smtClean="0"/>
              <a:t>which work together to attack and kill the infective pathogen</a:t>
            </a:r>
          </a:p>
          <a:p>
            <a:endParaRPr lang="en-US" dirty="0"/>
          </a:p>
          <a:p>
            <a:r>
              <a:rPr lang="en-US" b="1" dirty="0" smtClean="0"/>
              <a:t>Non-specific </a:t>
            </a:r>
            <a:r>
              <a:rPr lang="en-US" dirty="0" smtClean="0"/>
              <a:t>immune response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270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Second Line of Defence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Consists of a variety of white blood cells and phagocytes (cells that consume (eat) pathogens- known as </a:t>
            </a:r>
            <a:r>
              <a:rPr lang="en-US" b="1" dirty="0" smtClean="0"/>
              <a:t>phagocytosis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Image result for second line of def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86" y="2737329"/>
            <a:ext cx="674806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045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837" y="148975"/>
            <a:ext cx="7620000" cy="1143000"/>
          </a:xfrm>
        </p:spPr>
        <p:txBody>
          <a:bodyPr/>
          <a:lstStyle/>
          <a:p>
            <a:r>
              <a:rPr lang="en-US" dirty="0" smtClean="0"/>
              <a:t>The Second Line of Defence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105974"/>
              </p:ext>
            </p:extLst>
          </p:nvPr>
        </p:nvGraphicFramePr>
        <p:xfrm>
          <a:off x="-1" y="1158927"/>
          <a:ext cx="8482821" cy="5736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7607"/>
                <a:gridCol w="2827607"/>
                <a:gridCol w="2827607"/>
              </a:tblGrid>
              <a:tr h="5059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Cell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 </a:t>
                      </a:r>
                      <a:endParaRPr lang="en-US" dirty="0"/>
                    </a:p>
                  </a:txBody>
                  <a:tcPr/>
                </a:tc>
              </a:tr>
              <a:tr h="172561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Neutrophil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The most</a:t>
                      </a:r>
                      <a:r>
                        <a:rPr lang="en-US" sz="1600" baseline="0" dirty="0" smtClean="0"/>
                        <a:t> abundant white blood cell in the body. 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These cells rush to the site of the pathogen and attack them by ingesting the pathogen, and then self-destructing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4855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Lymphocytes: </a:t>
                      </a:r>
                    </a:p>
                    <a:p>
                      <a:pPr marL="285750" indent="-285750" algn="ctr">
                        <a:buFont typeface="Arial"/>
                        <a:buChar char="•"/>
                      </a:pPr>
                      <a:r>
                        <a:rPr lang="en-US" sz="1600" dirty="0" smtClean="0"/>
                        <a:t>T-Cells </a:t>
                      </a:r>
                    </a:p>
                    <a:p>
                      <a:pPr marL="285750" indent="-285750" algn="ctr">
                        <a:buFont typeface="Arial"/>
                        <a:buChar char="•"/>
                      </a:pPr>
                      <a:r>
                        <a:rPr lang="en-US" sz="1600" dirty="0" smtClean="0"/>
                        <a:t>B-Cells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There are two types of lymphocytes, T</a:t>
                      </a:r>
                      <a:r>
                        <a:rPr lang="en-US" sz="1600" baseline="0" dirty="0" smtClean="0"/>
                        <a:t> and B cells </a:t>
                      </a:r>
                    </a:p>
                    <a:p>
                      <a:r>
                        <a:rPr lang="en-US" sz="1600" baseline="0" dirty="0" smtClean="0"/>
                        <a:t>T-Cell function: They control the immune system, telling certain cell when to attack and when to stop, also attacking pathogens themselves!</a:t>
                      </a:r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B-Cell function: They produce antibodies, which attach to antigens on pathogens and immobilise them, until another cell can come an digest the pathogen.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829" y="1750717"/>
            <a:ext cx="1714083" cy="1600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587" y="4080895"/>
            <a:ext cx="2267250" cy="169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70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052"/>
            <a:ext cx="7620000" cy="1143000"/>
          </a:xfrm>
        </p:spPr>
        <p:txBody>
          <a:bodyPr/>
          <a:lstStyle/>
          <a:p>
            <a:r>
              <a:rPr lang="en-US" dirty="0" smtClean="0"/>
              <a:t>The Second Line of Defence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379086"/>
              </p:ext>
            </p:extLst>
          </p:nvPr>
        </p:nvGraphicFramePr>
        <p:xfrm>
          <a:off x="0" y="1034875"/>
          <a:ext cx="8445831" cy="5616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5277"/>
                <a:gridCol w="2815277"/>
                <a:gridCol w="2815277"/>
              </a:tblGrid>
              <a:tr h="5500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Cell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</a:tr>
              <a:tr h="15272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Macrophages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Macrophage</a:t>
                      </a:r>
                      <a:r>
                        <a:rPr lang="en-US" baseline="0" dirty="0" smtClean="0"/>
                        <a:t> means “big eater”. These cells digest and clean up the mess of dead cells (e.g. Neutrophils)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703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Dendritic</a:t>
                      </a:r>
                      <a:r>
                        <a:rPr lang="en-US" baseline="0" dirty="0" smtClean="0"/>
                        <a:t> Cell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These</a:t>
                      </a:r>
                      <a:r>
                        <a:rPr lang="en-US" baseline="0" dirty="0" smtClean="0"/>
                        <a:t> cells are known as the ‘spies’ of the immune system. If they detect a pathogen or invader, they present what they have found the the T lymphocytes.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5272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Eosinophil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These</a:t>
                      </a:r>
                      <a:r>
                        <a:rPr lang="en-US" baseline="0" dirty="0" smtClean="0"/>
                        <a:t> cells take part in the attack and digestion of parasitic pathogens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917" y="1627426"/>
            <a:ext cx="2422026" cy="15314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0553" b="50270"/>
          <a:stretch/>
        </p:blipFill>
        <p:spPr>
          <a:xfrm>
            <a:off x="5926221" y="3291838"/>
            <a:ext cx="2052342" cy="1493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389" y="5262044"/>
            <a:ext cx="1566556" cy="138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98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Second Line of Defence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Blood clotting, inflammation and fever are examples of the bodies immune system responses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679" y="3198380"/>
            <a:ext cx="6600613" cy="304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60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Innate Immune System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Here is a little recap, to summarise the </a:t>
            </a:r>
            <a:r>
              <a:rPr lang="en-US" b="1" dirty="0" smtClean="0"/>
              <a:t>first and second line of defence, or your innate immunity.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2286000" y="62623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https://</a:t>
            </a:r>
            <a:r>
              <a:rPr lang="en-US" sz="1200" b="1" dirty="0" err="1"/>
              <a:t>www.youtube.com</a:t>
            </a:r>
            <a:r>
              <a:rPr lang="en-US" sz="1200" b="1" dirty="0"/>
              <a:t>/</a:t>
            </a:r>
            <a:r>
              <a:rPr lang="en-US" sz="1200" b="1" dirty="0" err="1"/>
              <a:t>watch?v</a:t>
            </a:r>
            <a:r>
              <a:rPr lang="en-US" sz="1200" b="1" dirty="0"/>
              <a:t>=GIJK3dwCWCw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913" y="3027656"/>
            <a:ext cx="2743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00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Immune System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Immune System is the bodies </a:t>
            </a:r>
            <a:r>
              <a:rPr lang="en-US" b="1" dirty="0" smtClean="0"/>
              <a:t>defence system, against infection and disease causing organisms</a:t>
            </a:r>
            <a:r>
              <a:rPr lang="en-US" dirty="0" smtClean="0"/>
              <a:t> (bacteria, viruses etc.)</a:t>
            </a:r>
          </a:p>
          <a:p>
            <a:endParaRPr lang="en-US" dirty="0"/>
          </a:p>
          <a:p>
            <a:r>
              <a:rPr lang="en-US" dirty="0" smtClean="0"/>
              <a:t>The Immune System goes through a series of steps, called the </a:t>
            </a:r>
            <a:r>
              <a:rPr lang="en-US" b="1" dirty="0" smtClean="0"/>
              <a:t>immune response</a:t>
            </a:r>
          </a:p>
          <a:p>
            <a:endParaRPr lang="en-US" dirty="0"/>
          </a:p>
          <a:p>
            <a:r>
              <a:rPr lang="en-US" dirty="0" smtClean="0"/>
              <a:t>The immune response is the way in which the immune system attacks pathogens that enter and invade the body and causes disease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086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Immune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immune system is made up of </a:t>
            </a:r>
            <a:r>
              <a:rPr lang="en-US" b="1" dirty="0" smtClean="0"/>
              <a:t>different cells, tissues and organs </a:t>
            </a:r>
            <a:r>
              <a:rPr lang="en-US" dirty="0" smtClean="0"/>
              <a:t>which aid in the protection against pathogens </a:t>
            </a:r>
          </a:p>
          <a:p>
            <a:endParaRPr lang="en-US" dirty="0"/>
          </a:p>
          <a:p>
            <a:r>
              <a:rPr lang="en-US" dirty="0" smtClean="0"/>
              <a:t>The immune system is made up of: </a:t>
            </a:r>
          </a:p>
          <a:p>
            <a:endParaRPr lang="en-US" dirty="0"/>
          </a:p>
          <a:p>
            <a:pPr lvl="1"/>
            <a:r>
              <a:rPr lang="en-US" dirty="0" smtClean="0"/>
              <a:t>The tonsils and thymus, which make antibodies</a:t>
            </a:r>
          </a:p>
          <a:p>
            <a:pPr lvl="1"/>
            <a:r>
              <a:rPr lang="en-US" dirty="0" smtClean="0"/>
              <a:t>The lymphatic system (lymph nodes and vessels) </a:t>
            </a:r>
          </a:p>
          <a:p>
            <a:pPr lvl="1"/>
            <a:r>
              <a:rPr lang="en-US" dirty="0" smtClean="0"/>
              <a:t>Bone marrow</a:t>
            </a:r>
          </a:p>
          <a:p>
            <a:pPr lvl="1"/>
            <a:r>
              <a:rPr lang="en-US" dirty="0" smtClean="0"/>
              <a:t>The spleen</a:t>
            </a:r>
          </a:p>
          <a:p>
            <a:pPr lvl="1"/>
            <a:r>
              <a:rPr lang="en-US" dirty="0" smtClean="0"/>
              <a:t>White blood cells </a:t>
            </a:r>
          </a:p>
          <a:p>
            <a:pPr lvl="1"/>
            <a:endParaRPr lang="en-US" dirty="0"/>
          </a:p>
          <a:p>
            <a:pPr lvl="3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205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Immune System</a:t>
            </a:r>
            <a:endParaRPr lang="en-US" dirty="0"/>
          </a:p>
        </p:txBody>
      </p:sp>
      <p:pic>
        <p:nvPicPr>
          <p:cNvPr id="6" name="Content Placeholder 5" descr="Screen Shot 2019-06-12 at 2.24.3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" r="1256"/>
          <a:stretch>
            <a:fillRect/>
          </a:stretch>
        </p:blipFill>
        <p:spPr>
          <a:xfrm>
            <a:off x="756015" y="1824040"/>
            <a:ext cx="6640772" cy="4183686"/>
          </a:xfrm>
        </p:spPr>
      </p:pic>
    </p:spTree>
    <p:extLst>
      <p:ext uri="{BB962C8B-B14F-4D97-AF65-F5344CB8AC3E}">
        <p14:creationId xmlns:p14="http://schemas.microsoft.com/office/powerpoint/2010/main" val="495935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Non-specific (innate) Immune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Also known as the </a:t>
            </a:r>
            <a:r>
              <a:rPr lang="en-US" b="1" dirty="0" smtClean="0"/>
              <a:t>Innate Immune System</a:t>
            </a:r>
          </a:p>
          <a:p>
            <a:endParaRPr lang="en-US" dirty="0" smtClean="0"/>
          </a:p>
          <a:p>
            <a:r>
              <a:rPr lang="en-US" dirty="0" smtClean="0"/>
              <a:t>It is a </a:t>
            </a:r>
            <a:r>
              <a:rPr lang="en-US" b="1" dirty="0" smtClean="0"/>
              <a:t>non-specific defence mechanism </a:t>
            </a:r>
            <a:r>
              <a:rPr lang="en-US" dirty="0" smtClean="0"/>
              <a:t>that acts rapidly (usually starts working immediately or within hours of a foreign invader entering the body). </a:t>
            </a:r>
          </a:p>
          <a:p>
            <a:endParaRPr lang="en-US" dirty="0"/>
          </a:p>
          <a:p>
            <a:r>
              <a:rPr lang="en-US" dirty="0" smtClean="0"/>
              <a:t>The non-specific or innate immune system includes:</a:t>
            </a:r>
          </a:p>
          <a:p>
            <a:endParaRPr lang="en-US" dirty="0" smtClean="0"/>
          </a:p>
          <a:p>
            <a:pPr lvl="2"/>
            <a:r>
              <a:rPr lang="en-US" dirty="0" smtClean="0"/>
              <a:t>Anatomical barriers (skin, gastrointestinal tract, respiratory tract, nasopharynx, eyes and the blood-brain barrier)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Inflammation and fever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White blood cells </a:t>
            </a:r>
          </a:p>
          <a:p>
            <a:pPr lvl="2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51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(adaptive) Immune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Specific immunity </a:t>
            </a:r>
            <a:r>
              <a:rPr lang="en-US" dirty="0" smtClean="0"/>
              <a:t>is also known as </a:t>
            </a:r>
            <a:r>
              <a:rPr lang="en-US" b="1" dirty="0" smtClean="0"/>
              <a:t>adaptive immunity </a:t>
            </a:r>
          </a:p>
          <a:p>
            <a:endParaRPr lang="en-US" dirty="0"/>
          </a:p>
          <a:p>
            <a:r>
              <a:rPr lang="en-US" dirty="0" smtClean="0"/>
              <a:t>It is much slower than innate immunity, but for good reason </a:t>
            </a:r>
          </a:p>
          <a:p>
            <a:endParaRPr lang="en-US" dirty="0"/>
          </a:p>
          <a:p>
            <a:r>
              <a:rPr lang="en-US" dirty="0" smtClean="0"/>
              <a:t>This adaptive immunity uses </a:t>
            </a:r>
            <a:r>
              <a:rPr lang="en-US" b="1" dirty="0" smtClean="0"/>
              <a:t>specialised lymphocytes</a:t>
            </a:r>
            <a:r>
              <a:rPr lang="en-US" dirty="0" smtClean="0"/>
              <a:t> (white blood cells) to produce </a:t>
            </a:r>
            <a:r>
              <a:rPr lang="en-US" b="1" dirty="0" smtClean="0"/>
              <a:t>antibodies</a:t>
            </a:r>
            <a:r>
              <a:rPr lang="en-US" dirty="0" smtClean="0"/>
              <a:t> against pathogens, to attack and kill pathogens. </a:t>
            </a:r>
          </a:p>
          <a:p>
            <a:endParaRPr lang="en-US" dirty="0"/>
          </a:p>
          <a:p>
            <a:r>
              <a:rPr lang="en-US" dirty="0" smtClean="0"/>
              <a:t>This adaptive immunity also produces </a:t>
            </a:r>
            <a:r>
              <a:rPr lang="en-US" b="1" dirty="0" smtClean="0"/>
              <a:t>memory cells</a:t>
            </a:r>
            <a:r>
              <a:rPr lang="en-US" dirty="0" smtClean="0"/>
              <a:t>, which the body stores and if the pathogen were to ever return, the body can use these memory cells to </a:t>
            </a:r>
            <a:r>
              <a:rPr lang="en-US" b="1" dirty="0" smtClean="0"/>
              <a:t>remember how to attack and kill the pathogen.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4948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646" r="-2646" b="5769"/>
          <a:stretch/>
        </p:blipFill>
        <p:spPr>
          <a:xfrm>
            <a:off x="739459" y="1600200"/>
            <a:ext cx="7210823" cy="4280728"/>
          </a:xfrm>
        </p:spPr>
      </p:pic>
    </p:spTree>
    <p:extLst>
      <p:ext uri="{BB962C8B-B14F-4D97-AF65-F5344CB8AC3E}">
        <p14:creationId xmlns:p14="http://schemas.microsoft.com/office/powerpoint/2010/main" val="81049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Lines of Defence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body has three lines of defence, which all have different functions, but as a whole they all work together to protect you against foreign invaders </a:t>
            </a:r>
          </a:p>
          <a:p>
            <a:endParaRPr lang="en-US" dirty="0"/>
          </a:p>
          <a:p>
            <a:r>
              <a:rPr lang="en-US" dirty="0" smtClean="0"/>
              <a:t>The first line of defence which consists of your skin and mucous membranes, prevents pathogens from getting into the body</a:t>
            </a:r>
          </a:p>
          <a:p>
            <a:endParaRPr lang="en-US" dirty="0"/>
          </a:p>
          <a:p>
            <a:r>
              <a:rPr lang="en-US" dirty="0" smtClean="0"/>
              <a:t>The second line of defence consists of inflammation, blood clotting at damaged skin, fever and white blood cells</a:t>
            </a:r>
            <a:r>
              <a:rPr lang="en-US" b="1" dirty="0" smtClean="0"/>
              <a:t> (innate immune system) </a:t>
            </a:r>
          </a:p>
          <a:p>
            <a:endParaRPr lang="en-US" dirty="0"/>
          </a:p>
          <a:p>
            <a:r>
              <a:rPr lang="en-US" dirty="0" smtClean="0"/>
              <a:t>The third line of defence consists of B and T Lymphocyte cells, creating antibodies and memory cells in your immune system </a:t>
            </a:r>
            <a:r>
              <a:rPr lang="en-US" b="1" dirty="0" smtClean="0"/>
              <a:t>(adaptive immune system)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56102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Line of Defence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The first line of defence, as the name says, is the immune system’s </a:t>
            </a:r>
            <a:r>
              <a:rPr lang="en-US" b="1" dirty="0" smtClean="0"/>
              <a:t>first response </a:t>
            </a:r>
            <a:r>
              <a:rPr lang="en-US" dirty="0" smtClean="0"/>
              <a:t>to invading pathogens </a:t>
            </a:r>
          </a:p>
          <a:p>
            <a:endParaRPr lang="en-US" dirty="0" smtClean="0"/>
          </a:p>
          <a:p>
            <a:r>
              <a:rPr lang="en-US" dirty="0" smtClean="0"/>
              <a:t>Acts as a </a:t>
            </a:r>
            <a:r>
              <a:rPr lang="en-US" b="1" dirty="0" smtClean="0"/>
              <a:t>barrier </a:t>
            </a:r>
            <a:r>
              <a:rPr lang="en-US" dirty="0" smtClean="0"/>
              <a:t>to prevent pathogens from entering the body</a:t>
            </a:r>
          </a:p>
          <a:p>
            <a:endParaRPr lang="en-US" b="1" dirty="0"/>
          </a:p>
          <a:p>
            <a:r>
              <a:rPr lang="en-US" dirty="0" smtClean="0"/>
              <a:t>The first line of defence includes anatomical barriers such as:</a:t>
            </a:r>
          </a:p>
          <a:p>
            <a:endParaRPr lang="en-US" dirty="0" smtClean="0"/>
          </a:p>
          <a:p>
            <a:pPr lvl="2"/>
            <a:r>
              <a:rPr lang="en-US" dirty="0" smtClean="0"/>
              <a:t>The skin (protects the body externally)</a:t>
            </a:r>
          </a:p>
          <a:p>
            <a:pPr lvl="2"/>
            <a:r>
              <a:rPr lang="en-US" dirty="0" smtClean="0"/>
              <a:t>Mucous membranes (lines and protects the body internal cavities) </a:t>
            </a:r>
            <a:endParaRPr lang="en-US" dirty="0"/>
          </a:p>
          <a:p>
            <a:pPr lvl="2"/>
            <a:r>
              <a:rPr lang="en-US" dirty="0" smtClean="0"/>
              <a:t>The skin and mucous membranes secrete chemicals which prevent pathogens from growing on their surface 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087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410</TotalTime>
  <Words>892</Words>
  <Application>Microsoft Macintosh PowerPoint</Application>
  <PresentationFormat>On-screen Show (4:3)</PresentationFormat>
  <Paragraphs>106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Adjacency</vt:lpstr>
      <vt:lpstr>The Immune System</vt:lpstr>
      <vt:lpstr>The Immune System </vt:lpstr>
      <vt:lpstr>The Immune System</vt:lpstr>
      <vt:lpstr>The Immune System</vt:lpstr>
      <vt:lpstr>Non-specific (innate) Immune System</vt:lpstr>
      <vt:lpstr>Specific (adaptive) Immune System</vt:lpstr>
      <vt:lpstr>PowerPoint Presentation</vt:lpstr>
      <vt:lpstr>Lines of Defence </vt:lpstr>
      <vt:lpstr>The First Line of Defence </vt:lpstr>
      <vt:lpstr>PowerPoint Presentation</vt:lpstr>
      <vt:lpstr>First Line of Defence</vt:lpstr>
      <vt:lpstr>Activity</vt:lpstr>
      <vt:lpstr>The Second Line of Defence</vt:lpstr>
      <vt:lpstr>The Second Line of Defence</vt:lpstr>
      <vt:lpstr>The Second Line of Defence</vt:lpstr>
      <vt:lpstr>The Second Line of Defence</vt:lpstr>
      <vt:lpstr>The Second Line of Defence</vt:lpstr>
      <vt:lpstr>Innate Immune System Recap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Immune System</dc:title>
  <dc:creator>Tiana </dc:creator>
  <cp:lastModifiedBy>Tiana </cp:lastModifiedBy>
  <cp:revision>35</cp:revision>
  <dcterms:created xsi:type="dcterms:W3CDTF">2019-06-12T06:05:04Z</dcterms:created>
  <dcterms:modified xsi:type="dcterms:W3CDTF">2019-06-18T10:48:07Z</dcterms:modified>
</cp:coreProperties>
</file>