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62" r:id="rId2"/>
    <p:sldId id="258" r:id="rId3"/>
    <p:sldId id="260" r:id="rId4"/>
    <p:sldId id="261" r:id="rId5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57" autoAdjust="0"/>
    <p:restoredTop sz="94660"/>
  </p:normalViewPr>
  <p:slideViewPr>
    <p:cSldViewPr>
      <p:cViewPr varScale="1">
        <p:scale>
          <a:sx n="71" d="100"/>
          <a:sy n="71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DCBEC-8302-4442-BD5A-5299033D23EE}" type="datetimeFigureOut">
              <a:rPr lang="en-AU" smtClean="0"/>
              <a:t>2/11/2015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A8B8B-51FD-46BE-BC04-D902E73A91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286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AF48-A5BF-4A50-B309-4B8E500E4847}" type="datetimeFigureOut">
              <a:rPr lang="en-AU" smtClean="0"/>
              <a:t>2/11/2015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7CA26-A8ED-4212-A6EF-22C955903EF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780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AF48-A5BF-4A50-B309-4B8E500E4847}" type="datetimeFigureOut">
              <a:rPr lang="en-AU" smtClean="0"/>
              <a:t>2/11/2015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7CA26-A8ED-4212-A6EF-22C955903EF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7677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AF48-A5BF-4A50-B309-4B8E500E4847}" type="datetimeFigureOut">
              <a:rPr lang="en-AU" smtClean="0"/>
              <a:t>2/11/2015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7CA26-A8ED-4212-A6EF-22C955903EF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573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AF48-A5BF-4A50-B309-4B8E500E4847}" type="datetimeFigureOut">
              <a:rPr lang="en-AU" smtClean="0"/>
              <a:t>2/11/2015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7CA26-A8ED-4212-A6EF-22C955903EF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653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AF48-A5BF-4A50-B309-4B8E500E4847}" type="datetimeFigureOut">
              <a:rPr lang="en-AU" smtClean="0"/>
              <a:t>2/11/2015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7CA26-A8ED-4212-A6EF-22C955903EF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920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AF48-A5BF-4A50-B309-4B8E500E4847}" type="datetimeFigureOut">
              <a:rPr lang="en-AU" smtClean="0"/>
              <a:t>2/11/2015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7CA26-A8ED-4212-A6EF-22C955903EF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5241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AF48-A5BF-4A50-B309-4B8E500E4847}" type="datetimeFigureOut">
              <a:rPr lang="en-AU" smtClean="0"/>
              <a:t>2/11/2015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7CA26-A8ED-4212-A6EF-22C955903EF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771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AF48-A5BF-4A50-B309-4B8E500E4847}" type="datetimeFigureOut">
              <a:rPr lang="en-AU" smtClean="0"/>
              <a:t>2/11/2015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7CA26-A8ED-4212-A6EF-22C955903EF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5223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AF48-A5BF-4A50-B309-4B8E500E4847}" type="datetimeFigureOut">
              <a:rPr lang="en-AU" smtClean="0"/>
              <a:t>2/11/2015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7CA26-A8ED-4212-A6EF-22C955903EF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149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AF48-A5BF-4A50-B309-4B8E500E4847}" type="datetimeFigureOut">
              <a:rPr lang="en-AU" smtClean="0"/>
              <a:t>2/11/2015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7CA26-A8ED-4212-A6EF-22C955903EF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5604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AF48-A5BF-4A50-B309-4B8E500E4847}" type="datetimeFigureOut">
              <a:rPr lang="en-AU" smtClean="0"/>
              <a:t>2/11/2015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7CA26-A8ED-4212-A6EF-22C955903EF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808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FAF48-A5BF-4A50-B309-4B8E500E4847}" type="datetimeFigureOut">
              <a:rPr lang="en-AU" smtClean="0"/>
              <a:t>2/11/2015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7CA26-A8ED-4212-A6EF-22C955903EF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937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AU" u="sng" dirty="0" smtClean="0"/>
              <a:t>Symbols for next few slides</a:t>
            </a:r>
            <a:endParaRPr lang="en-AU" u="sng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2" t="24244" r="35113" b="12924"/>
          <a:stretch/>
        </p:blipFill>
        <p:spPr>
          <a:xfrm>
            <a:off x="762000" y="1752600"/>
            <a:ext cx="7659690" cy="4419600"/>
          </a:xfrm>
        </p:spPr>
      </p:pic>
      <p:cxnSp>
        <p:nvCxnSpPr>
          <p:cNvPr id="8" name="Straight Arrow Connector 7"/>
          <p:cNvCxnSpPr/>
          <p:nvPr/>
        </p:nvCxnSpPr>
        <p:spPr>
          <a:xfrm>
            <a:off x="4419600" y="6056376"/>
            <a:ext cx="3581400" cy="0"/>
          </a:xfrm>
          <a:prstGeom prst="straightConnector1">
            <a:avLst/>
          </a:prstGeom>
          <a:ln w="635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19800" y="5970657"/>
            <a:ext cx="495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 smtClean="0"/>
              <a:t>x</a:t>
            </a:r>
            <a:endParaRPr lang="en-AU" sz="4000" dirty="0"/>
          </a:p>
        </p:txBody>
      </p:sp>
      <p:sp>
        <p:nvSpPr>
          <p:cNvPr id="11" name="Rectangle 10"/>
          <p:cNvSpPr/>
          <p:nvPr/>
        </p:nvSpPr>
        <p:spPr>
          <a:xfrm>
            <a:off x="4648200" y="3429000"/>
            <a:ext cx="5405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3200" dirty="0" smtClean="0"/>
              <a:t>h</a:t>
            </a:r>
            <a:r>
              <a:rPr lang="en-AU" sz="3200" baseline="-25000" dirty="0" smtClean="0"/>
              <a:t>2</a:t>
            </a:r>
            <a:endParaRPr lang="en-AU" sz="3200" baseline="-25000" dirty="0"/>
          </a:p>
        </p:txBody>
      </p:sp>
      <p:sp>
        <p:nvSpPr>
          <p:cNvPr id="12" name="Rectangle 11"/>
          <p:cNvSpPr/>
          <p:nvPr/>
        </p:nvSpPr>
        <p:spPr>
          <a:xfrm>
            <a:off x="1143000" y="1676400"/>
            <a:ext cx="5405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3200" dirty="0" smtClean="0"/>
              <a:t>h</a:t>
            </a:r>
            <a:r>
              <a:rPr lang="en-AU" sz="3200" baseline="-25000" dirty="0" smtClean="0"/>
              <a:t>1</a:t>
            </a:r>
            <a:endParaRPr lang="en-AU" sz="3200" baseline="-250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419600" y="1956376"/>
            <a:ext cx="0" cy="2057400"/>
          </a:xfrm>
          <a:prstGeom prst="straightConnector1">
            <a:avLst/>
          </a:prstGeom>
          <a:ln w="635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419600" y="2743199"/>
            <a:ext cx="6527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3200" dirty="0" smtClean="0">
                <a:latin typeface="Times New Roman"/>
                <a:cs typeface="Times New Roman"/>
              </a:rPr>
              <a:t>∆</a:t>
            </a:r>
            <a:r>
              <a:rPr lang="en-AU" sz="3200" dirty="0" smtClean="0"/>
              <a:t>h</a:t>
            </a:r>
            <a:endParaRPr lang="en-AU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55841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4000" u="sng" dirty="0" smtClean="0"/>
              <a:t>Step 1: Calculate velocity at end of ramp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We know that: </a:t>
            </a:r>
          </a:p>
          <a:p>
            <a:pPr marL="0" indent="0">
              <a:buNone/>
            </a:pPr>
            <a:r>
              <a:rPr lang="en-AU" dirty="0" smtClean="0">
                <a:latin typeface="Times New Roman"/>
                <a:cs typeface="Times New Roman"/>
              </a:rPr>
              <a:t>                               </a:t>
            </a:r>
          </a:p>
          <a:p>
            <a:pPr marL="0" indent="0">
              <a:buNone/>
            </a:pPr>
            <a:r>
              <a:rPr lang="en-AU" dirty="0">
                <a:latin typeface="Times New Roman"/>
                <a:cs typeface="Times New Roman"/>
              </a:rPr>
              <a:t> </a:t>
            </a:r>
            <a:r>
              <a:rPr lang="en-AU" dirty="0" smtClean="0">
                <a:latin typeface="Times New Roman"/>
                <a:cs typeface="Times New Roman"/>
              </a:rPr>
              <a:t>                               AND</a:t>
            </a:r>
          </a:p>
          <a:p>
            <a:pPr marL="0" indent="0">
              <a:buNone/>
            </a:pPr>
            <a:endParaRPr lang="en-AU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AU" dirty="0" smtClean="0">
                <a:latin typeface="Times New Roman"/>
                <a:cs typeface="Times New Roman"/>
              </a:rPr>
              <a:t>This means that: </a:t>
            </a:r>
          </a:p>
          <a:p>
            <a:pPr marL="0" indent="0">
              <a:buNone/>
            </a:pPr>
            <a:r>
              <a:rPr lang="en-AU" dirty="0" smtClean="0">
                <a:latin typeface="Times New Roman"/>
                <a:cs typeface="Times New Roman"/>
              </a:rPr>
              <a:t>So….</a:t>
            </a:r>
            <a:endParaRPr lang="en-AU" dirty="0">
              <a:latin typeface="Times New Roman"/>
              <a:cs typeface="Times New Roman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287840"/>
              </p:ext>
            </p:extLst>
          </p:nvPr>
        </p:nvGraphicFramePr>
        <p:xfrm>
          <a:off x="609600" y="2209800"/>
          <a:ext cx="2941637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3" imgW="711000" imgH="241200" progId="Equation.3">
                  <p:embed/>
                </p:oleObj>
              </mc:Choice>
              <mc:Fallback>
                <p:oleObj name="Equation" r:id="rId3" imgW="711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09800"/>
                        <a:ext cx="2941637" cy="10207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235877"/>
              </p:ext>
            </p:extLst>
          </p:nvPr>
        </p:nvGraphicFramePr>
        <p:xfrm>
          <a:off x="381000" y="4191000"/>
          <a:ext cx="3741737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5" imgW="838080" imgH="215640" progId="Equation.3">
                  <p:embed/>
                </p:oleObj>
              </mc:Choice>
              <mc:Fallback>
                <p:oleObj name="Equation" r:id="rId5" imgW="83808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191000"/>
                        <a:ext cx="3741737" cy="10207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950038"/>
              </p:ext>
            </p:extLst>
          </p:nvPr>
        </p:nvGraphicFramePr>
        <p:xfrm>
          <a:off x="4724400" y="2286000"/>
          <a:ext cx="2941637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7" imgW="723600" imgH="215640" progId="Equation.3">
                  <p:embed/>
                </p:oleObj>
              </mc:Choice>
              <mc:Fallback>
                <p:oleObj name="Equation" r:id="rId7" imgW="723600" imgH="215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286000"/>
                        <a:ext cx="2941637" cy="10207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419631"/>
              </p:ext>
            </p:extLst>
          </p:nvPr>
        </p:nvGraphicFramePr>
        <p:xfrm>
          <a:off x="5143952" y="4038600"/>
          <a:ext cx="3349194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9" imgW="1422400" imgH="444500" progId="Equation.3">
                  <p:embed/>
                </p:oleObj>
              </mc:Choice>
              <mc:Fallback>
                <p:oleObj name="Equation" r:id="rId9" imgW="1422400" imgH="444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952" y="4038600"/>
                        <a:ext cx="3349194" cy="1219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ight Arrow 9"/>
          <p:cNvSpPr/>
          <p:nvPr/>
        </p:nvSpPr>
        <p:spPr>
          <a:xfrm>
            <a:off x="4343400" y="43434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374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4000" u="sng" dirty="0" smtClean="0">
                <a:latin typeface="Times New Roman"/>
                <a:cs typeface="Times New Roman"/>
              </a:rPr>
              <a:t>Step 2: Calculate time skater remains in air</a:t>
            </a:r>
            <a:r>
              <a:rPr lang="en-AU" dirty="0" smtClean="0">
                <a:latin typeface="Times New Roman"/>
                <a:cs typeface="Times New Roman"/>
              </a:rPr>
              <a:t/>
            </a:r>
            <a:br>
              <a:rPr lang="en-AU" dirty="0" smtClean="0">
                <a:latin typeface="Times New Roman"/>
                <a:cs typeface="Times New Roman"/>
              </a:rPr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dirty="0" smtClean="0">
                <a:latin typeface="Times New Roman"/>
                <a:cs typeface="Times New Roman"/>
              </a:rPr>
              <a:t>We know: </a:t>
            </a:r>
          </a:p>
          <a:p>
            <a:pPr marL="0" indent="0">
              <a:buNone/>
            </a:pPr>
            <a:endParaRPr lang="en-AU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AU" sz="2800" dirty="0" smtClean="0">
                <a:latin typeface="Times New Roman"/>
                <a:cs typeface="Times New Roman"/>
              </a:rPr>
              <a:t>As skater flies off the bottom of ramp E</a:t>
            </a:r>
            <a:r>
              <a:rPr lang="en-AU" sz="2800" baseline="-25000" dirty="0" smtClean="0">
                <a:latin typeface="Times New Roman"/>
                <a:cs typeface="Times New Roman"/>
              </a:rPr>
              <a:t>P</a:t>
            </a:r>
            <a:r>
              <a:rPr lang="en-AU" sz="2800" dirty="0" smtClean="0">
                <a:latin typeface="Times New Roman"/>
                <a:cs typeface="Times New Roman"/>
              </a:rPr>
              <a:t> -&gt; E</a:t>
            </a:r>
            <a:r>
              <a:rPr lang="en-AU" sz="2800" baseline="-25000" dirty="0" smtClean="0">
                <a:latin typeface="Times New Roman"/>
                <a:cs typeface="Times New Roman"/>
              </a:rPr>
              <a:t>K</a:t>
            </a:r>
            <a:r>
              <a:rPr lang="en-AU" sz="2800" dirty="0" smtClean="0">
                <a:latin typeface="Times New Roman"/>
                <a:cs typeface="Times New Roman"/>
              </a:rPr>
              <a:t>  , and          a</a:t>
            </a:r>
            <a:r>
              <a:rPr lang="en-AU" sz="2800" baseline="-25000" dirty="0" smtClean="0">
                <a:latin typeface="Times New Roman"/>
                <a:cs typeface="Times New Roman"/>
              </a:rPr>
              <a:t>y</a:t>
            </a:r>
            <a:r>
              <a:rPr lang="en-AU" sz="2800" dirty="0" smtClean="0">
                <a:latin typeface="Times New Roman"/>
                <a:cs typeface="Times New Roman"/>
              </a:rPr>
              <a:t> = g, a</a:t>
            </a:r>
            <a:r>
              <a:rPr lang="en-AU" sz="2800" baseline="-25000" dirty="0" smtClean="0">
                <a:latin typeface="Times New Roman"/>
                <a:cs typeface="Times New Roman"/>
              </a:rPr>
              <a:t>x</a:t>
            </a:r>
            <a:r>
              <a:rPr lang="en-AU" sz="2800" dirty="0" smtClean="0">
                <a:latin typeface="Times New Roman"/>
                <a:cs typeface="Times New Roman"/>
              </a:rPr>
              <a:t> = 0 , v</a:t>
            </a:r>
            <a:r>
              <a:rPr lang="en-AU" sz="2800" baseline="-25000" dirty="0" smtClean="0">
                <a:latin typeface="Times New Roman"/>
                <a:cs typeface="Times New Roman"/>
              </a:rPr>
              <a:t>y</a:t>
            </a:r>
            <a:r>
              <a:rPr lang="en-AU" sz="2800" dirty="0" smtClean="0">
                <a:latin typeface="Times New Roman"/>
                <a:cs typeface="Times New Roman"/>
              </a:rPr>
              <a:t> (horizontal ramp end)</a:t>
            </a: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So in y-direction:  S = h</a:t>
            </a:r>
            <a:r>
              <a:rPr lang="en-AU" baseline="-25000" dirty="0" smtClean="0"/>
              <a:t>2</a:t>
            </a:r>
            <a:r>
              <a:rPr lang="en-AU" dirty="0" smtClean="0"/>
              <a:t>, v</a:t>
            </a:r>
            <a:r>
              <a:rPr lang="en-AU" baseline="-25000" dirty="0" smtClean="0"/>
              <a:t>0</a:t>
            </a:r>
            <a:r>
              <a:rPr lang="en-AU" dirty="0" smtClean="0"/>
              <a:t>= 0 and a = g</a:t>
            </a:r>
          </a:p>
          <a:p>
            <a:pPr marL="0" indent="0">
              <a:buNone/>
            </a:pPr>
            <a:endParaRPr lang="en-AU" baseline="30000" dirty="0"/>
          </a:p>
          <a:p>
            <a:pPr marL="0" indent="0">
              <a:buNone/>
            </a:pPr>
            <a:endParaRPr lang="en-AU" baseline="30000" dirty="0" smtClean="0"/>
          </a:p>
          <a:p>
            <a:pPr marL="0" indent="0">
              <a:buNone/>
            </a:pPr>
            <a:r>
              <a:rPr lang="en-AU" dirty="0" smtClean="0"/>
              <a:t>This gives: </a:t>
            </a:r>
            <a:endParaRPr lang="en-AU" baseline="30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7691431"/>
              </p:ext>
            </p:extLst>
          </p:nvPr>
        </p:nvGraphicFramePr>
        <p:xfrm>
          <a:off x="2438400" y="1143000"/>
          <a:ext cx="32797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3" imgW="838200" imgH="241300" progId="Equation.3">
                  <p:embed/>
                </p:oleObj>
              </mc:Choice>
              <mc:Fallback>
                <p:oleObj name="Equation" r:id="rId3" imgW="8382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143000"/>
                        <a:ext cx="3279775" cy="9144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210649"/>
              </p:ext>
            </p:extLst>
          </p:nvPr>
        </p:nvGraphicFramePr>
        <p:xfrm>
          <a:off x="2438400" y="4926145"/>
          <a:ext cx="1447800" cy="663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5" imgW="609480" imgH="241200" progId="Equation.3">
                  <p:embed/>
                </p:oleObj>
              </mc:Choice>
              <mc:Fallback>
                <p:oleObj name="Equation" r:id="rId5" imgW="609480" imgH="241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926145"/>
                        <a:ext cx="1447800" cy="66331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640854"/>
              </p:ext>
            </p:extLst>
          </p:nvPr>
        </p:nvGraphicFramePr>
        <p:xfrm>
          <a:off x="4800600" y="4953000"/>
          <a:ext cx="176784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7" imgW="736560" imgH="253800" progId="Equation.3">
                  <p:embed/>
                </p:oleObj>
              </mc:Choice>
              <mc:Fallback>
                <p:oleObj name="Equation" r:id="rId7" imgW="73656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00600" y="4953000"/>
                        <a:ext cx="176784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Arrow 8"/>
          <p:cNvSpPr/>
          <p:nvPr/>
        </p:nvSpPr>
        <p:spPr>
          <a:xfrm>
            <a:off x="4000500" y="50292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681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u="sng" dirty="0" smtClean="0">
                <a:latin typeface="Times New Roman"/>
                <a:cs typeface="Times New Roman"/>
              </a:rPr>
              <a:t>Step 3: Calculate horizontal distance in air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>
                <a:latin typeface="Times New Roman"/>
                <a:cs typeface="Times New Roman"/>
              </a:rPr>
              <a:t>We Know: </a:t>
            </a:r>
          </a:p>
          <a:p>
            <a:pPr marL="0" indent="0">
              <a:buNone/>
            </a:pPr>
            <a:r>
              <a:rPr lang="en-AU" dirty="0" smtClean="0">
                <a:latin typeface="Times New Roman"/>
                <a:cs typeface="Times New Roman"/>
              </a:rPr>
              <a:t>(1)  x = </a:t>
            </a:r>
            <a:r>
              <a:rPr lang="en-AU" dirty="0" err="1" smtClean="0">
                <a:latin typeface="Times New Roman"/>
                <a:cs typeface="Times New Roman"/>
              </a:rPr>
              <a:t>vt</a:t>
            </a:r>
            <a:r>
              <a:rPr lang="en-AU" dirty="0" smtClean="0">
                <a:latin typeface="Times New Roman"/>
                <a:cs typeface="Times New Roman"/>
              </a:rPr>
              <a:t>    (2)                   (3)    </a:t>
            </a:r>
          </a:p>
          <a:p>
            <a:endParaRPr lang="en-AU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AU" dirty="0">
                <a:latin typeface="Times New Roman"/>
                <a:cs typeface="Times New Roman"/>
              </a:rPr>
              <a:t> </a:t>
            </a:r>
            <a:r>
              <a:rPr lang="en-AU" dirty="0" smtClean="0">
                <a:latin typeface="Times New Roman"/>
                <a:cs typeface="Times New Roman"/>
              </a:rPr>
              <a:t>This means that: </a:t>
            </a:r>
          </a:p>
          <a:p>
            <a:endParaRPr lang="en-AU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AU" dirty="0" smtClean="0">
                <a:latin typeface="Times New Roman"/>
                <a:cs typeface="Times New Roman"/>
              </a:rPr>
              <a:t>So the key relationships are:</a:t>
            </a:r>
          </a:p>
          <a:p>
            <a:pPr marL="0" indent="0">
              <a:buNone/>
            </a:pPr>
            <a:endParaRPr lang="en-AU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AU" dirty="0" smtClean="0"/>
              <a:t>                                  AND   </a:t>
            </a:r>
            <a:endParaRPr lang="en-AU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673486"/>
              </p:ext>
            </p:extLst>
          </p:nvPr>
        </p:nvGraphicFramePr>
        <p:xfrm>
          <a:off x="1676400" y="5334000"/>
          <a:ext cx="184467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3" imgW="583920" imgH="228600" progId="Equation.3">
                  <p:embed/>
                </p:oleObj>
              </mc:Choice>
              <mc:Fallback>
                <p:oleObj name="Equation" r:id="rId3" imgW="58392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334000"/>
                        <a:ext cx="1844675" cy="7461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378838"/>
              </p:ext>
            </p:extLst>
          </p:nvPr>
        </p:nvGraphicFramePr>
        <p:xfrm>
          <a:off x="4513453" y="5334000"/>
          <a:ext cx="20932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5" imgW="545760" imgH="253800" progId="Equation.3">
                  <p:embed/>
                </p:oleObj>
              </mc:Choice>
              <mc:Fallback>
                <p:oleObj name="Equation" r:id="rId5" imgW="54576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3453" y="5334000"/>
                        <a:ext cx="2093250" cy="7620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42115"/>
              </p:ext>
            </p:extLst>
          </p:nvPr>
        </p:nvGraphicFramePr>
        <p:xfrm>
          <a:off x="3200400" y="2057400"/>
          <a:ext cx="1411501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7" imgW="723600" imgH="253800" progId="Equation.3">
                  <p:embed/>
                </p:oleObj>
              </mc:Choice>
              <mc:Fallback>
                <p:oleObj name="Equation" r:id="rId7" imgW="723600" imgH="253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057400"/>
                        <a:ext cx="1411501" cy="6096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322578"/>
              </p:ext>
            </p:extLst>
          </p:nvPr>
        </p:nvGraphicFramePr>
        <p:xfrm>
          <a:off x="5715000" y="2057400"/>
          <a:ext cx="17684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9" imgW="736560" imgH="253800" progId="Equation.3">
                  <p:embed/>
                </p:oleObj>
              </mc:Choice>
              <mc:Fallback>
                <p:oleObj name="Equation" r:id="rId9" imgW="73656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057400"/>
                        <a:ext cx="17684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35799"/>
              </p:ext>
            </p:extLst>
          </p:nvPr>
        </p:nvGraphicFramePr>
        <p:xfrm>
          <a:off x="3581399" y="3163824"/>
          <a:ext cx="4047803" cy="776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11" imgW="1333440" imgH="253800" progId="Equation.3">
                  <p:embed/>
                </p:oleObj>
              </mc:Choice>
              <mc:Fallback>
                <p:oleObj name="Equation" r:id="rId11" imgW="1333440" imgH="2538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399" y="3163824"/>
                        <a:ext cx="4047803" cy="77635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886200" y="6324600"/>
            <a:ext cx="2378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Ramp height difference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6222384" y="4839700"/>
            <a:ext cx="2582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Height at bottom of ramp</a:t>
            </a:r>
            <a:endParaRPr lang="en-AU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252864" y="5181600"/>
            <a:ext cx="457200" cy="4175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3200400" y="6019800"/>
            <a:ext cx="533400" cy="489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-1632" y="6264533"/>
            <a:ext cx="198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Horizontal distance</a:t>
            </a:r>
            <a:endParaRPr lang="en-AU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600200" y="6019800"/>
            <a:ext cx="228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764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135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Equation</vt:lpstr>
      <vt:lpstr>Symbols for next few slides</vt:lpstr>
      <vt:lpstr>Step 1: Calculate velocity at end of ramp </vt:lpstr>
      <vt:lpstr>Step 2: Calculate time skater remains in air </vt:lpstr>
      <vt:lpstr>Step 3: Calculate horizontal distance in air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atteris</dc:creator>
  <cp:lastModifiedBy>CHAMIZO David</cp:lastModifiedBy>
  <cp:revision>10</cp:revision>
  <cp:lastPrinted>2015-11-02T00:35:02Z</cp:lastPrinted>
  <dcterms:created xsi:type="dcterms:W3CDTF">2015-11-01T11:11:42Z</dcterms:created>
  <dcterms:modified xsi:type="dcterms:W3CDTF">2015-11-02T00:35:13Z</dcterms:modified>
</cp:coreProperties>
</file>