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62" r:id="rId4"/>
    <p:sldId id="266" r:id="rId5"/>
    <p:sldId id="259" r:id="rId6"/>
    <p:sldId id="258" r:id="rId7"/>
    <p:sldId id="264" r:id="rId8"/>
    <p:sldId id="263" r:id="rId9"/>
    <p:sldId id="257" r:id="rId10"/>
    <p:sldId id="267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335B-FEF3-4399-84C2-9539E12DDFDD}" type="datetimeFigureOut">
              <a:rPr lang="en-AU" smtClean="0"/>
              <a:t>5/03/2016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CCD-209B-4F05-8054-5F61584CD735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335B-FEF3-4399-84C2-9539E12DDFDD}" type="datetimeFigureOut">
              <a:rPr lang="en-AU" smtClean="0"/>
              <a:t>5/03/2016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CCD-209B-4F05-8054-5F61584CD73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335B-FEF3-4399-84C2-9539E12DDFDD}" type="datetimeFigureOut">
              <a:rPr lang="en-AU" smtClean="0"/>
              <a:t>5/03/2016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CCD-209B-4F05-8054-5F61584CD73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335B-FEF3-4399-84C2-9539E12DDFDD}" type="datetimeFigureOut">
              <a:rPr lang="en-AU" smtClean="0"/>
              <a:t>5/03/2016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CCD-209B-4F05-8054-5F61584CD73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335B-FEF3-4399-84C2-9539E12DDFDD}" type="datetimeFigureOut">
              <a:rPr lang="en-AU" smtClean="0"/>
              <a:t>5/03/2016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CCD-209B-4F05-8054-5F61584CD735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335B-FEF3-4399-84C2-9539E12DDFDD}" type="datetimeFigureOut">
              <a:rPr lang="en-AU" smtClean="0"/>
              <a:t>5/03/2016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CCD-209B-4F05-8054-5F61584CD73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335B-FEF3-4399-84C2-9539E12DDFDD}" type="datetimeFigureOut">
              <a:rPr lang="en-AU" smtClean="0"/>
              <a:t>5/03/2016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CCD-209B-4F05-8054-5F61584CD73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335B-FEF3-4399-84C2-9539E12DDFDD}" type="datetimeFigureOut">
              <a:rPr lang="en-AU" smtClean="0"/>
              <a:t>5/03/2016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CCD-209B-4F05-8054-5F61584CD73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335B-FEF3-4399-84C2-9539E12DDFDD}" type="datetimeFigureOut">
              <a:rPr lang="en-AU" smtClean="0"/>
              <a:t>5/03/2016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CCD-209B-4F05-8054-5F61584CD73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335B-FEF3-4399-84C2-9539E12DDFDD}" type="datetimeFigureOut">
              <a:rPr lang="en-AU" smtClean="0"/>
              <a:t>5/03/2016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00CCD-209B-4F05-8054-5F61584CD73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335B-FEF3-4399-84C2-9539E12DDFDD}" type="datetimeFigureOut">
              <a:rPr lang="en-AU" smtClean="0"/>
              <a:t>5/03/2016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C400CCD-209B-4F05-8054-5F61584CD735}" type="slidenum">
              <a:rPr lang="en-AU" smtClean="0"/>
              <a:t>‹#›</a:t>
            </a:fld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5CD335B-FEF3-4399-84C2-9539E12DDFDD}" type="datetimeFigureOut">
              <a:rPr lang="en-AU" smtClean="0"/>
              <a:t>5/03/2016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C400CCD-209B-4F05-8054-5F61584CD735}" type="slidenum">
              <a:rPr lang="en-AU" smtClean="0"/>
              <a:t>‹#›</a:t>
            </a:fld>
            <a:endParaRPr lang="en-A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onnectonline.asic.gov.au/RegistrySearch/faces/landing/NameAvail.jspx?_adf.ctrl-state=94v9a9aei_2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636912"/>
            <a:ext cx="7851648" cy="18288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Business Names, </a:t>
            </a:r>
            <a:r>
              <a:rPr lang="en-AU" dirty="0" smtClean="0"/>
              <a:t>Logos </a:t>
            </a:r>
            <a:r>
              <a:rPr lang="en-AU" dirty="0" smtClean="0"/>
              <a:t>Slogans and Mission Statements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82486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Slogan Task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dirty="0"/>
              <a:t>As a group brainstorm your </a:t>
            </a:r>
            <a:r>
              <a:rPr lang="en-AU" sz="3200" dirty="0" smtClean="0"/>
              <a:t>slogan. </a:t>
            </a:r>
            <a:endParaRPr lang="en-AU" sz="3200" dirty="0"/>
          </a:p>
          <a:p>
            <a:endParaRPr lang="en-AU" sz="3200" dirty="0"/>
          </a:p>
          <a:p>
            <a:r>
              <a:rPr lang="en-AU" sz="3200" dirty="0"/>
              <a:t>Once you have agreed, write it under your mission statement on the front page of your </a:t>
            </a:r>
            <a:r>
              <a:rPr lang="en-AU" sz="3200" dirty="0" smtClean="0"/>
              <a:t>workbook. </a:t>
            </a:r>
            <a:endParaRPr lang="en-AU" sz="32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06297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Trademarks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/>
              <a:t>L</a:t>
            </a:r>
            <a:r>
              <a:rPr lang="en-AU" sz="3200" dirty="0" smtClean="0">
                <a:effectLst/>
              </a:rPr>
              <a:t>egally protects your business name, logo and slogan – you get exclusive use. 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1478934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Company Brand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Brand is a promise to your customers – most important asset. </a:t>
            </a:r>
          </a:p>
          <a:p>
            <a:r>
              <a:rPr lang="en-AU" sz="3200" dirty="0"/>
              <a:t>B</a:t>
            </a:r>
            <a:r>
              <a:rPr lang="en-AU" sz="3200" dirty="0" smtClean="0"/>
              <a:t>uilt by consumers, not businesses – their perceptions. </a:t>
            </a:r>
          </a:p>
          <a:p>
            <a:r>
              <a:rPr lang="en-AU" sz="3200" dirty="0"/>
              <a:t>C</a:t>
            </a:r>
            <a:r>
              <a:rPr lang="en-AU" sz="3200" dirty="0" smtClean="0"/>
              <a:t>onsumers develop expectations for your brand. </a:t>
            </a:r>
          </a:p>
          <a:p>
            <a:endParaRPr lang="en-AU" sz="3200" dirty="0"/>
          </a:p>
          <a:p>
            <a:endParaRPr lang="en-AU" sz="3200" dirty="0" smtClean="0"/>
          </a:p>
        </p:txBody>
      </p:sp>
    </p:spTree>
    <p:extLst>
      <p:ext uri="{BB962C8B-B14F-4D97-AF65-F5344CB8AC3E}">
        <p14:creationId xmlns:p14="http://schemas.microsoft.com/office/powerpoint/2010/main" val="662435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Mission Statement (Purpose)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sz="3500" dirty="0" smtClean="0"/>
              <a:t>Purpose </a:t>
            </a:r>
            <a:r>
              <a:rPr lang="en-AU" sz="3500" dirty="0"/>
              <a:t>of </a:t>
            </a:r>
            <a:r>
              <a:rPr lang="en-AU" sz="3500" dirty="0" smtClean="0"/>
              <a:t>a business </a:t>
            </a:r>
            <a:r>
              <a:rPr lang="en-AU" sz="3500" dirty="0"/>
              <a:t>and defines the reason for </a:t>
            </a:r>
            <a:r>
              <a:rPr lang="en-AU" sz="3500" dirty="0" smtClean="0"/>
              <a:t>it's existence.</a:t>
            </a:r>
            <a:endParaRPr lang="en-AU" sz="3500" dirty="0">
              <a:solidFill>
                <a:srgbClr val="000000"/>
              </a:solidFill>
            </a:endParaRPr>
          </a:p>
          <a:p>
            <a:r>
              <a:rPr lang="en-AU" sz="3500" dirty="0" smtClean="0">
                <a:solidFill>
                  <a:srgbClr val="000000"/>
                </a:solidFill>
              </a:rPr>
              <a:t>Summarises the </a:t>
            </a:r>
            <a:r>
              <a:rPr lang="en-AU" sz="3500" dirty="0">
                <a:solidFill>
                  <a:srgbClr val="000000"/>
                </a:solidFill>
              </a:rPr>
              <a:t>aims and values of </a:t>
            </a:r>
            <a:r>
              <a:rPr lang="en-AU" sz="3500" dirty="0" smtClean="0">
                <a:solidFill>
                  <a:srgbClr val="000000"/>
                </a:solidFill>
              </a:rPr>
              <a:t>a business. </a:t>
            </a:r>
          </a:p>
          <a:p>
            <a:r>
              <a:rPr lang="en-AU" sz="3500" dirty="0" smtClean="0"/>
              <a:t>Example: </a:t>
            </a:r>
          </a:p>
          <a:p>
            <a:pPr lvl="1"/>
            <a:r>
              <a:rPr lang="en-AU" sz="3500" dirty="0" smtClean="0"/>
              <a:t>Nike</a:t>
            </a:r>
            <a:r>
              <a:rPr lang="en-AU" sz="3500" dirty="0"/>
              <a:t>: "To bring inspiration and innovation to every athlete in the world</a:t>
            </a:r>
            <a:r>
              <a:rPr lang="en-AU" sz="3500" dirty="0" smtClean="0"/>
              <a:t>."</a:t>
            </a:r>
            <a:endParaRPr lang="en-AU" sz="3500" dirty="0"/>
          </a:p>
          <a:p>
            <a:pPr marL="0" indent="0">
              <a:buNone/>
            </a:pPr>
            <a:r>
              <a:rPr lang="en-AU" dirty="0"/>
              <a:t/>
            </a:r>
            <a:br>
              <a:rPr lang="en-AU" dirty="0"/>
            </a:br>
            <a:r>
              <a:rPr lang="en-AU" dirty="0"/>
              <a:t/>
            </a:r>
            <a:br>
              <a:rPr lang="en-AU" dirty="0"/>
            </a:br>
            <a:endParaRPr lang="en-AU" dirty="0"/>
          </a:p>
        </p:txBody>
      </p:sp>
      <p:pic>
        <p:nvPicPr>
          <p:cNvPr id="4" name="Picture 2" descr="http://pas-wordpress-media.s3.amazonaws.com/content/uploads/2014/05/dt020402dhc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5155" y="5085184"/>
            <a:ext cx="5328592" cy="15785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92921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Mission Statement Task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dirty="0"/>
              <a:t>On the worksheet provided answer the </a:t>
            </a:r>
            <a:r>
              <a:rPr lang="en-AU" sz="3200" dirty="0" smtClean="0"/>
              <a:t>questions. </a:t>
            </a:r>
            <a:endParaRPr lang="en-AU" sz="3200" dirty="0"/>
          </a:p>
          <a:p>
            <a:r>
              <a:rPr lang="en-AU" sz="3200" dirty="0"/>
              <a:t>Summarise your responses in one </a:t>
            </a:r>
            <a:r>
              <a:rPr lang="en-AU" sz="3200" dirty="0" smtClean="0"/>
              <a:t>paragraph. </a:t>
            </a:r>
            <a:endParaRPr lang="en-AU" sz="3200" dirty="0"/>
          </a:p>
          <a:p>
            <a:r>
              <a:rPr lang="en-AU" sz="3200" dirty="0" smtClean="0"/>
              <a:t>Agree </a:t>
            </a:r>
            <a:r>
              <a:rPr lang="en-AU" sz="3200" dirty="0"/>
              <a:t>as a group and finalise your mission statement – write it on the front cover of your </a:t>
            </a:r>
            <a:r>
              <a:rPr lang="en-AU" sz="3200" dirty="0" smtClean="0"/>
              <a:t>workbook. </a:t>
            </a:r>
            <a:endParaRPr lang="en-AU" sz="32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70622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Business Names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dirty="0" smtClean="0"/>
              <a:t>Characteristics: </a:t>
            </a:r>
          </a:p>
          <a:p>
            <a:pPr lvl="1"/>
            <a:r>
              <a:rPr lang="en-AU" sz="3200" dirty="0" smtClean="0"/>
              <a:t>Short is sweet </a:t>
            </a:r>
          </a:p>
          <a:p>
            <a:pPr lvl="1"/>
            <a:r>
              <a:rPr lang="en-AU" sz="3200" dirty="0" smtClean="0"/>
              <a:t>Functional</a:t>
            </a:r>
          </a:p>
          <a:p>
            <a:pPr lvl="1"/>
            <a:r>
              <a:rPr lang="en-AU" sz="3200" dirty="0" smtClean="0"/>
              <a:t>Tells a story </a:t>
            </a:r>
          </a:p>
          <a:p>
            <a:pPr lvl="1"/>
            <a:r>
              <a:rPr lang="en-AU" sz="3200" dirty="0" smtClean="0"/>
              <a:t>Invents a new language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02575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Business Names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Consider: </a:t>
            </a:r>
          </a:p>
          <a:p>
            <a:pPr lvl="1"/>
            <a:r>
              <a:rPr lang="en-AU" sz="2800" dirty="0"/>
              <a:t>How is your business unique from competitors?</a:t>
            </a:r>
          </a:p>
          <a:p>
            <a:pPr lvl="1"/>
            <a:r>
              <a:rPr lang="en-AU" sz="2800" dirty="0"/>
              <a:t>What image do you want to communicate to customers?</a:t>
            </a:r>
          </a:p>
          <a:p>
            <a:pPr lvl="1"/>
            <a:r>
              <a:rPr lang="en-AU" sz="2800" dirty="0"/>
              <a:t>Are any businesses already using the name you have in mind? </a:t>
            </a:r>
          </a:p>
          <a:p>
            <a:pPr lvl="1"/>
            <a:r>
              <a:rPr lang="en-AU" sz="2800" dirty="0" smtClean="0"/>
              <a:t>Is </a:t>
            </a:r>
            <a:r>
              <a:rPr lang="en-AU" sz="2800" dirty="0"/>
              <a:t>there any chance that your proposed name could be misunderstood?</a:t>
            </a:r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830895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Business Names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dirty="0" smtClean="0"/>
              <a:t>Business names must be registered with ASIC. </a:t>
            </a:r>
          </a:p>
          <a:p>
            <a:r>
              <a:rPr lang="en-AU" sz="3200" dirty="0" smtClean="0"/>
              <a:t>Check availability at: </a:t>
            </a:r>
          </a:p>
          <a:p>
            <a:pPr lvl="1"/>
            <a:r>
              <a:rPr lang="en-AU" dirty="0">
                <a:hlinkClick r:id="rId2"/>
              </a:rPr>
              <a:t>https://connectonline.asic.gov.au/RegistrySearch/faces/landing/NameAvail.jspx?_</a:t>
            </a:r>
            <a:r>
              <a:rPr lang="en-AU" dirty="0" smtClean="0">
                <a:hlinkClick r:id="rId2"/>
              </a:rPr>
              <a:t>adf.ctrl-state=94v9a9aei_24</a:t>
            </a:r>
            <a:endParaRPr lang="en-AU" dirty="0" smtClean="0"/>
          </a:p>
          <a:p>
            <a:pPr lvl="1"/>
            <a:endParaRPr lang="en-AU" dirty="0"/>
          </a:p>
          <a:p>
            <a:pPr lvl="1"/>
            <a:endParaRPr lang="en-AU" dirty="0"/>
          </a:p>
          <a:p>
            <a:pPr marL="393192" lvl="1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01415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Logos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AU" sz="2800" dirty="0" smtClean="0"/>
              <a:t>Colour is key</a:t>
            </a:r>
          </a:p>
          <a:p>
            <a:r>
              <a:rPr lang="en-AU" sz="2800" dirty="0" smtClean="0"/>
              <a:t>Simple and quirky </a:t>
            </a:r>
          </a:p>
          <a:p>
            <a:r>
              <a:rPr lang="en-AU" sz="2800" dirty="0" smtClean="0"/>
              <a:t>Be distinct from competitors  </a:t>
            </a:r>
          </a:p>
          <a:p>
            <a:r>
              <a:rPr lang="en-AU" sz="2800" dirty="0" smtClean="0"/>
              <a:t>Be versatile </a:t>
            </a:r>
          </a:p>
          <a:p>
            <a:r>
              <a:rPr lang="en-AU" sz="2800" dirty="0" smtClean="0"/>
              <a:t>Needs to be appropriate</a:t>
            </a:r>
            <a:r>
              <a:rPr lang="en-AU" sz="2800" dirty="0"/>
              <a:t>, but </a:t>
            </a:r>
            <a:r>
              <a:rPr lang="en-AU" sz="2800" dirty="0" smtClean="0"/>
              <a:t>not necessarily obvious</a:t>
            </a:r>
          </a:p>
          <a:p>
            <a:r>
              <a:rPr lang="en-AU" sz="2800" dirty="0" smtClean="0"/>
              <a:t>Targeted - designed </a:t>
            </a:r>
            <a:r>
              <a:rPr lang="en-AU" sz="2800" dirty="0"/>
              <a:t>for your intended </a:t>
            </a:r>
            <a:r>
              <a:rPr lang="en-AU" sz="2800" dirty="0" smtClean="0"/>
              <a:t>audience</a:t>
            </a:r>
          </a:p>
          <a:p>
            <a:r>
              <a:rPr lang="en-AU" sz="2800" dirty="0" smtClean="0"/>
              <a:t>Leave an impression </a:t>
            </a:r>
          </a:p>
        </p:txBody>
      </p:sp>
    </p:spTree>
    <p:extLst>
      <p:ext uri="{BB962C8B-B14F-4D97-AF65-F5344CB8AC3E}">
        <p14:creationId xmlns:p14="http://schemas.microsoft.com/office/powerpoint/2010/main" val="3441661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Slogans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/>
              <a:t>A</a:t>
            </a:r>
            <a:r>
              <a:rPr lang="en-AU" sz="3200" dirty="0" smtClean="0">
                <a:effectLst/>
              </a:rPr>
              <a:t>re memorable phrases often used with logos.</a:t>
            </a:r>
          </a:p>
          <a:p>
            <a:r>
              <a:rPr lang="en-AU" sz="3200" dirty="0" smtClean="0"/>
              <a:t>Keep it simple – not over one sentence. </a:t>
            </a:r>
          </a:p>
          <a:p>
            <a:r>
              <a:rPr lang="en-AU" sz="3200" dirty="0" smtClean="0"/>
              <a:t>Make it funny if you can. </a:t>
            </a:r>
          </a:p>
          <a:p>
            <a:r>
              <a:rPr lang="en-AU" sz="3200" dirty="0" smtClean="0"/>
              <a:t>Be honest and don’t ‘Trump Up’ your product. </a:t>
            </a:r>
          </a:p>
          <a:p>
            <a:pPr lvl="1"/>
            <a:endParaRPr lang="en-AU" sz="3000" dirty="0"/>
          </a:p>
        </p:txBody>
      </p:sp>
      <p:pic>
        <p:nvPicPr>
          <p:cNvPr id="4" name="Picture 4" descr="http://cdn.theatlantic.com/static/mt/assets/business/nik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799" y="5211879"/>
            <a:ext cx="3528393" cy="15021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719882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121</TotalTime>
  <Words>268</Words>
  <Application>Microsoft Office PowerPoint</Application>
  <PresentationFormat>On-screen Show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Business Names, Logos Slogans and Mission Statements</vt:lpstr>
      <vt:lpstr>Company Brand</vt:lpstr>
      <vt:lpstr>Mission Statement (Purpose)</vt:lpstr>
      <vt:lpstr>Mission Statement Task</vt:lpstr>
      <vt:lpstr>Business Names</vt:lpstr>
      <vt:lpstr>Business Names</vt:lpstr>
      <vt:lpstr>Business Names </vt:lpstr>
      <vt:lpstr>Logos</vt:lpstr>
      <vt:lpstr>Slogans</vt:lpstr>
      <vt:lpstr>Slogan Task</vt:lpstr>
      <vt:lpstr>Trademarks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Logo’s, Names, Slogans and Mission Statements</dc:title>
  <dc:creator>BARTOSIAK Michael</dc:creator>
  <cp:lastModifiedBy>Michael</cp:lastModifiedBy>
  <cp:revision>15</cp:revision>
  <dcterms:created xsi:type="dcterms:W3CDTF">2016-03-03T07:10:02Z</dcterms:created>
  <dcterms:modified xsi:type="dcterms:W3CDTF">2016-03-05T09:10:29Z</dcterms:modified>
</cp:coreProperties>
</file>