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69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13E5D0-440D-480D-B174-096AFA11EBC1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15BF730-9601-4338-B69D-B5D2E3651357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Source Documents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4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Cheques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Cheques crossed with two parallel lines or words ‘non negotiable’ indicates cheque must be deposited into bank and cannot be immediately exchanged for cash.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2925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60008"/>
            <a:ext cx="8915400" cy="40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5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Cheques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If business wishes to withdraw cash from cheque account include ‘cash’ as payee. Cheque is uncrossed. 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8702" y="1289498"/>
            <a:ext cx="2642616" cy="707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7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Receipts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Prepared by the supplier and forwarded to the purchaser as acknowledgement of payment.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4457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5" y="630581"/>
            <a:ext cx="8872335" cy="56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is the purpose of source documents?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Records the details of transactions and acts as evidence that those transactions took place. </a:t>
            </a:r>
          </a:p>
          <a:p>
            <a:r>
              <a:rPr lang="en-AU" sz="3200" dirty="0" smtClean="0"/>
              <a:t>They include:</a:t>
            </a:r>
          </a:p>
          <a:p>
            <a:pPr lvl="1"/>
            <a:r>
              <a:rPr lang="en-AU" sz="2800" dirty="0" smtClean="0"/>
              <a:t>Purchase orders</a:t>
            </a:r>
          </a:p>
          <a:p>
            <a:pPr lvl="1"/>
            <a:r>
              <a:rPr lang="en-AU" sz="2800" dirty="0" smtClean="0"/>
              <a:t>Tax invoices</a:t>
            </a:r>
          </a:p>
          <a:p>
            <a:pPr lvl="1"/>
            <a:r>
              <a:rPr lang="en-AU" sz="2800" dirty="0" smtClean="0"/>
              <a:t>Cheques</a:t>
            </a:r>
          </a:p>
          <a:p>
            <a:pPr lvl="1"/>
            <a:r>
              <a:rPr lang="en-AU" sz="2800" dirty="0" smtClean="0"/>
              <a:t>Receipts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8395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Purchase Order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Used to order the goods businesses need from a chosen supplier. </a:t>
            </a:r>
          </a:p>
          <a:p>
            <a:r>
              <a:rPr lang="en-AU" sz="3200" dirty="0" smtClean="0"/>
              <a:t>Supplier completes the form by required time or advises the purchaser if goods are unavailable. </a:t>
            </a:r>
          </a:p>
          <a:p>
            <a:r>
              <a:rPr lang="en-AU" sz="3200" dirty="0" smtClean="0"/>
              <a:t>Purchaser keeps a copy to check goods received match those ordered.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47215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38" y="599505"/>
            <a:ext cx="6477000" cy="60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Tax Invoices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Bill that lists goods or services purchased and the total amount owed to supplier. </a:t>
            </a:r>
          </a:p>
          <a:p>
            <a:r>
              <a:rPr lang="en-AU" sz="3200" dirty="0" smtClean="0"/>
              <a:t>Goods and Services TAX (GST) of 10% applies to most goods and services. </a:t>
            </a:r>
          </a:p>
          <a:p>
            <a:r>
              <a:rPr lang="en-AU" sz="3200" dirty="0" smtClean="0"/>
              <a:t>Not required to prepare a tax invoice if value excluding GST less than $50.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58510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Tax Invoices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For goods and services under $1000 tax invoice must include: </a:t>
            </a:r>
          </a:p>
          <a:p>
            <a:pPr lvl="1"/>
            <a:r>
              <a:rPr lang="en-AU" sz="2400" dirty="0" smtClean="0"/>
              <a:t>Words ‘tax invoice’ </a:t>
            </a:r>
          </a:p>
          <a:p>
            <a:pPr lvl="1"/>
            <a:r>
              <a:rPr lang="en-AU" sz="2400" dirty="0" smtClean="0"/>
              <a:t>Suppliers name and address</a:t>
            </a:r>
          </a:p>
          <a:p>
            <a:pPr lvl="1"/>
            <a:r>
              <a:rPr lang="en-AU" sz="2400" dirty="0" smtClean="0"/>
              <a:t>Suppliers Australian Business Number (ABN)</a:t>
            </a:r>
          </a:p>
          <a:p>
            <a:pPr lvl="1"/>
            <a:r>
              <a:rPr lang="en-AU" sz="2400" dirty="0" smtClean="0"/>
              <a:t>Date</a:t>
            </a:r>
          </a:p>
          <a:p>
            <a:pPr lvl="1"/>
            <a:r>
              <a:rPr lang="en-AU" sz="2400" dirty="0" smtClean="0"/>
              <a:t>Total amount owing including GST</a:t>
            </a:r>
          </a:p>
          <a:p>
            <a:pPr lvl="1"/>
            <a:r>
              <a:rPr lang="en-AU" sz="2400" dirty="0" smtClean="0"/>
              <a:t>Statement such as ‘total including GST’ next to total amount owing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563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Tax Invoices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2800" dirty="0" smtClean="0"/>
              <a:t>For goods and services over $1000 tax invoice must include: </a:t>
            </a:r>
          </a:p>
          <a:p>
            <a:pPr lvl="1"/>
            <a:r>
              <a:rPr lang="en-AU" sz="2400" dirty="0" smtClean="0"/>
              <a:t>Words ‘tax invoice’ </a:t>
            </a:r>
          </a:p>
          <a:p>
            <a:pPr lvl="1"/>
            <a:r>
              <a:rPr lang="en-AU" sz="2400" dirty="0" smtClean="0"/>
              <a:t>Suppliers name and address</a:t>
            </a:r>
          </a:p>
          <a:p>
            <a:pPr lvl="1"/>
            <a:r>
              <a:rPr lang="en-AU" sz="2400" dirty="0" smtClean="0"/>
              <a:t>Suppliers Australian Business Number (ABN)</a:t>
            </a:r>
          </a:p>
          <a:p>
            <a:pPr lvl="1"/>
            <a:r>
              <a:rPr lang="en-AU" sz="2400" dirty="0" smtClean="0"/>
              <a:t>Date</a:t>
            </a:r>
          </a:p>
          <a:p>
            <a:pPr lvl="1"/>
            <a:r>
              <a:rPr lang="en-AU" sz="2400" dirty="0" smtClean="0"/>
              <a:t>Name of purchaser</a:t>
            </a:r>
          </a:p>
          <a:p>
            <a:pPr lvl="1"/>
            <a:r>
              <a:rPr lang="en-AU" sz="2400" dirty="0" smtClean="0"/>
              <a:t>Address or ABN of purchaser </a:t>
            </a:r>
          </a:p>
          <a:p>
            <a:pPr lvl="1"/>
            <a:r>
              <a:rPr lang="en-AU" sz="2400" dirty="0" smtClean="0"/>
              <a:t>Number of goods supplied</a:t>
            </a:r>
          </a:p>
          <a:p>
            <a:pPr lvl="1"/>
            <a:r>
              <a:rPr lang="en-AU" sz="2400" dirty="0" smtClean="0"/>
              <a:t>Brief description of each item supplied </a:t>
            </a:r>
          </a:p>
          <a:p>
            <a:pPr lvl="1"/>
            <a:r>
              <a:rPr lang="en-AU" sz="2400" dirty="0" smtClean="0"/>
              <a:t>Total amount owing including GST</a:t>
            </a:r>
          </a:p>
          <a:p>
            <a:pPr lvl="1"/>
            <a:r>
              <a:rPr lang="en-AU" sz="2400" dirty="0" smtClean="0"/>
              <a:t>Statement such as ‘total including GST’ next to total amount owing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2614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8351"/>
            <a:ext cx="5205395" cy="64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6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Cheques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Prepared by the purchaser and sent to the seller as payment. </a:t>
            </a:r>
          </a:p>
          <a:p>
            <a:r>
              <a:rPr lang="en-AU" dirty="0" smtClean="0"/>
              <a:t>Allows money to be withdrawn from the businesses bank account so must be signed by the authorised person.</a:t>
            </a:r>
          </a:p>
          <a:p>
            <a:r>
              <a:rPr lang="en-AU" dirty="0" smtClean="0"/>
              <a:t>Drawer – business whose account money is withdrawn from.  </a:t>
            </a:r>
          </a:p>
          <a:p>
            <a:r>
              <a:rPr lang="en-AU" dirty="0" smtClean="0"/>
              <a:t>Drawee – financial institution from which money is to be taken from.</a:t>
            </a:r>
          </a:p>
          <a:p>
            <a:r>
              <a:rPr lang="en-AU" dirty="0" smtClean="0"/>
              <a:t>Payee – person receiving the money. </a:t>
            </a:r>
          </a:p>
          <a:p>
            <a:r>
              <a:rPr lang="en-AU" dirty="0"/>
              <a:t>Cheque is made up of two parts: </a:t>
            </a:r>
          </a:p>
          <a:p>
            <a:pPr lvl="1"/>
            <a:r>
              <a:rPr lang="en-AU" dirty="0"/>
              <a:t>The butt which records payment information and kept as proof of transaction </a:t>
            </a:r>
          </a:p>
          <a:p>
            <a:pPr lvl="1"/>
            <a:r>
              <a:rPr lang="en-AU" dirty="0"/>
              <a:t>The form which is sent to the payee completed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6318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</TotalTime>
  <Words>397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Source Documents</vt:lpstr>
      <vt:lpstr>What is the purpose of source documents?</vt:lpstr>
      <vt:lpstr>Purchase Order</vt:lpstr>
      <vt:lpstr>PowerPoint Presentation</vt:lpstr>
      <vt:lpstr>Tax Invoices</vt:lpstr>
      <vt:lpstr>Tax Invoices</vt:lpstr>
      <vt:lpstr>Tax Invoices</vt:lpstr>
      <vt:lpstr>PowerPoint Presentation</vt:lpstr>
      <vt:lpstr>Cheques </vt:lpstr>
      <vt:lpstr>Cheques</vt:lpstr>
      <vt:lpstr>PowerPoint Presentation</vt:lpstr>
      <vt:lpstr>Cheques</vt:lpstr>
      <vt:lpstr>Receipts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Documents</dc:title>
  <dc:creator>Michael</dc:creator>
  <cp:lastModifiedBy>Michael</cp:lastModifiedBy>
  <cp:revision>7</cp:revision>
  <dcterms:created xsi:type="dcterms:W3CDTF">2016-10-17T11:35:52Z</dcterms:created>
  <dcterms:modified xsi:type="dcterms:W3CDTF">2016-10-17T12:37:09Z</dcterms:modified>
</cp:coreProperties>
</file>