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9" r:id="rId5"/>
    <p:sldId id="292" r:id="rId6"/>
    <p:sldId id="259" r:id="rId7"/>
    <p:sldId id="272" r:id="rId8"/>
    <p:sldId id="273" r:id="rId9"/>
    <p:sldId id="274" r:id="rId10"/>
    <p:sldId id="275" r:id="rId11"/>
    <p:sldId id="278" r:id="rId12"/>
    <p:sldId id="307" r:id="rId13"/>
    <p:sldId id="276" r:id="rId14"/>
    <p:sldId id="308" r:id="rId15"/>
    <p:sldId id="260" r:id="rId16"/>
    <p:sldId id="261" r:id="rId17"/>
    <p:sldId id="263" r:id="rId18"/>
    <p:sldId id="290" r:id="rId19"/>
    <p:sldId id="262" r:id="rId20"/>
    <p:sldId id="264" r:id="rId21"/>
    <p:sldId id="291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93" r:id="rId30"/>
    <p:sldId id="277" r:id="rId31"/>
    <p:sldId id="280" r:id="rId32"/>
    <p:sldId id="287" r:id="rId33"/>
    <p:sldId id="281" r:id="rId34"/>
    <p:sldId id="279" r:id="rId35"/>
    <p:sldId id="283" r:id="rId36"/>
    <p:sldId id="282" r:id="rId37"/>
    <p:sldId id="284" r:id="rId38"/>
    <p:sldId id="285" r:id="rId39"/>
    <p:sldId id="286" r:id="rId40"/>
    <p:sldId id="288" r:id="rId41"/>
    <p:sldId id="289" r:id="rId42"/>
    <p:sldId id="296" r:id="rId43"/>
    <p:sldId id="297" r:id="rId44"/>
    <p:sldId id="299" r:id="rId45"/>
    <p:sldId id="300" r:id="rId46"/>
    <p:sldId id="294" r:id="rId47"/>
    <p:sldId id="295" r:id="rId48"/>
    <p:sldId id="298" r:id="rId49"/>
    <p:sldId id="306" r:id="rId50"/>
    <p:sldId id="310" r:id="rId51"/>
    <p:sldId id="311" r:id="rId52"/>
    <p:sldId id="312" r:id="rId53"/>
    <p:sldId id="313" r:id="rId54"/>
    <p:sldId id="31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>
      <p:cViewPr varScale="1">
        <p:scale>
          <a:sx n="111" d="100"/>
          <a:sy n="111" d="100"/>
        </p:scale>
        <p:origin x="-19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DF6D980-8053-40BC-A0A5-ED2985887C37}" type="datetimeFigureOut">
              <a:rPr lang="en-AU" smtClean="0"/>
              <a:t>18/05/2018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B227DC3-1B4A-42EE-B421-8E93B519536E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ehz7tCxjS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uk0W10EveU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5400" dirty="0" smtClean="0"/>
              <a:t>Chapter 22</a:t>
            </a:r>
            <a:br>
              <a:rPr lang="en-AU" sz="5400" dirty="0" smtClean="0"/>
            </a:br>
            <a:r>
              <a:rPr lang="en-AU" sz="5400" dirty="0" smtClean="0"/>
              <a:t>Inheritance</a:t>
            </a:r>
            <a:endParaRPr lang="en-AU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R. Johansen </a:t>
            </a:r>
            <a:r>
              <a:rPr lang="en-AU" dirty="0" smtClean="0"/>
              <a:t>2018</a:t>
            </a:r>
            <a:endParaRPr lang="en-AU" dirty="0"/>
          </a:p>
        </p:txBody>
      </p:sp>
      <p:pic>
        <p:nvPicPr>
          <p:cNvPr id="10242" name="Picture 2" descr="Image result for gene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8240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5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ex determination hum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83" y="836712"/>
            <a:ext cx="71714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7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ex determination hum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632848" cy="57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2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Sex determination – mammals v birds</a:t>
            </a:r>
            <a:endParaRPr lang="en-AU" dirty="0"/>
          </a:p>
        </p:txBody>
      </p:sp>
      <p:pic>
        <p:nvPicPr>
          <p:cNvPr id="1026" name="Picture 2" descr="Image result for sex determination in bi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1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probability of a child being male or female is 50:50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Each time fertilization occurs there is a 50% chance the child will be male or female</a:t>
            </a:r>
            <a:endParaRPr lang="en-AU" dirty="0"/>
          </a:p>
        </p:txBody>
      </p:sp>
      <p:pic>
        <p:nvPicPr>
          <p:cNvPr id="6146" name="Picture 2" descr="Image result for sex determination hum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672408" cy="38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7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6624736" cy="1371600"/>
          </a:xfrm>
        </p:spPr>
        <p:txBody>
          <a:bodyPr/>
          <a:lstStyle/>
          <a:p>
            <a:r>
              <a:rPr lang="en-AU" dirty="0" smtClean="0"/>
              <a:t>Modes of inheritance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721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Gregor</a:t>
            </a:r>
            <a:r>
              <a:rPr lang="en-AU" dirty="0"/>
              <a:t> </a:t>
            </a:r>
            <a:r>
              <a:rPr lang="en-AU" dirty="0" smtClean="0"/>
              <a:t>Mendel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Prior to 1865 patterns of inheritance were identified but not clearly explained.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Gregor Mendel was the first scientist to provide a clear explanation of patterns of inheritance after studying traits in pea plants.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He proposed two principles:</a:t>
            </a:r>
          </a:p>
          <a:p>
            <a:pPr marL="457200" indent="-457200">
              <a:buAutoNum type="arabicPeriod"/>
            </a:pPr>
            <a:r>
              <a:rPr lang="en-AU" dirty="0" smtClean="0"/>
              <a:t>Various hereditary characteristics are controlled by factors (genes) and these occur in pairs (alleles). </a:t>
            </a:r>
          </a:p>
          <a:p>
            <a:pPr lvl="1"/>
            <a:r>
              <a:rPr lang="en-AU" dirty="0" smtClean="0"/>
              <a:t>For example people with brown eyes may have the genotype BB or Bb </a:t>
            </a:r>
          </a:p>
          <a:p>
            <a:pPr marL="457200" indent="-457200">
              <a:buAutoNum type="arabicPeriod"/>
            </a:pPr>
            <a:r>
              <a:rPr lang="en-AU" dirty="0" smtClean="0"/>
              <a:t>During the formation of gametes the pairs of factors  (genes) separate. When gametes unite at fertilization the pairs of genes come back together. (The Principle of Segregation)</a:t>
            </a:r>
          </a:p>
          <a:p>
            <a:pPr lvl="1"/>
            <a:r>
              <a:rPr lang="en-AU" dirty="0" smtClean="0"/>
              <a:t>For example sperm and eggs with either carry a single ‘B’ or a ‘b’ allele for eye colour.</a:t>
            </a:r>
          </a:p>
          <a:p>
            <a:pPr marL="457200" indent="-45720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085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www.youtube.com/watch?v=Mehz7tCxjSE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9505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terms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Some key terms when looking at Mendel’s </a:t>
            </a:r>
            <a:r>
              <a:rPr lang="en-AU" dirty="0"/>
              <a:t>g</a:t>
            </a:r>
            <a:r>
              <a:rPr lang="en-AU" dirty="0" smtClean="0"/>
              <a:t>enetics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Pure-breeding </a:t>
            </a:r>
          </a:p>
          <a:p>
            <a:pPr marL="274320" lvl="1" indent="0">
              <a:buNone/>
            </a:pPr>
            <a:r>
              <a:rPr lang="en-AU" b="0" dirty="0" smtClean="0"/>
              <a:t>Organisms that produce the same characteristic in each succeeding generation when bread amongst themselves (homozygous)</a:t>
            </a:r>
          </a:p>
          <a:p>
            <a:pPr marL="274320" lvl="1" indent="0">
              <a:buNone/>
            </a:pPr>
            <a:endParaRPr lang="en-AU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Hybrid</a:t>
            </a:r>
          </a:p>
          <a:p>
            <a:pPr marL="274320" lvl="1" indent="0">
              <a:buNone/>
            </a:pPr>
            <a:r>
              <a:rPr lang="en-AU" dirty="0" smtClean="0"/>
              <a:t>An offspring that results from mating two individuals with different genetic constitutions (heterozygous)</a:t>
            </a:r>
          </a:p>
          <a:p>
            <a:pPr marL="274320" lvl="1" indent="0">
              <a:buNone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Dominant trait </a:t>
            </a:r>
          </a:p>
          <a:p>
            <a:pPr marL="274320" lvl="1" indent="0">
              <a:buNone/>
            </a:pPr>
            <a:r>
              <a:rPr lang="en-AU" dirty="0" smtClean="0"/>
              <a:t>The characteristic of shown by a hybrid</a:t>
            </a:r>
          </a:p>
          <a:p>
            <a:pPr marL="274320" lvl="1" indent="0">
              <a:buNone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Recessive trait </a:t>
            </a:r>
          </a:p>
          <a:p>
            <a:pPr marL="274320" lvl="1" indent="0">
              <a:buNone/>
            </a:pPr>
            <a:r>
              <a:rPr lang="en-AU" dirty="0" smtClean="0"/>
              <a:t>The characteristic masked by the dominant trait </a:t>
            </a:r>
            <a:endParaRPr lang="en-AU" dirty="0"/>
          </a:p>
        </p:txBody>
      </p:sp>
      <p:pic>
        <p:nvPicPr>
          <p:cNvPr id="9218" name="Picture 2" descr="Image result for inherit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782036" cy="22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9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492896"/>
            <a:ext cx="6912768" cy="1371600"/>
          </a:xfrm>
        </p:spPr>
        <p:txBody>
          <a:bodyPr/>
          <a:lstStyle/>
          <a:p>
            <a:r>
              <a:rPr lang="en-AU" dirty="0" smtClean="0"/>
              <a:t>Monohybrid crosses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369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Monohybrid crosses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Cross = </a:t>
            </a:r>
            <a:r>
              <a:rPr lang="en-AU" b="0" dirty="0" smtClean="0"/>
              <a:t>the mating of two organisms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Monohybrid cross = </a:t>
            </a:r>
            <a:r>
              <a:rPr lang="en-AU" b="0" dirty="0" smtClean="0"/>
              <a:t>one pair of contrasting characteristics is studied at a given time. </a:t>
            </a:r>
            <a:endParaRPr lang="en-AU" dirty="0" smtClean="0"/>
          </a:p>
          <a:p>
            <a:r>
              <a:rPr lang="en-AU" dirty="0" smtClean="0"/>
              <a:t>For example: We may study patterns of inheritance for eye colour or hair colour (note: we do not study these together)</a:t>
            </a:r>
            <a:endParaRPr lang="en-AU" dirty="0"/>
          </a:p>
        </p:txBody>
      </p:sp>
      <p:pic>
        <p:nvPicPr>
          <p:cNvPr id="1026" name="Picture 2" descr="Image result for hair colour 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7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GENETICS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6" y="151841"/>
            <a:ext cx="4898324" cy="324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GENETICS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5057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Genotype and phenotype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dirty="0" smtClean="0"/>
              <a:t>A persons </a:t>
            </a:r>
            <a:r>
              <a:rPr lang="en-AU" dirty="0" smtClean="0"/>
              <a:t>genotype</a:t>
            </a:r>
            <a:r>
              <a:rPr lang="en-AU" b="0" dirty="0" smtClean="0"/>
              <a:t> is the set of genes (represented by letters - alleles) that a person possesses.</a:t>
            </a:r>
          </a:p>
          <a:p>
            <a:r>
              <a:rPr lang="en-AU" b="0" dirty="0" smtClean="0"/>
              <a:t>A persons </a:t>
            </a:r>
            <a:r>
              <a:rPr lang="en-AU" dirty="0" smtClean="0"/>
              <a:t>phenotype</a:t>
            </a:r>
            <a:r>
              <a:rPr lang="en-AU" b="0" dirty="0" smtClean="0"/>
              <a:t> is the physical characteristic expressed by the person based on their genotype.</a:t>
            </a:r>
            <a:endParaRPr lang="en-AU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3338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42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7308304" cy="137160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Dominant recessive inheritance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2788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Genotype and alleles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Alleles = </a:t>
            </a:r>
            <a:r>
              <a:rPr lang="en-AU" b="0" dirty="0" smtClean="0"/>
              <a:t>the alternate form of a gene</a:t>
            </a:r>
          </a:p>
          <a:p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 smtClean="0"/>
              <a:t>A person will receive </a:t>
            </a:r>
            <a:r>
              <a:rPr lang="en-AU" dirty="0" smtClean="0"/>
              <a:t>one allele from their mother </a:t>
            </a:r>
            <a:r>
              <a:rPr lang="en-AU" b="0" dirty="0" smtClean="0"/>
              <a:t>and </a:t>
            </a:r>
            <a:r>
              <a:rPr lang="en-AU" dirty="0" smtClean="0"/>
              <a:t>another allele from their father </a:t>
            </a:r>
            <a:r>
              <a:rPr lang="en-AU" b="0" dirty="0" smtClean="0"/>
              <a:t>for a particular gene. This makes up their genotype.</a:t>
            </a:r>
          </a:p>
          <a:p>
            <a:endParaRPr lang="en-AU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 smtClean="0"/>
              <a:t>Alleles are represented by UPPERCASE and lowercase letters: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 smtClean="0"/>
              <a:t>UPPERCASE LETTERS = DOMINANT ALLELE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/>
              <a:t>l</a:t>
            </a:r>
            <a:r>
              <a:rPr lang="en-AU" b="0" dirty="0" smtClean="0"/>
              <a:t>owercase letters = recessive allele </a:t>
            </a:r>
          </a:p>
          <a:p>
            <a:endParaRPr lang="en-AU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 smtClean="0"/>
              <a:t>Inheritance that follows this patter is know as </a:t>
            </a:r>
            <a:r>
              <a:rPr lang="en-AU" dirty="0" smtClean="0"/>
              <a:t>dominant recessive inheritance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329857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HOMOZYGOUS AND HETEROZYGOUS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34880" cy="4373563"/>
          </a:xfrm>
        </p:spPr>
        <p:txBody>
          <a:bodyPr>
            <a:normAutofit/>
          </a:bodyPr>
          <a:lstStyle/>
          <a:p>
            <a:r>
              <a:rPr lang="en-AU" dirty="0" smtClean="0"/>
              <a:t>Homozygous= </a:t>
            </a:r>
            <a:r>
              <a:rPr lang="en-AU" b="0" dirty="0" smtClean="0"/>
              <a:t>A person has the same alleles for a particular characteristic (Pure-bred).</a:t>
            </a:r>
          </a:p>
          <a:p>
            <a:r>
              <a:rPr lang="en-AU" b="0" dirty="0" smtClean="0"/>
              <a:t>For example: A homozygous person with brown eyes has the genotype BB</a:t>
            </a:r>
          </a:p>
          <a:p>
            <a:r>
              <a:rPr lang="en-AU" dirty="0" smtClean="0"/>
              <a:t>Heterozygous =</a:t>
            </a:r>
            <a:r>
              <a:rPr lang="en-AU" b="0" dirty="0" smtClean="0"/>
              <a:t> A person has different alleles for a particular characteristic. The characteristic expressed is the dominant allele (hybrid).</a:t>
            </a:r>
            <a:r>
              <a:rPr lang="en-AU" b="0" dirty="0"/>
              <a:t> </a:t>
            </a:r>
          </a:p>
          <a:p>
            <a:r>
              <a:rPr lang="en-AU" b="0" dirty="0" smtClean="0"/>
              <a:t>For example: </a:t>
            </a:r>
            <a:r>
              <a:rPr lang="en-AU" b="0" dirty="0"/>
              <a:t>A </a:t>
            </a:r>
            <a:r>
              <a:rPr lang="en-AU" b="0" dirty="0" smtClean="0"/>
              <a:t>heterozygous person with brown eyes has the genotype Bb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07781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25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Punnett squares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Punnett squares can be used to determine patterns of inheritance:</a:t>
            </a:r>
          </a:p>
        </p:txBody>
      </p:sp>
      <p:sp>
        <p:nvSpPr>
          <p:cNvPr id="4" name="AutoShape 2" descr="Image result for punnett squ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275694" cy="24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917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Important rules when using punnett squares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When using punnett square for dominant/recessive inheritance you must:</a:t>
            </a:r>
          </a:p>
          <a:p>
            <a:pPr marL="457200" indent="-457200">
              <a:buAutoNum type="arabicPeriod"/>
            </a:pPr>
            <a:r>
              <a:rPr lang="en-AU" dirty="0" smtClean="0"/>
              <a:t>Use the same letter. E.g. B or b</a:t>
            </a:r>
          </a:p>
          <a:p>
            <a:pPr marL="457200" indent="-457200">
              <a:buAutoNum type="arabicPeriod"/>
            </a:pPr>
            <a:r>
              <a:rPr lang="en-AU" dirty="0" smtClean="0"/>
              <a:t>Use UPPERCASE and lowercase letters</a:t>
            </a:r>
          </a:p>
          <a:p>
            <a:pPr marL="457200" indent="-457200">
              <a:buAutoNum type="arabicPeriod"/>
            </a:pPr>
            <a:r>
              <a:rPr lang="en-AU" dirty="0" smtClean="0"/>
              <a:t>Indicate what each letter represents. </a:t>
            </a:r>
            <a:r>
              <a:rPr lang="en-AU" dirty="0" err="1" smtClean="0"/>
              <a:t>Eg</a:t>
            </a:r>
            <a:r>
              <a:rPr lang="en-AU" dirty="0" smtClean="0"/>
              <a:t>. B = Brown eyes and b = blue eyes. This can be done next to the punnet square</a:t>
            </a:r>
          </a:p>
          <a:p>
            <a:pPr marL="457200" indent="-457200">
              <a:buAutoNum type="arabicPeriod"/>
            </a:pPr>
            <a:r>
              <a:rPr lang="en-AU" dirty="0" smtClean="0"/>
              <a:t>When predicting phenotypes, indicate whether homozygous or heterozygous</a:t>
            </a:r>
          </a:p>
          <a:p>
            <a:pPr marL="457200" indent="-457200">
              <a:buAutoNum type="arabicPeriod"/>
            </a:pPr>
            <a:r>
              <a:rPr lang="en-AU" dirty="0" smtClean="0"/>
              <a:t>Remember that punnet squares only indicate the likelihood (ratio) of inheritance </a:t>
            </a:r>
          </a:p>
          <a:p>
            <a:pPr marL="457200" indent="-457200">
              <a:buAutoNum type="arabicPeriod"/>
            </a:pPr>
            <a:endParaRPr lang="en-AU" dirty="0" smtClean="0"/>
          </a:p>
          <a:p>
            <a:pPr marL="457200" indent="-457200">
              <a:buAutoNum type="arabicPeriod"/>
            </a:pPr>
            <a:endParaRPr lang="en-AU" dirty="0" smtClean="0"/>
          </a:p>
          <a:p>
            <a:pPr marL="457200" indent="-457200">
              <a:buAutoNum type="arabicPeriod"/>
            </a:pPr>
            <a:endParaRPr lang="en-AU" dirty="0" smtClean="0"/>
          </a:p>
          <a:p>
            <a:pPr marL="457200" indent="-457200">
              <a:buAutoNum type="arabicPeriod"/>
            </a:pPr>
            <a:endParaRPr lang="en-AU" dirty="0" smtClean="0"/>
          </a:p>
          <a:p>
            <a:pPr marL="457200" indent="-45720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9941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Your Turn…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 the following punnett squares:</a:t>
            </a:r>
          </a:p>
          <a:p>
            <a:pPr marL="457200" indent="-457200">
              <a:buAutoNum type="arabicPeriod"/>
            </a:pPr>
            <a:r>
              <a:rPr lang="en-AU" dirty="0" smtClean="0"/>
              <a:t>Predict the possible genotype and phenotype of offspring</a:t>
            </a:r>
          </a:p>
          <a:p>
            <a:pPr marL="457200" indent="-457200">
              <a:buAutoNum type="arabicPeriod"/>
            </a:pPr>
            <a:r>
              <a:rPr lang="en-AU" dirty="0" smtClean="0"/>
              <a:t>Predict the genotype and phenotype ratios/percentages for the offspring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731585" cy="31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68067"/>
            <a:ext cx="264305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Check your answers…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1529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12" y="1602802"/>
            <a:ext cx="43910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99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Inherited traits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 your text </a:t>
            </a:r>
            <a:r>
              <a:rPr lang="en-AU" dirty="0" smtClean="0"/>
              <a:t>book (human perspectives) </a:t>
            </a:r>
            <a:r>
              <a:rPr lang="en-AU" dirty="0"/>
              <a:t>on page 303 is a list of dominant recessive inherited traits. </a:t>
            </a:r>
            <a:endParaRPr lang="en-AU" dirty="0" smtClean="0"/>
          </a:p>
          <a:p>
            <a:r>
              <a:rPr lang="en-AU" dirty="0" smtClean="0"/>
              <a:t>Copy this into your notes  - you will need to be able to identify some of these!</a:t>
            </a:r>
            <a:endParaRPr lang="en-AU" dirty="0"/>
          </a:p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1523035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8219256" cy="1371600"/>
          </a:xfrm>
        </p:spPr>
        <p:txBody>
          <a:bodyPr/>
          <a:lstStyle/>
          <a:p>
            <a:r>
              <a:rPr lang="en-AU" dirty="0" smtClean="0"/>
              <a:t>Sex linked inheritance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800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inheritance?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 dirty="0" smtClean="0"/>
          </a:p>
          <a:p>
            <a:pPr algn="ctr"/>
            <a:r>
              <a:rPr lang="en-AU" dirty="0" smtClean="0"/>
              <a:t>Genetic characteristics (traits) that are transmitted from parent to offspring.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020641" cy="302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36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Sex linked characteristics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As the Y chromosome is smaller, it does not carry the same number of genes as the X chromosome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 females, normal pairing of alleles exists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 males, most genes on the X chromosome will lack a matching allele on the Y chromosome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patters of inheritance for characteristics carried on the X chromosome are different in males and females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4" name="Picture 2" descr="https://encrypted-tbn3.gstatic.com/images?q=tbn:ANd9GcTaoW0UaXUx_Z9BUY52FEK8TdJIOoJljskjpASm-O-Xhkwy7p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09120"/>
            <a:ext cx="2736304" cy="2263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650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X linked punnett Squares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To determine the likelihood of offspring with an X linked disorder we use a punnett square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We use X’s and Y’s to represent gender (like a sex determination punnett)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Alleles are shown on the X’s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UPPER CASE and lowercase letters are used to show dominant and recessive alleles</a:t>
            </a:r>
          </a:p>
          <a:p>
            <a:endParaRPr lang="en-AU" dirty="0"/>
          </a:p>
        </p:txBody>
      </p:sp>
      <p:sp>
        <p:nvSpPr>
          <p:cNvPr id="4" name="AutoShape 2" descr="Image result for sx linked punnet squ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Image result for sx linked punnet squ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65513"/>
            <a:ext cx="2831207" cy="200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2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Genotypes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Females:</a:t>
            </a:r>
          </a:p>
          <a:p>
            <a:r>
              <a:rPr lang="en-AU" dirty="0"/>
              <a:t> </a:t>
            </a:r>
            <a:r>
              <a:rPr lang="en-AU" dirty="0" smtClean="0"/>
              <a:t>- Homozygous Dominant             X</a:t>
            </a:r>
            <a:r>
              <a:rPr lang="en-AU" baseline="30000" dirty="0" smtClean="0"/>
              <a:t>T</a:t>
            </a:r>
            <a:r>
              <a:rPr lang="en-AU" dirty="0" smtClean="0"/>
              <a:t> </a:t>
            </a:r>
            <a:r>
              <a:rPr lang="en-AU" dirty="0" err="1" smtClean="0"/>
              <a:t>X</a:t>
            </a:r>
            <a:r>
              <a:rPr lang="en-AU" baseline="30000" dirty="0" err="1" smtClean="0"/>
              <a:t>T</a:t>
            </a:r>
            <a:endParaRPr lang="en-AU" baseline="30000" dirty="0" smtClean="0"/>
          </a:p>
          <a:p>
            <a:r>
              <a:rPr lang="en-AU" dirty="0"/>
              <a:t> </a:t>
            </a:r>
            <a:r>
              <a:rPr lang="en-AU" dirty="0" smtClean="0"/>
              <a:t>- Homozygous Recessive            </a:t>
            </a:r>
            <a:r>
              <a:rPr lang="en-AU" dirty="0" err="1" smtClean="0"/>
              <a:t>X</a:t>
            </a:r>
            <a:r>
              <a:rPr lang="en-AU" baseline="30000" dirty="0" err="1" smtClean="0"/>
              <a:t>t</a:t>
            </a:r>
            <a:r>
              <a:rPr lang="en-AU" dirty="0" smtClean="0"/>
              <a:t>  </a:t>
            </a:r>
            <a:r>
              <a:rPr lang="en-AU" dirty="0" err="1" smtClean="0"/>
              <a:t>X</a:t>
            </a:r>
            <a:r>
              <a:rPr lang="en-AU" baseline="30000" dirty="0" err="1" smtClean="0"/>
              <a:t>t</a:t>
            </a:r>
            <a:endParaRPr lang="en-AU" baseline="30000" dirty="0" smtClean="0"/>
          </a:p>
          <a:p>
            <a:r>
              <a:rPr lang="en-AU" dirty="0" smtClean="0"/>
              <a:t> - Heterozygous                              X</a:t>
            </a:r>
            <a:r>
              <a:rPr lang="en-AU" baseline="30000" dirty="0" smtClean="0"/>
              <a:t>T</a:t>
            </a:r>
            <a:r>
              <a:rPr lang="en-AU" dirty="0" smtClean="0"/>
              <a:t> </a:t>
            </a:r>
            <a:r>
              <a:rPr lang="en-AU" dirty="0" err="1" smtClean="0"/>
              <a:t>X</a:t>
            </a:r>
            <a:r>
              <a:rPr lang="en-AU" baseline="30000" dirty="0" err="1" smtClean="0"/>
              <a:t>t</a:t>
            </a:r>
            <a:endParaRPr lang="en-AU" dirty="0" smtClean="0"/>
          </a:p>
          <a:p>
            <a:endParaRPr lang="en-AU" baseline="30000" dirty="0"/>
          </a:p>
          <a:p>
            <a:endParaRPr lang="en-AU" baseline="30000" dirty="0" smtClean="0"/>
          </a:p>
          <a:p>
            <a:r>
              <a:rPr lang="en-AU" dirty="0" smtClean="0"/>
              <a:t>Males:</a:t>
            </a:r>
          </a:p>
          <a:p>
            <a:r>
              <a:rPr lang="en-AU" baseline="30000" dirty="0"/>
              <a:t> </a:t>
            </a:r>
            <a:r>
              <a:rPr lang="en-AU" dirty="0" smtClean="0"/>
              <a:t>- Hemizygous                         X</a:t>
            </a:r>
            <a:r>
              <a:rPr lang="en-AU" baseline="30000" dirty="0" smtClean="0"/>
              <a:t>T</a:t>
            </a:r>
            <a:r>
              <a:rPr lang="en-AU" dirty="0" smtClean="0"/>
              <a:t> Y  or  </a:t>
            </a:r>
            <a:r>
              <a:rPr lang="en-AU" dirty="0" err="1" smtClean="0"/>
              <a:t>X</a:t>
            </a:r>
            <a:r>
              <a:rPr lang="en-AU" baseline="30000" dirty="0" err="1" smtClean="0"/>
              <a:t>t</a:t>
            </a:r>
            <a:r>
              <a:rPr lang="en-AU" dirty="0" smtClean="0"/>
              <a:t> 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0397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x linked punnet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7200800" cy="625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x linked disorders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Some common X linked disorders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Haemophilia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Red-Green colour blindness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Diabetes insipidus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Duchenne muscular dystrophy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026" name="Picture 2" descr="Image result for duchenne muscular dystro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58" y="1268760"/>
            <a:ext cx="289539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aemoph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15156"/>
            <a:ext cx="35242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99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Haemophilia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Relatively rare disease in which blood clots slowly or not at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Defective allele to controlling normal blood clotting is recessive &amp; carried on the X chromosome</a:t>
            </a:r>
          </a:p>
          <a:p>
            <a:endParaRPr lang="en-AU" dirty="0"/>
          </a:p>
        </p:txBody>
      </p:sp>
      <p:pic>
        <p:nvPicPr>
          <p:cNvPr id="5122" name="Picture 2" descr="Image result for haemoph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972810" cy="2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14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Haemophilia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54760" cy="437356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Males: </a:t>
            </a:r>
            <a:r>
              <a:rPr lang="en-AU" u="sng" dirty="0"/>
              <a:t>normal or haemophiliac</a:t>
            </a:r>
            <a:r>
              <a:rPr lang="en-AU" dirty="0"/>
              <a:t>, as they only have one ‘X’ chromosome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Females: </a:t>
            </a:r>
            <a:r>
              <a:rPr lang="en-AU" u="sng" dirty="0"/>
              <a:t>Homozygous normal, heterozygous (carrier), or haemophiliac (homozygous)- </a:t>
            </a:r>
            <a:r>
              <a:rPr lang="en-AU" dirty="0"/>
              <a:t>this is very </a:t>
            </a:r>
            <a:r>
              <a:rPr lang="en-AU" dirty="0" smtClean="0"/>
              <a:t>rare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Haemophiliac </a:t>
            </a:r>
            <a:r>
              <a:rPr lang="en-AU" dirty="0"/>
              <a:t>fathers pass this recessive gene to their daughters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Carrier mothers can pass defective gene to their sons (haemophiliac) or to daughters (carriers)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Example: Royal Family: Queen Victoria </a:t>
            </a:r>
          </a:p>
          <a:p>
            <a:endParaRPr lang="en-AU" dirty="0"/>
          </a:p>
        </p:txBody>
      </p:sp>
      <p:pic>
        <p:nvPicPr>
          <p:cNvPr id="4098" name="Picture 2" descr="Image result for haemophilia punnett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7804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6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Red-green colour blindness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Ability to discriminate between red &amp; green is controlled by a gene located in the X-chromosome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Individuals unable to distinguish between these colours possess the </a:t>
            </a:r>
            <a:r>
              <a:rPr lang="en-AU" i="1" dirty="0"/>
              <a:t>recessive</a:t>
            </a:r>
            <a:r>
              <a:rPr lang="en-AU" dirty="0"/>
              <a:t> allele of this gene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Gene is located on ‘X’ chromosome, therefore more frequently found in males than in females</a:t>
            </a:r>
          </a:p>
          <a:p>
            <a:endParaRPr lang="en-AU" dirty="0"/>
          </a:p>
        </p:txBody>
      </p:sp>
      <p:pic>
        <p:nvPicPr>
          <p:cNvPr id="6146" name="Picture 2" descr="Image result for red green colorblin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565589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36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ed green colorblind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62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ed green colorblindness pu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848468" cy="56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4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Terminology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Gene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Allele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Dominant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Recessive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Homozygous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Heterozygous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Phenotype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Genotype</a:t>
            </a:r>
          </a:p>
          <a:p>
            <a:endParaRPr lang="en-AU" dirty="0"/>
          </a:p>
        </p:txBody>
      </p:sp>
      <p:pic>
        <p:nvPicPr>
          <p:cNvPr id="2050" name="Picture 2" descr="Image result for study these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69" y="1700808"/>
            <a:ext cx="3480321" cy="410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83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Duchenne muscular dystrophy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Wasting </a:t>
            </a:r>
            <a:r>
              <a:rPr lang="en-AU" dirty="0"/>
              <a:t>disease of leg muscles &amp; later arms, shoulders &amp; </a:t>
            </a:r>
            <a:r>
              <a:rPr lang="en-AU" dirty="0" smtClean="0"/>
              <a:t>chest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At times may be due to a mutation- either in woman, making her a carrier, or in a boy, giving him the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Becomes apparent at around 3-5 years of age, when muscle weakness becomes evident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Muscle replaced by fatty substance as years pass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12-14 years: child confined to wheelchair &amp; later bedridden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Have little chance of living beyond 20-25 years as respiratory failure eventually occurs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1237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Diabetes insipidus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Individual passes </a:t>
            </a:r>
            <a:r>
              <a:rPr lang="en-AU" dirty="0"/>
              <a:t>very large quantities of urine, gradually becomes </a:t>
            </a:r>
            <a:r>
              <a:rPr lang="en-AU" dirty="0" smtClean="0"/>
              <a:t>dehydrated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Death may result, unless water is available to replace that lost</a:t>
            </a:r>
            <a:endParaRPr lang="en-AU" dirty="0"/>
          </a:p>
          <a:p>
            <a:endParaRPr lang="en-AU" dirty="0"/>
          </a:p>
        </p:txBody>
      </p:sp>
      <p:pic>
        <p:nvPicPr>
          <p:cNvPr id="1026" name="Picture 2" descr="Image result for Diabetes insip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3714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85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8507288" cy="1371600"/>
          </a:xfrm>
        </p:spPr>
        <p:txBody>
          <a:bodyPr/>
          <a:lstStyle/>
          <a:p>
            <a:r>
              <a:rPr lang="en-AU" dirty="0" smtClean="0"/>
              <a:t>Incomplete dominance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5051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Incomplete dominance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55496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There are some cases where the alleles of a particular gene are neither dominant or recessive….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This </a:t>
            </a:r>
            <a:r>
              <a:rPr lang="en-AU" dirty="0"/>
              <a:t>occurs when offspring show intermediate characteristics to those of their parents.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Can also be referred to as ‘blending</a:t>
            </a:r>
            <a:r>
              <a:rPr lang="en-AU" dirty="0" smtClean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When representing genotypes of </a:t>
            </a:r>
            <a:r>
              <a:rPr lang="en-AU" dirty="0" smtClean="0"/>
              <a:t>incomplete dominant </a:t>
            </a:r>
            <a:r>
              <a:rPr lang="en-AU" dirty="0"/>
              <a:t>inheritance all UPPERCASE letters are used (as no allele is recessive)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pic>
        <p:nvPicPr>
          <p:cNvPr id="3074" name="Picture 2" descr="Image result for co dominance inherit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33342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77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INCOMPLETE DOMINANCE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Hair type is an example of incomplete dominance:</a:t>
            </a:r>
          </a:p>
          <a:p>
            <a:endParaRPr lang="en-AU" dirty="0" smtClean="0"/>
          </a:p>
          <a:p>
            <a:r>
              <a:rPr lang="en-AU" dirty="0" smtClean="0"/>
              <a:t>Straight Hair = H</a:t>
            </a:r>
            <a:r>
              <a:rPr lang="en-AU" baseline="30000" dirty="0" smtClean="0"/>
              <a:t>S</a:t>
            </a:r>
            <a:r>
              <a:rPr lang="en-AU" dirty="0" smtClean="0"/>
              <a:t>H</a:t>
            </a:r>
            <a:r>
              <a:rPr lang="en-AU" baseline="30000" dirty="0" smtClean="0"/>
              <a:t>S</a:t>
            </a:r>
          </a:p>
          <a:p>
            <a:r>
              <a:rPr lang="en-AU" dirty="0" smtClean="0"/>
              <a:t>Curly Hair = H</a:t>
            </a:r>
            <a:r>
              <a:rPr lang="en-AU" baseline="30000" dirty="0" smtClean="0"/>
              <a:t>C</a:t>
            </a:r>
            <a:r>
              <a:rPr lang="en-AU" dirty="0" smtClean="0"/>
              <a:t>H</a:t>
            </a:r>
            <a:r>
              <a:rPr lang="en-AU" baseline="30000" dirty="0" smtClean="0"/>
              <a:t>C</a:t>
            </a:r>
          </a:p>
          <a:p>
            <a:r>
              <a:rPr lang="en-AU" dirty="0" smtClean="0"/>
              <a:t>Wavy Hair = H</a:t>
            </a:r>
            <a:r>
              <a:rPr lang="en-AU" baseline="30000" dirty="0" smtClean="0"/>
              <a:t>C</a:t>
            </a:r>
            <a:r>
              <a:rPr lang="en-AU" dirty="0" smtClean="0"/>
              <a:t>H</a:t>
            </a:r>
            <a:r>
              <a:rPr lang="en-AU" baseline="30000" dirty="0" smtClean="0"/>
              <a:t>S</a:t>
            </a:r>
            <a:endParaRPr lang="en-AU" baseline="30000" dirty="0"/>
          </a:p>
        </p:txBody>
      </p:sp>
      <p:pic>
        <p:nvPicPr>
          <p:cNvPr id="4098" name="Picture 2" descr="Image result for co dominance IN HUM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66456"/>
            <a:ext cx="4007742" cy="26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09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MULTIPLE ALLELES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When there are </a:t>
            </a:r>
            <a:r>
              <a:rPr lang="en-AU" u="sng" dirty="0" smtClean="0"/>
              <a:t>more than two alleles </a:t>
            </a:r>
            <a:r>
              <a:rPr lang="en-AU" dirty="0" smtClean="0"/>
              <a:t>for a particular characteristic.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Follow a </a:t>
            </a:r>
            <a:r>
              <a:rPr lang="en-AU" u="sng" dirty="0"/>
              <a:t>co-dominant</a:t>
            </a:r>
            <a:r>
              <a:rPr lang="en-AU" dirty="0"/>
              <a:t> pattern of inheritance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Blood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Possible alleles for blood groups include:</a:t>
            </a:r>
          </a:p>
          <a:p>
            <a:pPr lvl="1"/>
            <a:r>
              <a:rPr lang="en-AU" dirty="0" smtClean="0"/>
              <a:t>Antigen A = I</a:t>
            </a:r>
            <a:r>
              <a:rPr lang="en-AU" baseline="30000" dirty="0" smtClean="0"/>
              <a:t>A</a:t>
            </a:r>
          </a:p>
          <a:p>
            <a:pPr lvl="1"/>
            <a:r>
              <a:rPr lang="en-AU" dirty="0" smtClean="0"/>
              <a:t>Antigen B = I</a:t>
            </a:r>
            <a:r>
              <a:rPr lang="en-AU" baseline="30000" dirty="0" smtClean="0"/>
              <a:t>B</a:t>
            </a:r>
          </a:p>
          <a:p>
            <a:pPr lvl="1"/>
            <a:r>
              <a:rPr lang="en-AU" dirty="0" smtClean="0"/>
              <a:t>No Antigen = </a:t>
            </a:r>
            <a:r>
              <a:rPr lang="en-AU" dirty="0" err="1" smtClean="0"/>
              <a:t>i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8960"/>
            <a:ext cx="19536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961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36912"/>
            <a:ext cx="5791200" cy="1371600"/>
          </a:xfrm>
        </p:spPr>
        <p:txBody>
          <a:bodyPr/>
          <a:lstStyle/>
          <a:p>
            <a:r>
              <a:rPr lang="en-AU" dirty="0" smtClean="0"/>
              <a:t>Co-dominance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6380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Co-dominance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Another example where the alleles of a particular gene are neither dominant or recessive….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Homozygous parents </a:t>
            </a:r>
            <a:r>
              <a:rPr lang="en-AU" dirty="0"/>
              <a:t>produce offspring that show characteristics of both 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u="sng" dirty="0"/>
          </a:p>
        </p:txBody>
      </p:sp>
      <p:sp>
        <p:nvSpPr>
          <p:cNvPr id="4" name="AutoShape 2" descr="Image result for co dominance inheri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Image result for co dominance inherita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7489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92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Co-dominance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When representing genotypes of co-dominant inheritance all UPPERCASE letters are used (as no allele is recessive)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For example: Blood groups are an example of co-dominance in humans as neither blood group is dominant over the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169660" cy="303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 result for blood grou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00523"/>
            <a:ext cx="3368303" cy="26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37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study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184576" cy="58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6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492896"/>
            <a:ext cx="5791200" cy="1371600"/>
          </a:xfrm>
        </p:spPr>
        <p:txBody>
          <a:bodyPr/>
          <a:lstStyle/>
          <a:p>
            <a:r>
              <a:rPr lang="en-AU" dirty="0" smtClean="0"/>
              <a:t>Sex determination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647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348880"/>
            <a:ext cx="5791200" cy="1371600"/>
          </a:xfrm>
        </p:spPr>
        <p:txBody>
          <a:bodyPr/>
          <a:lstStyle/>
          <a:p>
            <a:r>
              <a:rPr lang="en-AU" dirty="0" smtClean="0"/>
              <a:t>Pedigree charts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5477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 the symbols mean?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132856"/>
            <a:ext cx="84105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39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http://www.youtube.com/watch?v=Wuk0W10EveU</a:t>
            </a:r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5108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300908" cy="56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0309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Note! Carrier females may </a:t>
            </a:r>
            <a:r>
              <a:rPr lang="en-AU" sz="1400" u="sng" dirty="0" smtClean="0"/>
              <a:t>not</a:t>
            </a:r>
            <a:r>
              <a:rPr lang="en-AU" sz="1400" dirty="0" smtClean="0"/>
              <a:t> always be represented by a half shaded circles!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846253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Rules for reading pedigrees..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Found on </a:t>
            </a:r>
            <a:r>
              <a:rPr lang="en-AU" b="1" dirty="0" smtClean="0"/>
              <a:t>page 325 </a:t>
            </a:r>
            <a:r>
              <a:rPr lang="en-AU" dirty="0" smtClean="0"/>
              <a:t>of text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0" y="2348880"/>
            <a:ext cx="71913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19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Sex Determination – Humans (mammals)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23</a:t>
            </a:r>
            <a:r>
              <a:rPr lang="en-AU" baseline="30000" dirty="0" smtClean="0"/>
              <a:t>rd</a:t>
            </a:r>
            <a:r>
              <a:rPr lang="en-AU" dirty="0" smtClean="0"/>
              <a:t> pair of chromosomes determine the sex of an individual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Males have an X and Y chromosome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Females have two X chromosomes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X chromosomes are larger than Y chromosomes</a:t>
            </a:r>
          </a:p>
          <a:p>
            <a:endParaRPr lang="en-AU" dirty="0"/>
          </a:p>
        </p:txBody>
      </p:sp>
      <p:pic>
        <p:nvPicPr>
          <p:cNvPr id="2050" name="Picture 2" descr="Image result for x and y chromoso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3217817" cy="22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24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aryotype sex deter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4957" cy="585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7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Sex chromosomes and autosomes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Sex chromosomes = </a:t>
            </a:r>
            <a:r>
              <a:rPr lang="en-AU" b="0" dirty="0" smtClean="0"/>
              <a:t> the 23</a:t>
            </a:r>
            <a:r>
              <a:rPr lang="en-AU" b="0" baseline="30000" dirty="0" smtClean="0"/>
              <a:t>RD</a:t>
            </a:r>
            <a:r>
              <a:rPr lang="en-AU" b="0" dirty="0" smtClean="0"/>
              <a:t> pair of chromosomes (XX OR XY). Determine the sex of an individual (male or female)</a:t>
            </a:r>
          </a:p>
          <a:p>
            <a:r>
              <a:rPr lang="en-AU" dirty="0" smtClean="0"/>
              <a:t>Autosomes (autosomal chromosomes) = </a:t>
            </a:r>
            <a:r>
              <a:rPr lang="en-AU" b="0" dirty="0" smtClean="0"/>
              <a:t> The chromosomes that make up the first 22 pairs of chromosomes. </a:t>
            </a:r>
            <a:endParaRPr lang="en-AU" dirty="0"/>
          </a:p>
        </p:txBody>
      </p:sp>
      <p:pic>
        <p:nvPicPr>
          <p:cNvPr id="3074" name="Picture 2" descr="Image result for autosomes v sex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1" y="3429000"/>
            <a:ext cx="611786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1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Thanks Dad!!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538736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Males are responsible for determining the sex of their offspring….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Sperm can contain either an X or Y chromosome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Eggs can only contain an X chromosome</a:t>
            </a:r>
            <a:endParaRPr lang="en-AU" dirty="0"/>
          </a:p>
        </p:txBody>
      </p:sp>
      <p:pic>
        <p:nvPicPr>
          <p:cNvPr id="4100" name="Picture 4" descr="Image result for sex determination hum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2277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68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268</TotalTime>
  <Words>1434</Words>
  <Application>Microsoft Office PowerPoint</Application>
  <PresentationFormat>On-screen Show (4:3)</PresentationFormat>
  <Paragraphs>184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Essential</vt:lpstr>
      <vt:lpstr>Chapter 22 Inheritance</vt:lpstr>
      <vt:lpstr>PowerPoint Presentation</vt:lpstr>
      <vt:lpstr>What is inheritance?</vt:lpstr>
      <vt:lpstr>Terminology</vt:lpstr>
      <vt:lpstr>Sex determination</vt:lpstr>
      <vt:lpstr>Sex Determination – Humans (mammals) </vt:lpstr>
      <vt:lpstr>PowerPoint Presentation</vt:lpstr>
      <vt:lpstr>Sex chromosomes and autosomes</vt:lpstr>
      <vt:lpstr>Thanks Dad!!</vt:lpstr>
      <vt:lpstr>PowerPoint Presentation</vt:lpstr>
      <vt:lpstr>PowerPoint Presentation</vt:lpstr>
      <vt:lpstr>Sex determination – mammals v birds</vt:lpstr>
      <vt:lpstr>probability</vt:lpstr>
      <vt:lpstr>Modes of inheritance </vt:lpstr>
      <vt:lpstr>Gregor Mendel</vt:lpstr>
      <vt:lpstr>Watch</vt:lpstr>
      <vt:lpstr>Key terms</vt:lpstr>
      <vt:lpstr>Monohybrid crosses</vt:lpstr>
      <vt:lpstr>Monohybrid crosses</vt:lpstr>
      <vt:lpstr>Genotype and phenotype</vt:lpstr>
      <vt:lpstr>Dominant recessive inheritance</vt:lpstr>
      <vt:lpstr>Genotype and alleles</vt:lpstr>
      <vt:lpstr>HOMOZYGOUS AND HETEROZYGOUS </vt:lpstr>
      <vt:lpstr>Punnett squares</vt:lpstr>
      <vt:lpstr>Important rules when using punnett squares </vt:lpstr>
      <vt:lpstr>Your Turn…</vt:lpstr>
      <vt:lpstr>Check your answers…</vt:lpstr>
      <vt:lpstr>Inherited traits</vt:lpstr>
      <vt:lpstr>Sex linked inheritance</vt:lpstr>
      <vt:lpstr>Sex linked characteristics</vt:lpstr>
      <vt:lpstr>X linked punnett Squares</vt:lpstr>
      <vt:lpstr>Genotypes </vt:lpstr>
      <vt:lpstr>PowerPoint Presentation</vt:lpstr>
      <vt:lpstr>Common x linked disorders</vt:lpstr>
      <vt:lpstr>Haemophilia </vt:lpstr>
      <vt:lpstr>Haemophilia</vt:lpstr>
      <vt:lpstr>Red-green colour blindness</vt:lpstr>
      <vt:lpstr>PowerPoint Presentation</vt:lpstr>
      <vt:lpstr>PowerPoint Presentation</vt:lpstr>
      <vt:lpstr>Duchenne muscular dystrophy</vt:lpstr>
      <vt:lpstr>Diabetes insipidus</vt:lpstr>
      <vt:lpstr>Incomplete dominance </vt:lpstr>
      <vt:lpstr>Incomplete dominance </vt:lpstr>
      <vt:lpstr>INCOMPLETE DOMINANCE </vt:lpstr>
      <vt:lpstr>MULTIPLE ALLELES</vt:lpstr>
      <vt:lpstr>Co-dominance </vt:lpstr>
      <vt:lpstr>Co-dominance</vt:lpstr>
      <vt:lpstr>Co-dominance</vt:lpstr>
      <vt:lpstr>PowerPoint Presentation</vt:lpstr>
      <vt:lpstr>Pedigree charts</vt:lpstr>
      <vt:lpstr>What do the symbols mean?</vt:lpstr>
      <vt:lpstr>Watch!</vt:lpstr>
      <vt:lpstr>PowerPoint Presentation</vt:lpstr>
      <vt:lpstr>Rules for reading pedigrees..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 Inheritance</dc:title>
  <dc:creator>JOHANSEN Rebecca</dc:creator>
  <cp:lastModifiedBy>JOHANSEN Rebecca</cp:lastModifiedBy>
  <cp:revision>78</cp:revision>
  <dcterms:created xsi:type="dcterms:W3CDTF">2017-07-18T00:40:10Z</dcterms:created>
  <dcterms:modified xsi:type="dcterms:W3CDTF">2018-05-18T04:45:25Z</dcterms:modified>
</cp:coreProperties>
</file>