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05"/>
    <p:restoredTop sz="94676"/>
  </p:normalViewPr>
  <p:slideViewPr>
    <p:cSldViewPr snapToGrid="0" snapToObjects="1">
      <p:cViewPr varScale="1">
        <p:scale>
          <a:sx n="71" d="100"/>
          <a:sy n="71" d="100"/>
        </p:scale>
        <p:origin x="176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/>
              <a:pPr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9MpVjxxpExM&amp;t=55s" TargetMode="External"/><Relationship Id="rId3" Type="http://schemas.openxmlformats.org/officeDocument/2006/relationships/image" Target="../media/image3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hyperlink" Target="https://www.youtube.com/watch?v=WQt3hEUTnXo" TargetMode="Externa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tiff"/><Relationship Id="rId12" Type="http://schemas.openxmlformats.org/officeDocument/2006/relationships/image" Target="../media/image26.tiff"/><Relationship Id="rId13" Type="http://schemas.openxmlformats.org/officeDocument/2006/relationships/image" Target="../media/image27.tiff"/><Relationship Id="rId14" Type="http://schemas.openxmlformats.org/officeDocument/2006/relationships/image" Target="../media/image28.tiff"/><Relationship Id="rId15" Type="http://schemas.openxmlformats.org/officeDocument/2006/relationships/image" Target="../media/image29.tiff"/><Relationship Id="rId16" Type="http://schemas.openxmlformats.org/officeDocument/2006/relationships/image" Target="../media/image30.tiff"/><Relationship Id="rId17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8" Type="http://schemas.openxmlformats.org/officeDocument/2006/relationships/image" Target="../media/image22.tiff"/><Relationship Id="rId9" Type="http://schemas.openxmlformats.org/officeDocument/2006/relationships/image" Target="../media/image23.tiff"/><Relationship Id="rId10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Global supply chain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65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 ON OTHER COUNTRIES IN THE SUPPLY 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countries need to import goods and services</a:t>
            </a:r>
          </a:p>
          <a:p>
            <a:r>
              <a:rPr lang="en-US" dirty="0" smtClean="0"/>
              <a:t>Many companies in Australia </a:t>
            </a:r>
            <a:r>
              <a:rPr lang="en-US" b="1" u="sng" dirty="0" smtClean="0"/>
              <a:t>outsource</a:t>
            </a:r>
            <a:r>
              <a:rPr lang="en-US" dirty="0" smtClean="0"/>
              <a:t> (use resources outside of their business) overseas </a:t>
            </a:r>
            <a:endParaRPr lang="en-US" dirty="0"/>
          </a:p>
          <a:p>
            <a:pPr lvl="1"/>
            <a:r>
              <a:rPr lang="en-US" dirty="0" smtClean="0"/>
              <a:t>Blundstone</a:t>
            </a:r>
            <a:r>
              <a:rPr lang="en-US" dirty="0" smtClean="0"/>
              <a:t> makes most of its boots in India and Thailand</a:t>
            </a:r>
          </a:p>
          <a:p>
            <a:pPr lvl="1"/>
            <a:r>
              <a:rPr lang="en-US" dirty="0" smtClean="0"/>
              <a:t>Quantas</a:t>
            </a:r>
            <a:r>
              <a:rPr lang="en-US" dirty="0" smtClean="0"/>
              <a:t> outsources the heavy maintenance of its airliners overseas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80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import from other countries?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Production costs may be lower</a:t>
            </a:r>
          </a:p>
          <a:p>
            <a:pPr lvl="1"/>
            <a:r>
              <a:rPr lang="en-US" dirty="0" smtClean="0"/>
              <a:t>Minimum wage in Australia: $17.70</a:t>
            </a:r>
          </a:p>
          <a:p>
            <a:pPr lvl="1"/>
            <a:r>
              <a:rPr lang="en-US" dirty="0" smtClean="0"/>
              <a:t>Minimum wage in 3</a:t>
            </a:r>
            <a:r>
              <a:rPr lang="en-US" baseline="30000" dirty="0" smtClean="0"/>
              <a:t>rd</a:t>
            </a:r>
            <a:r>
              <a:rPr lang="en-US" dirty="0" smtClean="0"/>
              <a:t> world countries is between $1-$4</a:t>
            </a:r>
          </a:p>
          <a:p>
            <a:r>
              <a:rPr lang="en-US" dirty="0" smtClean="0"/>
              <a:t>2. The natural resources of each country determine what can be produced</a:t>
            </a:r>
          </a:p>
          <a:p>
            <a:r>
              <a:rPr lang="en-US" dirty="0" smtClean="0"/>
              <a:t>3. Climate conditions </a:t>
            </a:r>
          </a:p>
        </p:txBody>
      </p:sp>
    </p:spTree>
    <p:extLst>
      <p:ext uri="{BB962C8B-B14F-4D97-AF65-F5344CB8AC3E}">
        <p14:creationId xmlns:p14="http://schemas.microsoft.com/office/powerpoint/2010/main" val="18576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824" y="510941"/>
            <a:ext cx="9905998" cy="1478570"/>
          </a:xfrm>
        </p:spPr>
        <p:txBody>
          <a:bodyPr/>
          <a:lstStyle/>
          <a:p>
            <a:r>
              <a:rPr lang="en-US" dirty="0" smtClean="0"/>
              <a:t>Transnational corporations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06" y="1828800"/>
            <a:ext cx="4631859" cy="471543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 company that operates in more than one country</a:t>
            </a:r>
          </a:p>
          <a:p>
            <a:r>
              <a:rPr lang="en-US" dirty="0" smtClean="0"/>
              <a:t>Don</a:t>
            </a:r>
            <a:r>
              <a:rPr lang="mr-IN" dirty="0" smtClean="0"/>
              <a:t>’</a:t>
            </a:r>
            <a:r>
              <a:rPr lang="en-US" dirty="0" smtClean="0"/>
              <a:t>t consider their home to be any particular country as they are a worldwide business</a:t>
            </a:r>
          </a:p>
          <a:p>
            <a:r>
              <a:rPr lang="en-US" dirty="0" smtClean="0"/>
              <a:t>Some have been </a:t>
            </a:r>
            <a:r>
              <a:rPr lang="en-US" dirty="0" smtClean="0"/>
              <a:t>criticised</a:t>
            </a:r>
            <a:r>
              <a:rPr lang="en-US" dirty="0" smtClean="0"/>
              <a:t> for being socially irresponsible, contributing to pollution and threatening the environment.</a:t>
            </a:r>
          </a:p>
          <a:p>
            <a:r>
              <a:rPr lang="en-US" dirty="0" smtClean="0"/>
              <a:t>Coca-Cola, McDonalds, Nike, Nestle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683" y="1989511"/>
            <a:ext cx="6400053" cy="36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1" y="5701552"/>
            <a:ext cx="9905999" cy="663389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www.youtube.com/watch?v=9MpVjxxpExM&amp;t=55s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308" y="0"/>
            <a:ext cx="7244206" cy="536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8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13718"/>
            <a:ext cx="9905998" cy="1478570"/>
          </a:xfrm>
        </p:spPr>
        <p:txBody>
          <a:bodyPr>
            <a:normAutofit/>
          </a:bodyPr>
          <a:lstStyle/>
          <a:p>
            <a:r>
              <a:rPr lang="en-US" sz="4800" u="sng" dirty="0" smtClean="0"/>
              <a:t>TASK: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77788"/>
            <a:ext cx="9905999" cy="5145741"/>
          </a:xfrm>
        </p:spPr>
        <p:txBody>
          <a:bodyPr/>
          <a:lstStyle/>
          <a:p>
            <a:r>
              <a:rPr lang="en-US" sz="2800" dirty="0" smtClean="0"/>
              <a:t>1. Read </a:t>
            </a:r>
            <a:r>
              <a:rPr lang="en-US" sz="2800" i="1" dirty="0" smtClean="0"/>
              <a:t>Secondary Industry </a:t>
            </a:r>
            <a:r>
              <a:rPr lang="en-US" sz="2800" dirty="0" smtClean="0"/>
              <a:t>handout</a:t>
            </a:r>
          </a:p>
          <a:p>
            <a:pPr lvl="2"/>
            <a:r>
              <a:rPr lang="en-US" sz="2800" dirty="0" smtClean="0"/>
              <a:t>Answer questions 1-6</a:t>
            </a:r>
          </a:p>
          <a:p>
            <a:r>
              <a:rPr lang="en-US" sz="2800" dirty="0" smtClean="0"/>
              <a:t>2. Read </a:t>
            </a:r>
            <a:r>
              <a:rPr lang="en-US" sz="2800" i="1" dirty="0" smtClean="0"/>
              <a:t>Tertiary Industry </a:t>
            </a:r>
            <a:r>
              <a:rPr lang="en-US" sz="2800" dirty="0" smtClean="0"/>
              <a:t>handout</a:t>
            </a:r>
          </a:p>
          <a:p>
            <a:pPr lvl="2"/>
            <a:r>
              <a:rPr lang="en-US" sz="2800" dirty="0" smtClean="0"/>
              <a:t>Answer questions 1-6</a:t>
            </a:r>
          </a:p>
          <a:p>
            <a:r>
              <a:rPr lang="en-US" sz="2800" dirty="0" smtClean="0"/>
              <a:t>3. Read pages 380-383</a:t>
            </a:r>
          </a:p>
          <a:p>
            <a:pPr lvl="2"/>
            <a:r>
              <a:rPr lang="en-US" sz="2800" dirty="0" smtClean="0"/>
              <a:t>Complete worksheet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95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levels of industries/sectors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4657809" cy="3541714"/>
          </a:xfrm>
        </p:spPr>
        <p:txBody>
          <a:bodyPr/>
          <a:lstStyle/>
          <a:p>
            <a:r>
              <a:rPr lang="en-US" dirty="0" smtClean="0"/>
              <a:t>Primary</a:t>
            </a:r>
          </a:p>
          <a:p>
            <a:r>
              <a:rPr lang="en-US" dirty="0" smtClean="0"/>
              <a:t>Secondary</a:t>
            </a:r>
          </a:p>
          <a:p>
            <a:r>
              <a:rPr lang="en-US" dirty="0" smtClean="0"/>
              <a:t>Tertiary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16" y="2097088"/>
            <a:ext cx="7438858" cy="32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7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industry/SECTOR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249487"/>
            <a:ext cx="4248734" cy="354171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Extracts or harvests products from the earth</a:t>
            </a:r>
          </a:p>
          <a:p>
            <a:pPr lvl="1"/>
            <a:r>
              <a:rPr lang="en-US" dirty="0" smtClean="0"/>
              <a:t>Such as raw materials and basic foods</a:t>
            </a:r>
          </a:p>
          <a:p>
            <a:r>
              <a:rPr lang="en-US" dirty="0" smtClean="0"/>
              <a:t>Agriculture, mining, forestry, farming, grazing, hunting and gathering, fishing and quarrying.</a:t>
            </a:r>
          </a:p>
          <a:p>
            <a:r>
              <a:rPr lang="en-US" dirty="0" smtClean="0"/>
              <a:t>In developed countries, the proportion of workers involved in this sector is </a:t>
            </a:r>
            <a:r>
              <a:rPr lang="en-US" u="sng" dirty="0" smtClean="0"/>
              <a:t>decreasing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About 5% of the Australian labor force makes up the primary industry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921" y="1674186"/>
            <a:ext cx="3584408" cy="2346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103" y="1674186"/>
            <a:ext cx="2751027" cy="2316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116" y="4204034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3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INDUSTRY/SECTOR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0433" y="1776549"/>
            <a:ext cx="4306977" cy="476794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Produces finished goods from the raw materials extracted by the primary industry. </a:t>
            </a:r>
          </a:p>
          <a:p>
            <a:r>
              <a:rPr lang="en-US" dirty="0" smtClean="0"/>
              <a:t>Includes all manufacturing, processing and construction</a:t>
            </a:r>
          </a:p>
          <a:p>
            <a:pPr lvl="1"/>
            <a:r>
              <a:rPr lang="en-US" dirty="0" smtClean="0"/>
              <a:t>Metal working and smelting, automobile production, textile production, chemical and engineering industries, aerospace manufacturing, energy utilities, engineering, breweries and bottlers, construction and shipbuilding </a:t>
            </a:r>
          </a:p>
          <a:p>
            <a:r>
              <a:rPr lang="en-US" dirty="0" smtClean="0"/>
              <a:t>Around 20% of the working population in Australia works in this industry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5" y="1894115"/>
            <a:ext cx="2822007" cy="1878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778" y="1894115"/>
            <a:ext cx="2753654" cy="1878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85" y="4167551"/>
            <a:ext cx="2855745" cy="2141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777" y="4167550"/>
            <a:ext cx="2716187" cy="21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8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Tertiary industry/sector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789612"/>
            <a:ext cx="5050382" cy="49116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Also known as the service industry</a:t>
            </a:r>
          </a:p>
          <a:p>
            <a:r>
              <a:rPr lang="en-US" dirty="0" smtClean="0"/>
              <a:t>Sells the goods produced by the secondary sector</a:t>
            </a:r>
          </a:p>
          <a:p>
            <a:r>
              <a:rPr lang="en-US" dirty="0" smtClean="0"/>
              <a:t>Provides commercial services to households and firms</a:t>
            </a:r>
          </a:p>
          <a:p>
            <a:r>
              <a:rPr lang="en-US" dirty="0" smtClean="0"/>
              <a:t>Retail and wholesale sales, transportation and distribution, restaurants, clerical services, media, tourism, insurance, banking, healthcare and law.</a:t>
            </a:r>
          </a:p>
          <a:p>
            <a:r>
              <a:rPr lang="en-US" dirty="0" smtClean="0"/>
              <a:t>Majority of the labor force are tertiary workers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743" y="1789612"/>
            <a:ext cx="2804159" cy="2103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221" y="4245429"/>
            <a:ext cx="2673202" cy="1663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124" y="1949881"/>
            <a:ext cx="2528295" cy="163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124" y="4119698"/>
            <a:ext cx="2684418" cy="17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7" y="0"/>
            <a:ext cx="6762235" cy="5042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4354" y="5225143"/>
            <a:ext cx="517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www.youtube.com/watch?v=WQt3hEUTnXo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14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602" y="0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Match the following into the correct industry/sector: primary, secondary, or tertiary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384618"/>
            <a:ext cx="1756046" cy="1161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5" y="5392908"/>
            <a:ext cx="1849199" cy="1309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30" y="4055423"/>
            <a:ext cx="1676351" cy="1166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230" y="2692139"/>
            <a:ext cx="1735656" cy="1191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536" y="1384618"/>
            <a:ext cx="1693673" cy="1200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536" y="2692139"/>
            <a:ext cx="1712322" cy="1277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617" y="1325956"/>
            <a:ext cx="1772592" cy="12589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5257" y="1286782"/>
            <a:ext cx="1681343" cy="1298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4536" y="4093958"/>
            <a:ext cx="1646585" cy="1127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8856" y="5526557"/>
            <a:ext cx="1672265" cy="10832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0617" y="2730434"/>
            <a:ext cx="1840234" cy="1239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5257" y="2687901"/>
            <a:ext cx="1930991" cy="13241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90582" y="4115052"/>
            <a:ext cx="1820269" cy="1174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06185" y="5498796"/>
            <a:ext cx="1701456" cy="11387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05257" y="4140337"/>
            <a:ext cx="1765663" cy="11490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05257" y="5470966"/>
            <a:ext cx="1796421" cy="116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5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59302"/>
              </p:ext>
            </p:extLst>
          </p:nvPr>
        </p:nvGraphicFramePr>
        <p:xfrm>
          <a:off x="1324293" y="1122771"/>
          <a:ext cx="9906000" cy="46939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273833"/>
                <a:gridCol w="3330167"/>
                <a:gridCol w="330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u="sng" dirty="0" smtClean="0"/>
                        <a:t>PRIMARY: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MINING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DRILLING</a:t>
                      </a:r>
                      <a:r>
                        <a:rPr lang="en-US" baseline="0" dirty="0" smtClean="0"/>
                        <a:t> FOR OIL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FARMING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FISHING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FORESTRY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u="sng" dirty="0" smtClean="0"/>
                        <a:t>SECONDARY: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CONSTRUCTION</a:t>
                      </a:r>
                      <a:r>
                        <a:rPr lang="en-US" baseline="0" dirty="0" smtClean="0"/>
                        <a:t> WORKERS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AUTOMOBILE MANUFACTURING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CLOTHING FACTORY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SHOE FACTORY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u="sng" dirty="0" smtClean="0"/>
                        <a:t>TERTIARY: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WAITERS</a:t>
                      </a:r>
                      <a:r>
                        <a:rPr lang="en-US" baseline="0" dirty="0" smtClean="0"/>
                        <a:t> &amp; WAITRESSES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MEDICAL FIELDS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BANKING/OFFICE JOBS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RETAIL/GROCERY STORES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EDUCATION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RESEARCHERS/LIBRARIANS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GOVERNMENT JOBS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62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37255"/>
            <a:ext cx="9905998" cy="1478570"/>
          </a:xfrm>
        </p:spPr>
        <p:txBody>
          <a:bodyPr/>
          <a:lstStyle/>
          <a:p>
            <a:r>
              <a:rPr lang="en-US" dirty="0" smtClean="0"/>
              <a:t>What is the supply chain?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1" y="1238834"/>
            <a:ext cx="9905999" cy="3541714"/>
          </a:xfrm>
        </p:spPr>
        <p:txBody>
          <a:bodyPr/>
          <a:lstStyle/>
          <a:p>
            <a:r>
              <a:rPr lang="en-US" dirty="0" smtClean="0"/>
              <a:t>The many links or activities that are required to move a product from a supplier to a consumer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980" y="2237947"/>
            <a:ext cx="7395409" cy="466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275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176</TotalTime>
  <Words>452</Words>
  <Application>Microsoft Macintosh PowerPoint</Application>
  <PresentationFormat>Widescreen</PresentationFormat>
  <Paragraphs>85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Mangal</vt:lpstr>
      <vt:lpstr>Trebuchet MS</vt:lpstr>
      <vt:lpstr>Tw Cen MT</vt:lpstr>
      <vt:lpstr>Arial</vt:lpstr>
      <vt:lpstr>Circuit</vt:lpstr>
      <vt:lpstr>The Global supply chain </vt:lpstr>
      <vt:lpstr>3 levels of industries/sectors </vt:lpstr>
      <vt:lpstr>Primary industry/SECTOR</vt:lpstr>
      <vt:lpstr>SECONDARY INDUSTRY/SECTOR</vt:lpstr>
      <vt:lpstr>Tertiary industry/sector</vt:lpstr>
      <vt:lpstr>PowerPoint Presentation</vt:lpstr>
      <vt:lpstr>Match the following into the correct industry/sector: primary, secondary, or tertiary</vt:lpstr>
      <vt:lpstr>PowerPoint Presentation</vt:lpstr>
      <vt:lpstr>What is the supply chain?</vt:lpstr>
      <vt:lpstr>DEPENDENCE ON OTHER COUNTRIES IN THE SUPPLY CHAIN</vt:lpstr>
      <vt:lpstr>Why do we import from other countries?</vt:lpstr>
      <vt:lpstr>Transnational corporations</vt:lpstr>
      <vt:lpstr>PowerPoint Presentation</vt:lpstr>
      <vt:lpstr>TASK: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Global supply chain </dc:title>
  <dc:creator>sami thayer</dc:creator>
  <cp:lastModifiedBy>sami thayer</cp:lastModifiedBy>
  <cp:revision>24</cp:revision>
  <dcterms:created xsi:type="dcterms:W3CDTF">2017-10-20T02:52:05Z</dcterms:created>
  <dcterms:modified xsi:type="dcterms:W3CDTF">2017-10-23T00:27:44Z</dcterms:modified>
</cp:coreProperties>
</file>