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9" r:id="rId1"/>
  </p:sldMasterIdLst>
  <p:notesMasterIdLst>
    <p:notesMasterId r:id="rId53"/>
  </p:notesMasterIdLst>
  <p:sldIdLst>
    <p:sldId id="256" r:id="rId2"/>
    <p:sldId id="273" r:id="rId3"/>
    <p:sldId id="275" r:id="rId4"/>
    <p:sldId id="278" r:id="rId5"/>
    <p:sldId id="279" r:id="rId6"/>
    <p:sldId id="288" r:id="rId7"/>
    <p:sldId id="280" r:id="rId8"/>
    <p:sldId id="281" r:id="rId9"/>
    <p:sldId id="292" r:id="rId10"/>
    <p:sldId id="282" r:id="rId11"/>
    <p:sldId id="283" r:id="rId12"/>
    <p:sldId id="276" r:id="rId13"/>
    <p:sldId id="285" r:id="rId14"/>
    <p:sldId id="286" r:id="rId15"/>
    <p:sldId id="287" r:id="rId16"/>
    <p:sldId id="289" r:id="rId17"/>
    <p:sldId id="284" r:id="rId18"/>
    <p:sldId id="291" r:id="rId19"/>
    <p:sldId id="277" r:id="rId20"/>
    <p:sldId id="293" r:id="rId21"/>
    <p:sldId id="294" r:id="rId22"/>
    <p:sldId id="309" r:id="rId23"/>
    <p:sldId id="274" r:id="rId24"/>
    <p:sldId id="258" r:id="rId25"/>
    <p:sldId id="257" r:id="rId26"/>
    <p:sldId id="269" r:id="rId27"/>
    <p:sldId id="270" r:id="rId28"/>
    <p:sldId id="271" r:id="rId29"/>
    <p:sldId id="259" r:id="rId30"/>
    <p:sldId id="272" r:id="rId31"/>
    <p:sldId id="262" r:id="rId32"/>
    <p:sldId id="295" r:id="rId33"/>
    <p:sldId id="261" r:id="rId34"/>
    <p:sldId id="310" r:id="rId35"/>
    <p:sldId id="297" r:id="rId36"/>
    <p:sldId id="311" r:id="rId37"/>
    <p:sldId id="296" r:id="rId38"/>
    <p:sldId id="312" r:id="rId39"/>
    <p:sldId id="313" r:id="rId40"/>
    <p:sldId id="260" r:id="rId41"/>
    <p:sldId id="263" r:id="rId42"/>
    <p:sldId id="298" r:id="rId43"/>
    <p:sldId id="299" r:id="rId44"/>
    <p:sldId id="305" r:id="rId45"/>
    <p:sldId id="306" r:id="rId46"/>
    <p:sldId id="307" r:id="rId47"/>
    <p:sldId id="301" r:id="rId48"/>
    <p:sldId id="304" r:id="rId49"/>
    <p:sldId id="302" r:id="rId50"/>
    <p:sldId id="303" r:id="rId51"/>
    <p:sldId id="30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1"/>
    <p:restoredTop sz="94723"/>
  </p:normalViewPr>
  <p:slideViewPr>
    <p:cSldViewPr>
      <p:cViewPr varScale="1">
        <p:scale>
          <a:sx n="73" d="100"/>
          <a:sy n="73" d="100"/>
        </p:scale>
        <p:origin x="-10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51A257-F0E9-2A49-9ECC-769C0C8494DB}" type="datetimeFigureOut">
              <a:rPr lang="en-US" smtClean="0"/>
              <a:t>10/17/2017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E80AA4-5443-394D-9E4D-84BDCF6A4717}" type="slidenum">
              <a:rPr lang="en-US" smtClean="0"/>
              <a:t>‹#›</a:t>
            </a:fld>
            <a:endParaRPr lang="en-US"/>
          </a:p>
        </p:txBody>
      </p:sp>
    </p:spTree>
    <p:extLst>
      <p:ext uri="{BB962C8B-B14F-4D97-AF65-F5344CB8AC3E}">
        <p14:creationId xmlns:p14="http://schemas.microsoft.com/office/powerpoint/2010/main" val="43668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2FC20-A8CA-4422-9A58-B503521AE167}" type="datetimeFigureOut">
              <a:rPr lang="en-AU" smtClean="0"/>
              <a:t>17/10/2017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4"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32FC20-A8CA-4422-9A58-B503521AE167}" type="datetimeFigureOut">
              <a:rPr lang="en-AU" smtClean="0"/>
              <a:t>17/10/2017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32FC20-A8CA-4422-9A58-B503521AE167}" type="datetimeFigureOut">
              <a:rPr lang="en-AU" smtClean="0"/>
              <a:t>17/10/2017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3"/>
          <p:cNvSpPr>
            <a:spLocks noGrp="1"/>
          </p:cNvSpPr>
          <p:nvPr>
            <p:ph type="ftr" sz="quarter" idx="11"/>
          </p:nvPr>
        </p:nvSpPr>
        <p:spPr/>
        <p:txBody>
          <a:bodyPr/>
          <a:lstStyle/>
          <a:p>
            <a:endParaRPr lang="en-AU"/>
          </a:p>
        </p:txBody>
      </p:sp>
      <p:sp>
        <p:nvSpPr>
          <p:cNvPr id="6" name="Slide Number Placeholder 4"/>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2"/>
          <p:cNvSpPr>
            <a:spLocks noGrp="1"/>
          </p:cNvSpPr>
          <p:nvPr>
            <p:ph type="ftr" sz="quarter" idx="11"/>
          </p:nvPr>
        </p:nvSpPr>
        <p:spPr/>
        <p:txBody>
          <a:bodyPr/>
          <a:lstStyle/>
          <a:p>
            <a:endParaRPr lang="en-AU"/>
          </a:p>
        </p:txBody>
      </p:sp>
      <p:sp>
        <p:nvSpPr>
          <p:cNvPr id="6" name="Slide Number Placeholder 3"/>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D32FC20-A8CA-4422-9A58-B503521AE167}" type="datetimeFigureOut">
              <a:rPr lang="en-AU" smtClean="0"/>
              <a:t>17/10/2017</a:t>
            </a:fld>
            <a:endParaRPr lang="en-AU"/>
          </a:p>
        </p:txBody>
      </p:sp>
      <p:sp>
        <p:nvSpPr>
          <p:cNvPr id="5" name="Footer Placeholder 5"/>
          <p:cNvSpPr>
            <a:spLocks noGrp="1"/>
          </p:cNvSpPr>
          <p:nvPr>
            <p:ph type="ftr" sz="quarter" idx="11"/>
          </p:nvPr>
        </p:nvSpPr>
        <p:spPr/>
        <p:txBody>
          <a:bodyPr/>
          <a:lstStyle/>
          <a:p>
            <a:endParaRPr lang="en-AU"/>
          </a:p>
        </p:txBody>
      </p:sp>
      <p:sp>
        <p:nvSpPr>
          <p:cNvPr id="6" name="Slide Number Placeholder 6"/>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2FC20-A8CA-4422-9A58-B503521AE167}" type="datetimeFigureOut">
              <a:rPr lang="en-AU" smtClean="0"/>
              <a:t>17/10/2017</a:t>
            </a:fld>
            <a:endParaRPr lang="en-A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D10D73-82EE-43E4-A23A-41F12911853D}"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D32FC20-A8CA-4422-9A58-B503521AE167}" type="datetimeFigureOut">
              <a:rPr lang="en-AU" smtClean="0"/>
              <a:t>17/10/2017</a:t>
            </a:fld>
            <a:endParaRPr lang="en-AU"/>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AU"/>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62D10D73-82EE-43E4-A23A-41F12911853D}" type="slidenum">
              <a:rPr lang="en-AU" smtClean="0"/>
              <a:t>‹#›</a:t>
            </a:fld>
            <a:endParaRPr lang="en-AU"/>
          </a:p>
        </p:txBody>
      </p:sp>
    </p:spTree>
    <p:extLst>
      <p:ext uri="{BB962C8B-B14F-4D97-AF65-F5344CB8AC3E}">
        <p14:creationId xmlns:p14="http://schemas.microsoft.com/office/powerpoint/2010/main" val="1774509000"/>
      </p:ext>
    </p:extLst>
  </p:cSld>
  <p:clrMap bg1="dk1" tx1="lt1" bg2="dk2" tx2="lt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 id="2147484163" r:id="rId14"/>
    <p:sldLayoutId id="2147484164" r:id="rId15"/>
    <p:sldLayoutId id="2147484165" r:id="rId16"/>
    <p:sldLayoutId id="214748416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fairtrade.com.au/What-is-Fairtrade/What-Fairtrade-does#premium" TargetMode="External"/><Relationship Id="rId2" Type="http://schemas.openxmlformats.org/officeDocument/2006/relationships/hyperlink" Target="http://fairtrade.com.au/What-is-Fairtrade/What-Fairtrade-does#pric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hyperlink" Target="http://www.thebodyshop.com.au/our-commitment/enrich-not-exploit-sustainability-report-2016#.WeV7_VuCxd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Review</a:t>
            </a:r>
            <a:endParaRPr lang="en-AU" dirty="0"/>
          </a:p>
        </p:txBody>
      </p:sp>
      <p:sp>
        <p:nvSpPr>
          <p:cNvPr id="3" name="Subtitle 2"/>
          <p:cNvSpPr>
            <a:spLocks noGrp="1"/>
          </p:cNvSpPr>
          <p:nvPr>
            <p:ph type="subTitle" idx="1"/>
          </p:nvPr>
        </p:nvSpPr>
        <p:spPr/>
        <p:txBody>
          <a:bodyPr/>
          <a:lstStyle/>
          <a:p>
            <a:endParaRPr lang="en-AU"/>
          </a:p>
        </p:txBody>
      </p:sp>
    </p:spTree>
    <p:extLst>
      <p:ext uri="{BB962C8B-B14F-4D97-AF65-F5344CB8AC3E}">
        <p14:creationId xmlns:p14="http://schemas.microsoft.com/office/powerpoint/2010/main" val="2855093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a:t>
            </a:r>
            <a:endParaRPr lang="en-AU" dirty="0"/>
          </a:p>
        </p:txBody>
      </p:sp>
      <p:sp>
        <p:nvSpPr>
          <p:cNvPr id="3" name="Content Placeholder 2"/>
          <p:cNvSpPr>
            <a:spLocks noGrp="1"/>
          </p:cNvSpPr>
          <p:nvPr>
            <p:ph idx="1"/>
          </p:nvPr>
        </p:nvSpPr>
        <p:spPr/>
        <p:txBody>
          <a:bodyPr/>
          <a:lstStyle/>
          <a:p>
            <a:r>
              <a:rPr lang="en-AU" dirty="0"/>
              <a:t>Explain any two of the methods used for monitoring and improving workplace performance listed below:</a:t>
            </a:r>
            <a:br>
              <a:rPr lang="en-AU" dirty="0"/>
            </a:br>
            <a:r>
              <a:rPr lang="en-AU" dirty="0"/>
              <a:t>self-assessment</a:t>
            </a:r>
            <a:br>
              <a:rPr lang="en-AU" dirty="0"/>
            </a:br>
            <a:r>
              <a:rPr lang="en-AU" dirty="0"/>
              <a:t>performance management</a:t>
            </a:r>
            <a:br>
              <a:rPr lang="en-AU" dirty="0"/>
            </a:br>
            <a:r>
              <a:rPr lang="en-AU" dirty="0"/>
              <a:t>quality control</a:t>
            </a:r>
          </a:p>
        </p:txBody>
      </p:sp>
    </p:spTree>
    <p:extLst>
      <p:ext uri="{BB962C8B-B14F-4D97-AF65-F5344CB8AC3E}">
        <p14:creationId xmlns:p14="http://schemas.microsoft.com/office/powerpoint/2010/main" val="98398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a:t>
            </a:r>
            <a:endParaRPr lang="en-AU" dirty="0"/>
          </a:p>
        </p:txBody>
      </p:sp>
      <p:sp>
        <p:nvSpPr>
          <p:cNvPr id="3" name="Content Placeholder 2"/>
          <p:cNvSpPr>
            <a:spLocks noGrp="1"/>
          </p:cNvSpPr>
          <p:nvPr>
            <p:ph idx="1"/>
          </p:nvPr>
        </p:nvSpPr>
        <p:spPr/>
        <p:txBody>
          <a:bodyPr/>
          <a:lstStyle/>
          <a:p>
            <a:r>
              <a:rPr lang="en-AU" dirty="0"/>
              <a:t>Explain the following processes used in performance management:</a:t>
            </a:r>
            <a:br>
              <a:rPr lang="en-AU" dirty="0"/>
            </a:br>
            <a:r>
              <a:rPr lang="en-AU" dirty="0"/>
              <a:t>rating scales</a:t>
            </a:r>
            <a:br>
              <a:rPr lang="en-AU" dirty="0"/>
            </a:br>
            <a:r>
              <a:rPr lang="en-AU" dirty="0"/>
              <a:t>management by objectives</a:t>
            </a:r>
            <a:br>
              <a:rPr lang="en-AU" dirty="0"/>
            </a:br>
            <a:r>
              <a:rPr lang="en-AU" dirty="0"/>
              <a:t>360 degree feedback</a:t>
            </a:r>
          </a:p>
        </p:txBody>
      </p:sp>
    </p:spTree>
    <p:extLst>
      <p:ext uri="{BB962C8B-B14F-4D97-AF65-F5344CB8AC3E}">
        <p14:creationId xmlns:p14="http://schemas.microsoft.com/office/powerpoint/2010/main" val="256208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a:t>
            </a:r>
            <a:endParaRPr lang="en-AU" dirty="0"/>
          </a:p>
        </p:txBody>
      </p:sp>
      <p:sp>
        <p:nvSpPr>
          <p:cNvPr id="3" name="Content Placeholder 2"/>
          <p:cNvSpPr>
            <a:spLocks noGrp="1"/>
          </p:cNvSpPr>
          <p:nvPr>
            <p:ph idx="1"/>
          </p:nvPr>
        </p:nvSpPr>
        <p:spPr/>
        <p:txBody>
          <a:bodyPr/>
          <a:lstStyle/>
          <a:p>
            <a:r>
              <a:rPr lang="en-AU" dirty="0" smtClean="0"/>
              <a:t>Look at both sides – </a:t>
            </a:r>
            <a:r>
              <a:rPr lang="en-AU" dirty="0" err="1" smtClean="0"/>
              <a:t>eg</a:t>
            </a:r>
            <a:r>
              <a:rPr lang="en-AU" dirty="0" smtClean="0"/>
              <a:t> advantages &amp; disadvantages</a:t>
            </a:r>
          </a:p>
          <a:p>
            <a:r>
              <a:rPr lang="en-AU" dirty="0" smtClean="0"/>
              <a:t>Say how or why it is an advantage or disadvantage</a:t>
            </a:r>
          </a:p>
          <a:p>
            <a:r>
              <a:rPr lang="en-AU" dirty="0" smtClean="0"/>
              <a:t>Could say the size/importance of the point</a:t>
            </a:r>
          </a:p>
          <a:p>
            <a:r>
              <a:rPr lang="en-AU" dirty="0" smtClean="0"/>
              <a:t>Make sure you have a final conclusion.</a:t>
            </a:r>
          </a:p>
          <a:p>
            <a:endParaRPr lang="en-AU" dirty="0"/>
          </a:p>
        </p:txBody>
      </p:sp>
    </p:spTree>
    <p:extLst>
      <p:ext uri="{BB962C8B-B14F-4D97-AF65-F5344CB8AC3E}">
        <p14:creationId xmlns:p14="http://schemas.microsoft.com/office/powerpoint/2010/main" val="779355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10</a:t>
            </a:r>
            <a:endParaRPr lang="en-AU" dirty="0"/>
          </a:p>
        </p:txBody>
      </p:sp>
      <p:sp>
        <p:nvSpPr>
          <p:cNvPr id="3" name="Content Placeholder 2"/>
          <p:cNvSpPr>
            <a:spLocks noGrp="1"/>
          </p:cNvSpPr>
          <p:nvPr>
            <p:ph idx="1"/>
          </p:nvPr>
        </p:nvSpPr>
        <p:spPr/>
        <p:txBody>
          <a:bodyPr/>
          <a:lstStyle/>
          <a:p>
            <a:r>
              <a:rPr lang="en-AU" dirty="0"/>
              <a:t>Identify one traditional career development theory and discuss three stages of the theory</a:t>
            </a:r>
          </a:p>
        </p:txBody>
      </p:sp>
    </p:spTree>
    <p:extLst>
      <p:ext uri="{BB962C8B-B14F-4D97-AF65-F5344CB8AC3E}">
        <p14:creationId xmlns:p14="http://schemas.microsoft.com/office/powerpoint/2010/main" val="434110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10</a:t>
            </a:r>
            <a:endParaRPr lang="en-AU" dirty="0"/>
          </a:p>
        </p:txBody>
      </p:sp>
      <p:sp>
        <p:nvSpPr>
          <p:cNvPr id="3" name="Content Placeholder 2"/>
          <p:cNvSpPr>
            <a:spLocks noGrp="1"/>
          </p:cNvSpPr>
          <p:nvPr>
            <p:ph idx="1"/>
          </p:nvPr>
        </p:nvSpPr>
        <p:spPr/>
        <p:txBody>
          <a:bodyPr/>
          <a:lstStyle/>
          <a:p>
            <a:r>
              <a:rPr lang="en-AU" dirty="0"/>
              <a:t>Identify one contemporary career development theory and discuss three features of the theory</a:t>
            </a:r>
          </a:p>
        </p:txBody>
      </p:sp>
    </p:spTree>
    <p:extLst>
      <p:ext uri="{BB962C8B-B14F-4D97-AF65-F5344CB8AC3E}">
        <p14:creationId xmlns:p14="http://schemas.microsoft.com/office/powerpoint/2010/main" val="1703246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a:t>
            </a:r>
            <a:endParaRPr lang="en-AU" dirty="0"/>
          </a:p>
        </p:txBody>
      </p:sp>
      <p:sp>
        <p:nvSpPr>
          <p:cNvPr id="3" name="Content Placeholder 2"/>
          <p:cNvSpPr>
            <a:spLocks noGrp="1"/>
          </p:cNvSpPr>
          <p:nvPr>
            <p:ph idx="1"/>
          </p:nvPr>
        </p:nvSpPr>
        <p:spPr/>
        <p:txBody>
          <a:bodyPr/>
          <a:lstStyle/>
          <a:p>
            <a:r>
              <a:rPr lang="en-AU" dirty="0"/>
              <a:t>Discuss thoroughly two strategies you would use to manage changes in your personal employment circumstances</a:t>
            </a:r>
          </a:p>
        </p:txBody>
      </p:sp>
    </p:spTree>
    <p:extLst>
      <p:ext uri="{BB962C8B-B14F-4D97-AF65-F5344CB8AC3E}">
        <p14:creationId xmlns:p14="http://schemas.microsoft.com/office/powerpoint/2010/main" val="4223529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12</a:t>
            </a:r>
            <a:endParaRPr lang="en-AU" dirty="0"/>
          </a:p>
        </p:txBody>
      </p:sp>
      <p:sp>
        <p:nvSpPr>
          <p:cNvPr id="3" name="Content Placeholder 2"/>
          <p:cNvSpPr>
            <a:spLocks noGrp="1"/>
          </p:cNvSpPr>
          <p:nvPr>
            <p:ph idx="1"/>
          </p:nvPr>
        </p:nvSpPr>
        <p:spPr/>
        <p:txBody>
          <a:bodyPr/>
          <a:lstStyle/>
          <a:p>
            <a:r>
              <a:rPr lang="en-AU" dirty="0"/>
              <a:t>Discuss two approaches you might consider when changing jobs and two approaches you might consider to deal with unemployment when managing change to your career development</a:t>
            </a:r>
          </a:p>
        </p:txBody>
      </p:sp>
    </p:spTree>
    <p:extLst>
      <p:ext uri="{BB962C8B-B14F-4D97-AF65-F5344CB8AC3E}">
        <p14:creationId xmlns:p14="http://schemas.microsoft.com/office/powerpoint/2010/main" val="4197786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12</a:t>
            </a:r>
            <a:endParaRPr lang="en-AU" dirty="0"/>
          </a:p>
        </p:txBody>
      </p:sp>
      <p:sp>
        <p:nvSpPr>
          <p:cNvPr id="3" name="Content Placeholder 2"/>
          <p:cNvSpPr>
            <a:spLocks noGrp="1"/>
          </p:cNvSpPr>
          <p:nvPr>
            <p:ph idx="1"/>
          </p:nvPr>
        </p:nvSpPr>
        <p:spPr/>
        <p:txBody>
          <a:bodyPr/>
          <a:lstStyle/>
          <a:p>
            <a:r>
              <a:rPr lang="en-AU" dirty="0"/>
              <a:t>Explain the concept of each of the following and discuss one reason for the importance of managing each:</a:t>
            </a:r>
            <a:br>
              <a:rPr lang="en-AU" dirty="0"/>
            </a:br>
            <a:r>
              <a:rPr lang="en-AU" dirty="0"/>
              <a:t>career</a:t>
            </a:r>
            <a:br>
              <a:rPr lang="en-AU" dirty="0"/>
            </a:br>
            <a:r>
              <a:rPr lang="en-AU" dirty="0"/>
              <a:t>work/life balance</a:t>
            </a:r>
          </a:p>
        </p:txBody>
      </p:sp>
    </p:spTree>
    <p:extLst>
      <p:ext uri="{BB962C8B-B14F-4D97-AF65-F5344CB8AC3E}">
        <p14:creationId xmlns:p14="http://schemas.microsoft.com/office/powerpoint/2010/main" val="70871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a:t>
            </a:r>
            <a:endParaRPr lang="en-AU" dirty="0"/>
          </a:p>
        </p:txBody>
      </p:sp>
      <p:sp>
        <p:nvSpPr>
          <p:cNvPr id="3" name="Content Placeholder 2"/>
          <p:cNvSpPr>
            <a:spLocks noGrp="1"/>
          </p:cNvSpPr>
          <p:nvPr>
            <p:ph idx="1"/>
          </p:nvPr>
        </p:nvSpPr>
        <p:spPr/>
        <p:txBody>
          <a:bodyPr/>
          <a:lstStyle/>
          <a:p>
            <a:r>
              <a:rPr lang="en-AU" dirty="0" smtClean="0"/>
              <a:t>Discuss three implications for an organisation arising from ethical work practices being followed </a:t>
            </a:r>
            <a:endParaRPr lang="en-AU" dirty="0"/>
          </a:p>
        </p:txBody>
      </p:sp>
    </p:spTree>
    <p:extLst>
      <p:ext uri="{BB962C8B-B14F-4D97-AF65-F5344CB8AC3E}">
        <p14:creationId xmlns:p14="http://schemas.microsoft.com/office/powerpoint/2010/main" val="4247545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Evaluate</a:t>
            </a:r>
            <a:endParaRPr lang="en-AU" dirty="0"/>
          </a:p>
        </p:txBody>
      </p:sp>
      <p:sp>
        <p:nvSpPr>
          <p:cNvPr id="3" name="Content Placeholder 2"/>
          <p:cNvSpPr>
            <a:spLocks noGrp="1"/>
          </p:cNvSpPr>
          <p:nvPr>
            <p:ph idx="1"/>
          </p:nvPr>
        </p:nvSpPr>
        <p:spPr/>
        <p:txBody>
          <a:bodyPr/>
          <a:lstStyle/>
          <a:p>
            <a:r>
              <a:rPr lang="en-AU" dirty="0" smtClean="0"/>
              <a:t>Must make a judgement/place a value on each point you raise.</a:t>
            </a:r>
          </a:p>
          <a:p>
            <a:r>
              <a:rPr lang="en-AU" dirty="0" smtClean="0"/>
              <a:t>State the extent to which you agree or the importance </a:t>
            </a:r>
            <a:r>
              <a:rPr lang="en-AU" dirty="0" err="1" smtClean="0"/>
              <a:t>etc</a:t>
            </a:r>
            <a:r>
              <a:rPr lang="en-AU" dirty="0" smtClean="0"/>
              <a:t> of the topic.</a:t>
            </a:r>
          </a:p>
          <a:p>
            <a:r>
              <a:rPr lang="en-AU" dirty="0" smtClean="0"/>
              <a:t>Look at both sides – things in favour and those against</a:t>
            </a:r>
          </a:p>
          <a:p>
            <a:r>
              <a:rPr lang="en-AU" dirty="0" smtClean="0"/>
              <a:t>Come to a final conclusion based on what you judged to by the most important factors and justify how you made your choice.</a:t>
            </a:r>
          </a:p>
          <a:p>
            <a:endParaRPr lang="en-AU" dirty="0" smtClean="0"/>
          </a:p>
        </p:txBody>
      </p:sp>
    </p:spTree>
    <p:extLst>
      <p:ext uri="{BB962C8B-B14F-4D97-AF65-F5344CB8AC3E}">
        <p14:creationId xmlns:p14="http://schemas.microsoft.com/office/powerpoint/2010/main" val="1117276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Types of Questions</a:t>
            </a:r>
            <a:endParaRPr lang="en-AU" dirty="0"/>
          </a:p>
        </p:txBody>
      </p:sp>
      <p:sp>
        <p:nvSpPr>
          <p:cNvPr id="5" name="Text Placeholder 4"/>
          <p:cNvSpPr>
            <a:spLocks noGrp="1"/>
          </p:cNvSpPr>
          <p:nvPr>
            <p:ph type="body" idx="1"/>
          </p:nvPr>
        </p:nvSpPr>
        <p:spPr/>
        <p:txBody>
          <a:bodyPr/>
          <a:lstStyle/>
          <a:p>
            <a:endParaRPr lang="en-AU"/>
          </a:p>
        </p:txBody>
      </p:sp>
    </p:spTree>
    <p:extLst>
      <p:ext uri="{BB962C8B-B14F-4D97-AF65-F5344CB8AC3E}">
        <p14:creationId xmlns:p14="http://schemas.microsoft.com/office/powerpoint/2010/main" val="1378012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10</a:t>
            </a:r>
            <a:endParaRPr lang="en-AU" dirty="0"/>
          </a:p>
        </p:txBody>
      </p:sp>
      <p:sp>
        <p:nvSpPr>
          <p:cNvPr id="3" name="Content Placeholder 2"/>
          <p:cNvSpPr>
            <a:spLocks noGrp="1"/>
          </p:cNvSpPr>
          <p:nvPr>
            <p:ph idx="1"/>
          </p:nvPr>
        </p:nvSpPr>
        <p:spPr/>
        <p:txBody>
          <a:bodyPr/>
          <a:lstStyle/>
          <a:p>
            <a:r>
              <a:rPr lang="en-AU" dirty="0" smtClean="0"/>
              <a:t>Evaluate the role of a culture of continuous improvement in maintaining global competitiveness of a business.</a:t>
            </a:r>
            <a:endParaRPr lang="en-AU" dirty="0"/>
          </a:p>
        </p:txBody>
      </p:sp>
    </p:spTree>
    <p:extLst>
      <p:ext uri="{BB962C8B-B14F-4D97-AF65-F5344CB8AC3E}">
        <p14:creationId xmlns:p14="http://schemas.microsoft.com/office/powerpoint/2010/main" val="1622913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12</a:t>
            </a:r>
            <a:endParaRPr lang="en-AU"/>
          </a:p>
        </p:txBody>
      </p:sp>
      <p:sp>
        <p:nvSpPr>
          <p:cNvPr id="3" name="Content Placeholder 2"/>
          <p:cNvSpPr>
            <a:spLocks noGrp="1"/>
          </p:cNvSpPr>
          <p:nvPr>
            <p:ph idx="1"/>
          </p:nvPr>
        </p:nvSpPr>
        <p:spPr/>
        <p:txBody>
          <a:bodyPr/>
          <a:lstStyle/>
          <a:p>
            <a:r>
              <a:rPr lang="en-AU" dirty="0" smtClean="0"/>
              <a:t>Evaluate a CSR policy of a company you have studied.</a:t>
            </a:r>
            <a:endParaRPr lang="en-AU" dirty="0"/>
          </a:p>
        </p:txBody>
      </p:sp>
    </p:spTree>
    <p:extLst>
      <p:ext uri="{BB962C8B-B14F-4D97-AF65-F5344CB8AC3E}">
        <p14:creationId xmlns:p14="http://schemas.microsoft.com/office/powerpoint/2010/main" val="39243805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Analyse</a:t>
            </a:r>
            <a:endParaRPr lang="en-AU"/>
          </a:p>
        </p:txBody>
      </p:sp>
      <p:sp>
        <p:nvSpPr>
          <p:cNvPr id="3" name="Content Placeholder 2"/>
          <p:cNvSpPr>
            <a:spLocks noGrp="1"/>
          </p:cNvSpPr>
          <p:nvPr>
            <p:ph idx="1"/>
          </p:nvPr>
        </p:nvSpPr>
        <p:spPr/>
        <p:txBody>
          <a:bodyPr/>
          <a:lstStyle/>
          <a:p>
            <a:endParaRPr lang="en-AU" dirty="0"/>
          </a:p>
        </p:txBody>
      </p:sp>
    </p:spTree>
    <p:extLst>
      <p:ext uri="{BB962C8B-B14F-4D97-AF65-F5344CB8AC3E}">
        <p14:creationId xmlns:p14="http://schemas.microsoft.com/office/powerpoint/2010/main" val="143478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Images</a:t>
            </a:r>
            <a:endParaRPr lang="en-AU" dirty="0"/>
          </a:p>
        </p:txBody>
      </p:sp>
      <p:sp>
        <p:nvSpPr>
          <p:cNvPr id="5" name="Content Placeholder 4"/>
          <p:cNvSpPr>
            <a:spLocks noGrp="1"/>
          </p:cNvSpPr>
          <p:nvPr>
            <p:ph idx="1"/>
          </p:nvPr>
        </p:nvSpPr>
        <p:spPr/>
        <p:txBody>
          <a:bodyPr/>
          <a:lstStyle/>
          <a:p>
            <a:r>
              <a:rPr lang="en-AU" dirty="0" smtClean="0"/>
              <a:t>Identify relevant topics</a:t>
            </a:r>
          </a:p>
          <a:p>
            <a:r>
              <a:rPr lang="en-AU" dirty="0" smtClean="0"/>
              <a:t>Identify message</a:t>
            </a:r>
          </a:p>
          <a:p>
            <a:r>
              <a:rPr lang="en-AU" dirty="0" smtClean="0"/>
              <a:t>Relate message to what is in the image – </a:t>
            </a:r>
            <a:r>
              <a:rPr lang="en-AU" dirty="0" err="1" smtClean="0"/>
              <a:t>eg</a:t>
            </a:r>
            <a:r>
              <a:rPr lang="en-AU" dirty="0" smtClean="0"/>
              <a:t> caption</a:t>
            </a:r>
            <a:endParaRPr lang="en-AU" dirty="0"/>
          </a:p>
        </p:txBody>
      </p:sp>
    </p:spTree>
    <p:extLst>
      <p:ext uri="{BB962C8B-B14F-4D97-AF65-F5344CB8AC3E}">
        <p14:creationId xmlns:p14="http://schemas.microsoft.com/office/powerpoint/2010/main" val="1800119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Topics</a:t>
            </a:r>
            <a:endParaRPr lang="en-AU" dirty="0"/>
          </a:p>
        </p:txBody>
      </p:sp>
      <p:sp>
        <p:nvSpPr>
          <p:cNvPr id="3" name="Text Placeholder 2"/>
          <p:cNvSpPr>
            <a:spLocks noGrp="1"/>
          </p:cNvSpPr>
          <p:nvPr>
            <p:ph type="body" idx="1"/>
          </p:nvPr>
        </p:nvSpPr>
        <p:spPr/>
        <p:txBody>
          <a:bodyPr/>
          <a:lstStyle/>
          <a:p>
            <a:endParaRPr lang="en-AU"/>
          </a:p>
        </p:txBody>
      </p:sp>
    </p:spTree>
    <p:extLst>
      <p:ext uri="{BB962C8B-B14F-4D97-AF65-F5344CB8AC3E}">
        <p14:creationId xmlns:p14="http://schemas.microsoft.com/office/powerpoint/2010/main" val="1157829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Individual Development</a:t>
            </a:r>
            <a:endParaRPr lang="en-AU" dirty="0"/>
          </a:p>
        </p:txBody>
      </p:sp>
      <p:sp>
        <p:nvSpPr>
          <p:cNvPr id="3" name="Content Placeholder 2"/>
          <p:cNvSpPr>
            <a:spLocks noGrp="1"/>
          </p:cNvSpPr>
          <p:nvPr>
            <p:ph idx="1"/>
          </p:nvPr>
        </p:nvSpPr>
        <p:spPr/>
        <p:txBody>
          <a:bodyPr/>
          <a:lstStyle/>
          <a:p>
            <a:r>
              <a:rPr lang="en-AU" dirty="0" smtClean="0"/>
              <a:t>You- not in context of your career but may assist it.</a:t>
            </a:r>
          </a:p>
          <a:p>
            <a:r>
              <a:rPr lang="en-AU" dirty="0" smtClean="0"/>
              <a:t>Challenge yourself</a:t>
            </a:r>
          </a:p>
          <a:p>
            <a:r>
              <a:rPr lang="en-AU" dirty="0" smtClean="0"/>
              <a:t>Develop as a person – your interests</a:t>
            </a:r>
          </a:p>
          <a:p>
            <a:r>
              <a:rPr lang="en-AU" dirty="0" smtClean="0"/>
              <a:t>Personal development</a:t>
            </a:r>
          </a:p>
          <a:p>
            <a:pPr lvl="1"/>
            <a:r>
              <a:rPr lang="en-AU" dirty="0" smtClean="0"/>
              <a:t>Community involvement</a:t>
            </a:r>
          </a:p>
          <a:p>
            <a:pPr lvl="1"/>
            <a:r>
              <a:rPr lang="en-AU" dirty="0" smtClean="0"/>
              <a:t>Public speaking</a:t>
            </a:r>
          </a:p>
          <a:p>
            <a:pPr lvl="1"/>
            <a:r>
              <a:rPr lang="en-AU" dirty="0" smtClean="0"/>
              <a:t>Travel </a:t>
            </a:r>
            <a:endParaRPr lang="en-AU" dirty="0"/>
          </a:p>
        </p:txBody>
      </p:sp>
    </p:spTree>
    <p:extLst>
      <p:ext uri="{BB962C8B-B14F-4D97-AF65-F5344CB8AC3E}">
        <p14:creationId xmlns:p14="http://schemas.microsoft.com/office/powerpoint/2010/main" val="7281433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Community involvement</a:t>
            </a:r>
            <a:endParaRPr lang="en-AU" dirty="0"/>
          </a:p>
        </p:txBody>
      </p:sp>
      <p:sp>
        <p:nvSpPr>
          <p:cNvPr id="4" name="Text Placeholder 3"/>
          <p:cNvSpPr>
            <a:spLocks noGrp="1"/>
          </p:cNvSpPr>
          <p:nvPr>
            <p:ph type="body" idx="1"/>
          </p:nvPr>
        </p:nvSpPr>
        <p:spPr/>
        <p:txBody>
          <a:bodyPr/>
          <a:lstStyle/>
          <a:p>
            <a:r>
              <a:rPr lang="en-AU" dirty="0" smtClean="0"/>
              <a:t>Advantages	</a:t>
            </a:r>
            <a:endParaRPr lang="en-AU" dirty="0"/>
          </a:p>
        </p:txBody>
      </p:sp>
      <p:sp>
        <p:nvSpPr>
          <p:cNvPr id="5" name="Content Placeholder 4"/>
          <p:cNvSpPr>
            <a:spLocks noGrp="1"/>
          </p:cNvSpPr>
          <p:nvPr>
            <p:ph sz="half" idx="2"/>
          </p:nvPr>
        </p:nvSpPr>
        <p:spPr/>
        <p:txBody>
          <a:bodyPr/>
          <a:lstStyle/>
          <a:p>
            <a:r>
              <a:rPr lang="en-AU" dirty="0" smtClean="0"/>
              <a:t>Networking</a:t>
            </a:r>
          </a:p>
          <a:p>
            <a:r>
              <a:rPr lang="en-AU" dirty="0" smtClean="0"/>
              <a:t>Develop new skills</a:t>
            </a:r>
          </a:p>
          <a:p>
            <a:r>
              <a:rPr lang="en-AU" dirty="0" smtClean="0"/>
              <a:t>Enhance existing skills</a:t>
            </a:r>
          </a:p>
          <a:p>
            <a:r>
              <a:rPr lang="en-AU" dirty="0" smtClean="0"/>
              <a:t>Personal challenges</a:t>
            </a:r>
            <a:endParaRPr lang="en-AU" dirty="0"/>
          </a:p>
        </p:txBody>
      </p:sp>
      <p:sp>
        <p:nvSpPr>
          <p:cNvPr id="6" name="Text Placeholder 5"/>
          <p:cNvSpPr>
            <a:spLocks noGrp="1"/>
          </p:cNvSpPr>
          <p:nvPr>
            <p:ph type="body" sz="quarter" idx="3"/>
          </p:nvPr>
        </p:nvSpPr>
        <p:spPr/>
        <p:txBody>
          <a:bodyPr/>
          <a:lstStyle/>
          <a:p>
            <a:r>
              <a:rPr lang="en-AU" dirty="0" smtClean="0"/>
              <a:t>Disadvantages</a:t>
            </a:r>
            <a:endParaRPr lang="en-AU" dirty="0"/>
          </a:p>
        </p:txBody>
      </p:sp>
      <p:sp>
        <p:nvSpPr>
          <p:cNvPr id="7" name="Content Placeholder 6"/>
          <p:cNvSpPr>
            <a:spLocks noGrp="1"/>
          </p:cNvSpPr>
          <p:nvPr>
            <p:ph sz="quarter" idx="4"/>
          </p:nvPr>
        </p:nvSpPr>
        <p:spPr/>
        <p:txBody>
          <a:bodyPr/>
          <a:lstStyle/>
          <a:p>
            <a:r>
              <a:rPr lang="en-AU" dirty="0" smtClean="0"/>
              <a:t>Time </a:t>
            </a:r>
            <a:endParaRPr lang="en-AU" dirty="0"/>
          </a:p>
        </p:txBody>
      </p:sp>
    </p:spTree>
    <p:extLst>
      <p:ext uri="{BB962C8B-B14F-4D97-AF65-F5344CB8AC3E}">
        <p14:creationId xmlns:p14="http://schemas.microsoft.com/office/powerpoint/2010/main" val="3688758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Public speaking</a:t>
            </a:r>
            <a:endParaRPr lang="en-AU" dirty="0"/>
          </a:p>
        </p:txBody>
      </p:sp>
      <p:sp>
        <p:nvSpPr>
          <p:cNvPr id="5" name="Text Placeholder 4"/>
          <p:cNvSpPr>
            <a:spLocks noGrp="1"/>
          </p:cNvSpPr>
          <p:nvPr>
            <p:ph type="body" idx="1"/>
          </p:nvPr>
        </p:nvSpPr>
        <p:spPr/>
        <p:txBody>
          <a:bodyPr/>
          <a:lstStyle/>
          <a:p>
            <a:r>
              <a:rPr lang="en-AU" dirty="0" smtClean="0"/>
              <a:t>Advantages	</a:t>
            </a:r>
            <a:endParaRPr lang="en-AU" dirty="0"/>
          </a:p>
        </p:txBody>
      </p:sp>
      <p:sp>
        <p:nvSpPr>
          <p:cNvPr id="3" name="Content Placeholder 2"/>
          <p:cNvSpPr>
            <a:spLocks noGrp="1"/>
          </p:cNvSpPr>
          <p:nvPr>
            <p:ph sz="half" idx="2"/>
          </p:nvPr>
        </p:nvSpPr>
        <p:spPr/>
        <p:txBody>
          <a:bodyPr/>
          <a:lstStyle/>
          <a:p>
            <a:r>
              <a:rPr lang="en-AU" dirty="0" smtClean="0"/>
              <a:t>Networking</a:t>
            </a:r>
          </a:p>
          <a:p>
            <a:r>
              <a:rPr lang="en-AU" dirty="0" smtClean="0"/>
              <a:t>Develop skills – confidence, ad lib, new topics/knowledge</a:t>
            </a:r>
            <a:endParaRPr lang="en-AU" dirty="0"/>
          </a:p>
        </p:txBody>
      </p:sp>
      <p:sp>
        <p:nvSpPr>
          <p:cNvPr id="6" name="Text Placeholder 5"/>
          <p:cNvSpPr>
            <a:spLocks noGrp="1"/>
          </p:cNvSpPr>
          <p:nvPr>
            <p:ph type="body" sz="quarter" idx="3"/>
          </p:nvPr>
        </p:nvSpPr>
        <p:spPr/>
        <p:txBody>
          <a:bodyPr/>
          <a:lstStyle/>
          <a:p>
            <a:r>
              <a:rPr lang="en-AU" dirty="0" smtClean="0"/>
              <a:t>Disadvantages</a:t>
            </a:r>
            <a:endParaRPr lang="en-AU" dirty="0"/>
          </a:p>
        </p:txBody>
      </p:sp>
      <p:sp>
        <p:nvSpPr>
          <p:cNvPr id="4" name="Content Placeholder 3"/>
          <p:cNvSpPr>
            <a:spLocks noGrp="1"/>
          </p:cNvSpPr>
          <p:nvPr>
            <p:ph sz="quarter" idx="4"/>
          </p:nvPr>
        </p:nvSpPr>
        <p:spPr/>
        <p:txBody>
          <a:bodyPr/>
          <a:lstStyle/>
          <a:p>
            <a:r>
              <a:rPr lang="en-AU" dirty="0" smtClean="0"/>
              <a:t>Time</a:t>
            </a:r>
            <a:endParaRPr lang="en-AU" dirty="0"/>
          </a:p>
        </p:txBody>
      </p:sp>
    </p:spTree>
    <p:extLst>
      <p:ext uri="{BB962C8B-B14F-4D97-AF65-F5344CB8AC3E}">
        <p14:creationId xmlns:p14="http://schemas.microsoft.com/office/powerpoint/2010/main" val="2352349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Travel</a:t>
            </a:r>
            <a:endParaRPr lang="en-AU" dirty="0"/>
          </a:p>
        </p:txBody>
      </p:sp>
      <p:sp>
        <p:nvSpPr>
          <p:cNvPr id="5" name="Text Placeholder 4"/>
          <p:cNvSpPr>
            <a:spLocks noGrp="1"/>
          </p:cNvSpPr>
          <p:nvPr>
            <p:ph type="body" idx="1"/>
          </p:nvPr>
        </p:nvSpPr>
        <p:spPr/>
        <p:txBody>
          <a:bodyPr/>
          <a:lstStyle/>
          <a:p>
            <a:r>
              <a:rPr lang="en-AU" dirty="0" smtClean="0"/>
              <a:t>Advantages	</a:t>
            </a:r>
            <a:endParaRPr lang="en-AU" dirty="0"/>
          </a:p>
        </p:txBody>
      </p:sp>
      <p:sp>
        <p:nvSpPr>
          <p:cNvPr id="3" name="Content Placeholder 2"/>
          <p:cNvSpPr>
            <a:spLocks noGrp="1"/>
          </p:cNvSpPr>
          <p:nvPr>
            <p:ph sz="half" idx="2"/>
          </p:nvPr>
        </p:nvSpPr>
        <p:spPr/>
        <p:txBody>
          <a:bodyPr>
            <a:normAutofit/>
          </a:bodyPr>
          <a:lstStyle/>
          <a:p>
            <a:r>
              <a:rPr lang="en-AU" dirty="0" smtClean="0"/>
              <a:t>Self reliance</a:t>
            </a:r>
          </a:p>
          <a:p>
            <a:r>
              <a:rPr lang="en-AU" dirty="0" smtClean="0"/>
              <a:t>Problem solving</a:t>
            </a:r>
          </a:p>
          <a:p>
            <a:r>
              <a:rPr lang="en-AU" dirty="0" smtClean="0"/>
              <a:t>Expand horizons</a:t>
            </a:r>
          </a:p>
          <a:p>
            <a:r>
              <a:rPr lang="en-AU" dirty="0" smtClean="0"/>
              <a:t>New experiences</a:t>
            </a:r>
          </a:p>
          <a:p>
            <a:r>
              <a:rPr lang="en-AU" dirty="0" smtClean="0"/>
              <a:t>Increased tolerance</a:t>
            </a:r>
          </a:p>
          <a:p>
            <a:r>
              <a:rPr lang="en-AU" dirty="0" smtClean="0"/>
              <a:t>Improved self understanding</a:t>
            </a:r>
          </a:p>
          <a:p>
            <a:r>
              <a:rPr lang="en-AU" dirty="0" smtClean="0"/>
              <a:t>Networking	</a:t>
            </a:r>
            <a:endParaRPr lang="en-AU" dirty="0"/>
          </a:p>
        </p:txBody>
      </p:sp>
      <p:sp>
        <p:nvSpPr>
          <p:cNvPr id="6" name="Text Placeholder 5"/>
          <p:cNvSpPr>
            <a:spLocks noGrp="1"/>
          </p:cNvSpPr>
          <p:nvPr>
            <p:ph type="body" sz="quarter" idx="3"/>
          </p:nvPr>
        </p:nvSpPr>
        <p:spPr/>
        <p:txBody>
          <a:bodyPr/>
          <a:lstStyle/>
          <a:p>
            <a:r>
              <a:rPr lang="en-AU" dirty="0" smtClean="0"/>
              <a:t>Disadvantages</a:t>
            </a:r>
            <a:endParaRPr lang="en-AU" dirty="0"/>
          </a:p>
        </p:txBody>
      </p:sp>
      <p:sp>
        <p:nvSpPr>
          <p:cNvPr id="4" name="Content Placeholder 3"/>
          <p:cNvSpPr>
            <a:spLocks noGrp="1"/>
          </p:cNvSpPr>
          <p:nvPr>
            <p:ph sz="quarter" idx="4"/>
          </p:nvPr>
        </p:nvSpPr>
        <p:spPr/>
        <p:txBody>
          <a:bodyPr/>
          <a:lstStyle/>
          <a:p>
            <a:r>
              <a:rPr lang="en-AU" dirty="0" smtClean="0"/>
              <a:t>Time</a:t>
            </a:r>
          </a:p>
          <a:p>
            <a:r>
              <a:rPr lang="en-AU" dirty="0" smtClean="0"/>
              <a:t>Money</a:t>
            </a:r>
          </a:p>
          <a:p>
            <a:r>
              <a:rPr lang="en-AU" dirty="0" smtClean="0"/>
              <a:t>Situations </a:t>
            </a:r>
            <a:endParaRPr lang="en-AU" dirty="0"/>
          </a:p>
        </p:txBody>
      </p:sp>
    </p:spTree>
    <p:extLst>
      <p:ext uri="{BB962C8B-B14F-4D97-AF65-F5344CB8AC3E}">
        <p14:creationId xmlns:p14="http://schemas.microsoft.com/office/powerpoint/2010/main" val="2156905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Global competition</a:t>
            </a:r>
            <a:endParaRPr lang="en-AU" dirty="0"/>
          </a:p>
        </p:txBody>
      </p:sp>
      <p:sp>
        <p:nvSpPr>
          <p:cNvPr id="3" name="Content Placeholder 2"/>
          <p:cNvSpPr>
            <a:spLocks noGrp="1"/>
          </p:cNvSpPr>
          <p:nvPr>
            <p:ph idx="1"/>
          </p:nvPr>
        </p:nvSpPr>
        <p:spPr/>
        <p:txBody>
          <a:bodyPr/>
          <a:lstStyle/>
          <a:p>
            <a:r>
              <a:rPr lang="en-AU" dirty="0" smtClean="0"/>
              <a:t>Services or products serving international customers.</a:t>
            </a:r>
          </a:p>
          <a:p>
            <a:r>
              <a:rPr lang="en-AU" dirty="0" smtClean="0"/>
              <a:t>A business might be successful domestically, but not internationally –therefore, not globally competitive</a:t>
            </a:r>
          </a:p>
          <a:p>
            <a:r>
              <a:rPr lang="en-AU" dirty="0" smtClean="0"/>
              <a:t>A competitive economy is a productive one. Productivity leads to growth which leads to income levels and improved well-being</a:t>
            </a:r>
          </a:p>
          <a:p>
            <a:r>
              <a:rPr lang="en-AU" dirty="0" smtClean="0"/>
              <a:t>Consider what differentiates a business from others in the international marketplace.</a:t>
            </a:r>
            <a:endParaRPr lang="en-AU" dirty="0"/>
          </a:p>
        </p:txBody>
      </p:sp>
    </p:spTree>
    <p:extLst>
      <p:ext uri="{BB962C8B-B14F-4D97-AF65-F5344CB8AC3E}">
        <p14:creationId xmlns:p14="http://schemas.microsoft.com/office/powerpoint/2010/main" val="158332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Explain</a:t>
            </a:r>
            <a:endParaRPr lang="en-AU" dirty="0"/>
          </a:p>
        </p:txBody>
      </p:sp>
      <p:sp>
        <p:nvSpPr>
          <p:cNvPr id="3" name="Content Placeholder 2"/>
          <p:cNvSpPr>
            <a:spLocks noGrp="1"/>
          </p:cNvSpPr>
          <p:nvPr>
            <p:ph idx="1"/>
          </p:nvPr>
        </p:nvSpPr>
        <p:spPr/>
        <p:txBody>
          <a:bodyPr/>
          <a:lstStyle/>
          <a:p>
            <a:r>
              <a:rPr lang="en-AU" dirty="0" smtClean="0"/>
              <a:t>Provide reasons why or how</a:t>
            </a:r>
          </a:p>
          <a:p>
            <a:r>
              <a:rPr lang="en-AU" dirty="0" smtClean="0"/>
              <a:t>State point</a:t>
            </a:r>
          </a:p>
          <a:p>
            <a:r>
              <a:rPr lang="en-AU" dirty="0" smtClean="0"/>
              <a:t>Expand on reason by saying how this point is an advantage/disadvantage </a:t>
            </a:r>
            <a:r>
              <a:rPr lang="en-AU" dirty="0" err="1" smtClean="0"/>
              <a:t>etc</a:t>
            </a:r>
            <a:endParaRPr lang="en-AU" dirty="0" smtClean="0"/>
          </a:p>
          <a:p>
            <a:r>
              <a:rPr lang="en-AU" dirty="0" smtClean="0"/>
              <a:t>Expand on reason by saying why this point is an advantage/disadvantage </a:t>
            </a:r>
            <a:r>
              <a:rPr lang="en-AU" dirty="0" err="1" smtClean="0"/>
              <a:t>etc</a:t>
            </a:r>
            <a:endParaRPr lang="en-AU" dirty="0" smtClean="0"/>
          </a:p>
          <a:p>
            <a:r>
              <a:rPr lang="en-AU" dirty="0" smtClean="0"/>
              <a:t>Cause &amp; effect</a:t>
            </a:r>
            <a:endParaRPr lang="en-AU" dirty="0"/>
          </a:p>
        </p:txBody>
      </p:sp>
    </p:spTree>
    <p:extLst>
      <p:ext uri="{BB962C8B-B14F-4D97-AF65-F5344CB8AC3E}">
        <p14:creationId xmlns:p14="http://schemas.microsoft.com/office/powerpoint/2010/main" val="851271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Gaining the competitive edge</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Rapid &amp; ever changing ways to do business.</a:t>
            </a:r>
          </a:p>
          <a:p>
            <a:r>
              <a:rPr lang="en-AU" dirty="0"/>
              <a:t>S</a:t>
            </a:r>
            <a:r>
              <a:rPr lang="en-AU" dirty="0" smtClean="0"/>
              <a:t>eek </a:t>
            </a:r>
            <a:r>
              <a:rPr lang="en-AU" dirty="0"/>
              <a:t>to build competitive advantages around the core competencies of the organization, while also reducing costs to conduct their business</a:t>
            </a:r>
            <a:r>
              <a:rPr lang="en-AU" dirty="0" smtClean="0"/>
              <a:t>.</a:t>
            </a:r>
          </a:p>
          <a:p>
            <a:r>
              <a:rPr lang="en-AU" dirty="0" smtClean="0"/>
              <a:t>Doing the best you can is not always enough to be on top.</a:t>
            </a:r>
            <a:endParaRPr lang="en-AU" dirty="0"/>
          </a:p>
          <a:p>
            <a:r>
              <a:rPr lang="en-AU" dirty="0" smtClean="0"/>
              <a:t>Must stay informed on domestic &amp; foreign competitor’s potential strategies, competitor’s strengths &amp; weaknesses.</a:t>
            </a:r>
          </a:p>
          <a:p>
            <a:r>
              <a:rPr lang="en-AU" dirty="0"/>
              <a:t>N</a:t>
            </a:r>
            <a:r>
              <a:rPr lang="en-AU" dirty="0" smtClean="0"/>
              <a:t>eed </a:t>
            </a:r>
            <a:r>
              <a:rPr lang="en-AU" dirty="0"/>
              <a:t>to acquire knowledge of other key competitors in the global marketplace. </a:t>
            </a:r>
            <a:endParaRPr lang="en-AU" dirty="0" smtClean="0"/>
          </a:p>
          <a:p>
            <a:r>
              <a:rPr lang="en-AU" dirty="0" smtClean="0"/>
              <a:t>Increased competition</a:t>
            </a:r>
            <a:r>
              <a:rPr lang="en-AU" dirty="0"/>
              <a:t>, new ways to differentiate their products and services need to be developed. </a:t>
            </a:r>
            <a:endParaRPr lang="en-AU" dirty="0" smtClean="0"/>
          </a:p>
          <a:p>
            <a:r>
              <a:rPr lang="en-AU" dirty="0" smtClean="0"/>
              <a:t>One </a:t>
            </a:r>
            <a:r>
              <a:rPr lang="en-AU" dirty="0"/>
              <a:t>of the best motivations to innovate for a company is knowing that they can lose business to the opposing team.</a:t>
            </a:r>
          </a:p>
          <a:p>
            <a:endParaRPr lang="en-AU" dirty="0"/>
          </a:p>
        </p:txBody>
      </p:sp>
    </p:spTree>
    <p:extLst>
      <p:ext uri="{BB962C8B-B14F-4D97-AF65-F5344CB8AC3E}">
        <p14:creationId xmlns:p14="http://schemas.microsoft.com/office/powerpoint/2010/main" val="9486418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Fair Trade</a:t>
            </a:r>
            <a:endParaRPr lang="en-AU" dirty="0"/>
          </a:p>
        </p:txBody>
      </p:sp>
      <p:sp>
        <p:nvSpPr>
          <p:cNvPr id="3" name="Content Placeholder 2"/>
          <p:cNvSpPr>
            <a:spLocks noGrp="1"/>
          </p:cNvSpPr>
          <p:nvPr>
            <p:ph idx="1"/>
          </p:nvPr>
        </p:nvSpPr>
        <p:spPr/>
        <p:txBody>
          <a:bodyPr>
            <a:normAutofit fontScale="77500" lnSpcReduction="20000"/>
          </a:bodyPr>
          <a:lstStyle/>
          <a:p>
            <a:r>
              <a:rPr lang="en-AU" dirty="0"/>
              <a:t>P</a:t>
            </a:r>
            <a:r>
              <a:rPr lang="en-AU" dirty="0" smtClean="0"/>
              <a:t>rotection </a:t>
            </a:r>
            <a:r>
              <a:rPr lang="en-AU" dirty="0"/>
              <a:t>of workers’ rights and the protection of children, the preservation of the environment, payment of the </a:t>
            </a:r>
            <a:r>
              <a:rPr lang="en-AU" u="sng" dirty="0" err="1">
                <a:hlinkClick r:id="rId2"/>
              </a:rPr>
              <a:t>Fairtrade</a:t>
            </a:r>
            <a:r>
              <a:rPr lang="en-AU" u="sng" dirty="0">
                <a:hlinkClick r:id="rId2"/>
              </a:rPr>
              <a:t> Minimum Price</a:t>
            </a:r>
            <a:r>
              <a:rPr lang="en-AU" dirty="0"/>
              <a:t> and an additional </a:t>
            </a:r>
            <a:r>
              <a:rPr lang="en-AU" u="sng" dirty="0" err="1">
                <a:hlinkClick r:id="rId3"/>
              </a:rPr>
              <a:t>Fairtrade</a:t>
            </a:r>
            <a:r>
              <a:rPr lang="en-AU" u="sng" dirty="0">
                <a:hlinkClick r:id="rId3"/>
              </a:rPr>
              <a:t> Premium</a:t>
            </a:r>
            <a:r>
              <a:rPr lang="en-AU" dirty="0"/>
              <a:t> to invest in initiatives to support local communities or business development</a:t>
            </a:r>
            <a:r>
              <a:rPr lang="en-AU" dirty="0" smtClean="0"/>
              <a:t>.</a:t>
            </a:r>
            <a:r>
              <a:rPr lang="en-AU" dirty="0"/>
              <a:t> </a:t>
            </a:r>
            <a:endParaRPr lang="en-AU" dirty="0" smtClean="0"/>
          </a:p>
          <a:p>
            <a:r>
              <a:rPr lang="en-AU" dirty="0" smtClean="0"/>
              <a:t>Minimum price covers </a:t>
            </a:r>
            <a:r>
              <a:rPr lang="en-AU" dirty="0"/>
              <a:t>the cost of sustainable production for that product in that region. If the market price for that product is higher that our minimum price, then producers should receive the market price</a:t>
            </a:r>
            <a:r>
              <a:rPr lang="en-AU" dirty="0" smtClean="0"/>
              <a:t>.</a:t>
            </a:r>
          </a:p>
          <a:p>
            <a:r>
              <a:rPr lang="en-AU" dirty="0"/>
              <a:t>B</a:t>
            </a:r>
            <a:r>
              <a:rPr lang="en-AU" dirty="0" smtClean="0"/>
              <a:t>enefits </a:t>
            </a:r>
            <a:r>
              <a:rPr lang="en-AU" dirty="0"/>
              <a:t>small-scale farmers and workers by facilitating links to international markets through the development of supply chains. Small-scale farmers and workers are amongst the most marginalized groups globally and through </a:t>
            </a:r>
            <a:r>
              <a:rPr lang="en-AU" dirty="0" err="1"/>
              <a:t>Fairtrade</a:t>
            </a:r>
            <a:r>
              <a:rPr lang="en-AU" dirty="0"/>
              <a:t> they can lift themselves out of poverty to maintain their successful </a:t>
            </a:r>
            <a:r>
              <a:rPr lang="en-AU" dirty="0" smtClean="0"/>
              <a:t>livelihoods</a:t>
            </a:r>
          </a:p>
          <a:p>
            <a:r>
              <a:rPr lang="en-AU" dirty="0" err="1"/>
              <a:t>Fairtrade</a:t>
            </a:r>
            <a:r>
              <a:rPr lang="en-AU" dirty="0"/>
              <a:t> offers rural communities the stability of income which enables them to plan for the future and invest in developing their organisation</a:t>
            </a:r>
            <a:r>
              <a:rPr lang="en-AU" dirty="0" smtClean="0"/>
              <a:t>.</a:t>
            </a:r>
          </a:p>
        </p:txBody>
      </p:sp>
    </p:spTree>
    <p:extLst>
      <p:ext uri="{BB962C8B-B14F-4D97-AF65-F5344CB8AC3E}">
        <p14:creationId xmlns:p14="http://schemas.microsoft.com/office/powerpoint/2010/main" val="250500742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Fair Trade</a:t>
            </a:r>
            <a:endParaRPr lang="en-AU" dirty="0"/>
          </a:p>
        </p:txBody>
      </p:sp>
      <p:sp>
        <p:nvSpPr>
          <p:cNvPr id="3" name="Content Placeholder 2"/>
          <p:cNvSpPr>
            <a:spLocks noGrp="1"/>
          </p:cNvSpPr>
          <p:nvPr>
            <p:ph idx="1"/>
          </p:nvPr>
        </p:nvSpPr>
        <p:spPr/>
        <p:txBody>
          <a:bodyPr/>
          <a:lstStyle/>
          <a:p>
            <a:r>
              <a:rPr lang="en-AU" dirty="0" smtClean="0"/>
              <a:t>Example of cocoa workers, sweatshops</a:t>
            </a:r>
          </a:p>
          <a:p>
            <a:pPr lvl="1"/>
            <a:r>
              <a:rPr lang="en-AU" dirty="0" smtClean="0"/>
              <a:t>Pay and conditions</a:t>
            </a:r>
          </a:p>
          <a:p>
            <a:r>
              <a:rPr lang="en-AU" dirty="0" smtClean="0"/>
              <a:t>Reputation </a:t>
            </a:r>
          </a:p>
          <a:p>
            <a:pPr lvl="1"/>
            <a:r>
              <a:rPr lang="en-AU" dirty="0" smtClean="0"/>
              <a:t>Social media </a:t>
            </a:r>
          </a:p>
          <a:p>
            <a:r>
              <a:rPr lang="en-AU" dirty="0" smtClean="0"/>
              <a:t>Part of CSR policy</a:t>
            </a:r>
          </a:p>
          <a:p>
            <a:r>
              <a:rPr lang="en-AU" dirty="0" smtClean="0"/>
              <a:t>Questions of affordability</a:t>
            </a:r>
          </a:p>
          <a:p>
            <a:endParaRPr lang="en-AU" dirty="0"/>
          </a:p>
        </p:txBody>
      </p:sp>
    </p:spTree>
    <p:extLst>
      <p:ext uri="{BB962C8B-B14F-4D97-AF65-F5344CB8AC3E}">
        <p14:creationId xmlns:p14="http://schemas.microsoft.com/office/powerpoint/2010/main" val="36876283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Sustainability</a:t>
            </a:r>
            <a:endParaRPr lang="en-AU" dirty="0"/>
          </a:p>
        </p:txBody>
      </p:sp>
      <p:sp>
        <p:nvSpPr>
          <p:cNvPr id="3" name="Content Placeholder 2"/>
          <p:cNvSpPr>
            <a:spLocks noGrp="1"/>
          </p:cNvSpPr>
          <p:nvPr>
            <p:ph idx="1"/>
          </p:nvPr>
        </p:nvSpPr>
        <p:spPr/>
        <p:txBody>
          <a:bodyPr/>
          <a:lstStyle/>
          <a:p>
            <a:r>
              <a:rPr lang="en-AU" dirty="0"/>
              <a:t>The ability to maintain efficiency and productivity over time. It requires the reconciliation of environmental considerations, social equity and economic demands.</a:t>
            </a:r>
          </a:p>
        </p:txBody>
      </p:sp>
    </p:spTree>
    <p:extLst>
      <p:ext uri="{BB962C8B-B14F-4D97-AF65-F5344CB8AC3E}">
        <p14:creationId xmlns:p14="http://schemas.microsoft.com/office/powerpoint/2010/main" val="3298743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Sustainability</a:t>
            </a:r>
            <a:endParaRPr lang="en-AU" dirty="0"/>
          </a:p>
        </p:txBody>
      </p:sp>
      <p:sp>
        <p:nvSpPr>
          <p:cNvPr id="5" name="Content Placeholder 4"/>
          <p:cNvSpPr>
            <a:spLocks noGrp="1"/>
          </p:cNvSpPr>
          <p:nvPr>
            <p:ph sz="half" idx="1"/>
          </p:nvPr>
        </p:nvSpPr>
        <p:spPr/>
        <p:txBody>
          <a:bodyPr/>
          <a:lstStyle/>
          <a:p>
            <a:r>
              <a:rPr lang="en-AU" dirty="0" smtClean="0"/>
              <a:t>Operate long term at continuous level	</a:t>
            </a:r>
          </a:p>
          <a:p>
            <a:r>
              <a:rPr lang="en-AU" dirty="0" smtClean="0"/>
              <a:t>Able to funnel money toward R&amp;D to improve rather than new staff to replace burnout</a:t>
            </a:r>
          </a:p>
          <a:p>
            <a:r>
              <a:rPr lang="en-AU" dirty="0" smtClean="0"/>
              <a:t>Forward planning for progress rather than struggling to maintain </a:t>
            </a:r>
          </a:p>
          <a:p>
            <a:r>
              <a:rPr lang="en-AU" dirty="0" smtClean="0"/>
              <a:t>Advantage over rivals who may not be sustainable</a:t>
            </a:r>
            <a:endParaRPr lang="en-AU" dirty="0"/>
          </a:p>
        </p:txBody>
      </p:sp>
      <p:sp>
        <p:nvSpPr>
          <p:cNvPr id="6" name="Content Placeholder 5"/>
          <p:cNvSpPr>
            <a:spLocks noGrp="1"/>
          </p:cNvSpPr>
          <p:nvPr>
            <p:ph sz="half" idx="2"/>
          </p:nvPr>
        </p:nvSpPr>
        <p:spPr/>
        <p:txBody>
          <a:bodyPr/>
          <a:lstStyle/>
          <a:p>
            <a:r>
              <a:rPr lang="en-AU" dirty="0" smtClean="0"/>
              <a:t>Reputation –able to maintain as constant output at same quality level</a:t>
            </a:r>
          </a:p>
          <a:p>
            <a:r>
              <a:rPr lang="en-AU" dirty="0" smtClean="0"/>
              <a:t>Resources continual source of so don’t have to spend time and money sourcing inputs</a:t>
            </a:r>
          </a:p>
          <a:p>
            <a:r>
              <a:rPr lang="en-AU" dirty="0" smtClean="0"/>
              <a:t>Positive workplace culture – subsequent benefits of</a:t>
            </a:r>
          </a:p>
          <a:p>
            <a:endParaRPr lang="en-AU" dirty="0"/>
          </a:p>
        </p:txBody>
      </p:sp>
    </p:spTree>
    <p:extLst>
      <p:ext uri="{BB962C8B-B14F-4D97-AF65-F5344CB8AC3E}">
        <p14:creationId xmlns:p14="http://schemas.microsoft.com/office/powerpoint/2010/main" val="33377095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Culture of Continuous Improvement</a:t>
            </a:r>
            <a:endParaRPr lang="en-AU" dirty="0"/>
          </a:p>
        </p:txBody>
      </p:sp>
      <p:sp>
        <p:nvSpPr>
          <p:cNvPr id="3" name="Content Placeholder 2"/>
          <p:cNvSpPr>
            <a:spLocks noGrp="1"/>
          </p:cNvSpPr>
          <p:nvPr>
            <p:ph idx="1"/>
          </p:nvPr>
        </p:nvSpPr>
        <p:spPr/>
        <p:txBody>
          <a:bodyPr/>
          <a:lstStyle/>
          <a:p>
            <a:r>
              <a:rPr lang="en-AU" dirty="0" smtClean="0"/>
              <a:t>What is good enough for today may not be good enough for tomorrow.</a:t>
            </a:r>
          </a:p>
          <a:p>
            <a:r>
              <a:rPr lang="en-AU" dirty="0" smtClean="0"/>
              <a:t>Workplace that values constant improvement –of any size – which is supported by all employees &amp; managers</a:t>
            </a:r>
          </a:p>
          <a:p>
            <a:r>
              <a:rPr lang="en-AU" dirty="0" smtClean="0"/>
              <a:t>Culture of evolution, innovation and progress, rather than settling for what they have</a:t>
            </a:r>
          </a:p>
          <a:p>
            <a:r>
              <a:rPr lang="en-AU" dirty="0" smtClean="0"/>
              <a:t>Increases competitiveness as always looking to improve and rewarding improvements</a:t>
            </a:r>
          </a:p>
          <a:p>
            <a:r>
              <a:rPr lang="en-AU" dirty="0" smtClean="0"/>
              <a:t>Reputation for excellence and innovation</a:t>
            </a:r>
            <a:endParaRPr lang="en-AU" dirty="0"/>
          </a:p>
        </p:txBody>
      </p:sp>
    </p:spTree>
    <p:extLst>
      <p:ext uri="{BB962C8B-B14F-4D97-AF65-F5344CB8AC3E}">
        <p14:creationId xmlns:p14="http://schemas.microsoft.com/office/powerpoint/2010/main" val="9592572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Culture of continuous improvement</a:t>
            </a:r>
            <a:endParaRPr lang="en-AU" dirty="0"/>
          </a:p>
        </p:txBody>
      </p:sp>
      <p:sp>
        <p:nvSpPr>
          <p:cNvPr id="3" name="Content Placeholder 2"/>
          <p:cNvSpPr>
            <a:spLocks noGrp="1"/>
          </p:cNvSpPr>
          <p:nvPr>
            <p:ph idx="1"/>
          </p:nvPr>
        </p:nvSpPr>
        <p:spPr/>
        <p:txBody>
          <a:bodyPr/>
          <a:lstStyle/>
          <a:p>
            <a:r>
              <a:rPr lang="en-AU" dirty="0" smtClean="0"/>
              <a:t>Encourage and listen to inputs from everyone</a:t>
            </a:r>
          </a:p>
          <a:p>
            <a:r>
              <a:rPr lang="en-AU" dirty="0" smtClean="0"/>
              <a:t>Culture of supporting and embracing change – for the right reasons</a:t>
            </a:r>
          </a:p>
          <a:p>
            <a:r>
              <a:rPr lang="en-AU" dirty="0" smtClean="0"/>
              <a:t>Improvements in efficiency, productivity, job satisfaction – workers feel valued </a:t>
            </a:r>
            <a:endParaRPr lang="en-AU" dirty="0"/>
          </a:p>
        </p:txBody>
      </p:sp>
    </p:spTree>
    <p:extLst>
      <p:ext uri="{BB962C8B-B14F-4D97-AF65-F5344CB8AC3E}">
        <p14:creationId xmlns:p14="http://schemas.microsoft.com/office/powerpoint/2010/main" val="1658181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Globalisation</a:t>
            </a:r>
            <a:endParaRPr lang="en-AU" dirty="0"/>
          </a:p>
        </p:txBody>
      </p:sp>
      <p:sp>
        <p:nvSpPr>
          <p:cNvPr id="3" name="Content Placeholder 2"/>
          <p:cNvSpPr>
            <a:spLocks noGrp="1"/>
          </p:cNvSpPr>
          <p:nvPr>
            <p:ph idx="1"/>
          </p:nvPr>
        </p:nvSpPr>
        <p:spPr/>
        <p:txBody>
          <a:bodyPr/>
          <a:lstStyle/>
          <a:p>
            <a:r>
              <a:rPr lang="en-AU" dirty="0" smtClean="0"/>
              <a:t>Freer movement of people, goods, technology, ideas, finance between countries. Creates interdependence between nations.</a:t>
            </a:r>
            <a:endParaRPr lang="en-AU" dirty="0"/>
          </a:p>
        </p:txBody>
      </p:sp>
    </p:spTree>
    <p:extLst>
      <p:ext uri="{BB962C8B-B14F-4D97-AF65-F5344CB8AC3E}">
        <p14:creationId xmlns:p14="http://schemas.microsoft.com/office/powerpoint/2010/main" val="31517889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Globalisation</a:t>
            </a:r>
            <a:endParaRPr lang="en-AU" dirty="0"/>
          </a:p>
        </p:txBody>
      </p:sp>
      <p:sp>
        <p:nvSpPr>
          <p:cNvPr id="4" name="Text Placeholder 3"/>
          <p:cNvSpPr>
            <a:spLocks noGrp="1"/>
          </p:cNvSpPr>
          <p:nvPr>
            <p:ph type="body" idx="1"/>
          </p:nvPr>
        </p:nvSpPr>
        <p:spPr/>
        <p:txBody>
          <a:bodyPr/>
          <a:lstStyle/>
          <a:p>
            <a:r>
              <a:rPr lang="en-AU" dirty="0" smtClean="0"/>
              <a:t>Advantages</a:t>
            </a:r>
            <a:endParaRPr lang="en-AU" dirty="0"/>
          </a:p>
        </p:txBody>
      </p:sp>
      <p:sp>
        <p:nvSpPr>
          <p:cNvPr id="5" name="Content Placeholder 4"/>
          <p:cNvSpPr>
            <a:spLocks noGrp="1"/>
          </p:cNvSpPr>
          <p:nvPr>
            <p:ph sz="half" idx="2"/>
          </p:nvPr>
        </p:nvSpPr>
        <p:spPr/>
        <p:txBody>
          <a:bodyPr/>
          <a:lstStyle/>
          <a:p>
            <a:r>
              <a:rPr lang="en-AU" dirty="0" smtClean="0"/>
              <a:t>Specialisation</a:t>
            </a:r>
          </a:p>
          <a:p>
            <a:r>
              <a:rPr lang="en-AU" dirty="0" smtClean="0"/>
              <a:t>Access to talent</a:t>
            </a:r>
          </a:p>
          <a:p>
            <a:r>
              <a:rPr lang="en-AU" dirty="0" smtClean="0"/>
              <a:t>Increased opportunities</a:t>
            </a:r>
          </a:p>
          <a:p>
            <a:r>
              <a:rPr lang="en-AU" dirty="0" smtClean="0"/>
              <a:t>Global awareness</a:t>
            </a:r>
          </a:p>
          <a:p>
            <a:r>
              <a:rPr lang="en-AU" dirty="0" smtClean="0"/>
              <a:t>MNC</a:t>
            </a:r>
          </a:p>
          <a:p>
            <a:r>
              <a:rPr lang="en-AU" dirty="0" smtClean="0"/>
              <a:t>World marketplace</a:t>
            </a:r>
          </a:p>
          <a:p>
            <a:endParaRPr lang="en-AU" dirty="0"/>
          </a:p>
        </p:txBody>
      </p:sp>
      <p:sp>
        <p:nvSpPr>
          <p:cNvPr id="6" name="Text Placeholder 5"/>
          <p:cNvSpPr>
            <a:spLocks noGrp="1"/>
          </p:cNvSpPr>
          <p:nvPr>
            <p:ph type="body" sz="quarter" idx="3"/>
          </p:nvPr>
        </p:nvSpPr>
        <p:spPr/>
        <p:txBody>
          <a:bodyPr/>
          <a:lstStyle/>
          <a:p>
            <a:r>
              <a:rPr lang="en-AU" dirty="0" smtClean="0"/>
              <a:t>Disadvantages</a:t>
            </a:r>
            <a:endParaRPr lang="en-AU" dirty="0"/>
          </a:p>
        </p:txBody>
      </p:sp>
      <p:sp>
        <p:nvSpPr>
          <p:cNvPr id="7" name="Content Placeholder 6"/>
          <p:cNvSpPr>
            <a:spLocks noGrp="1"/>
          </p:cNvSpPr>
          <p:nvPr>
            <p:ph sz="quarter" idx="4"/>
          </p:nvPr>
        </p:nvSpPr>
        <p:spPr/>
        <p:txBody>
          <a:bodyPr/>
          <a:lstStyle/>
          <a:p>
            <a:r>
              <a:rPr lang="en-AU" dirty="0" smtClean="0"/>
              <a:t>Exploitation</a:t>
            </a:r>
          </a:p>
          <a:p>
            <a:r>
              <a:rPr lang="en-AU" dirty="0" smtClean="0"/>
              <a:t>Contagion – GFC, disease</a:t>
            </a:r>
          </a:p>
          <a:p>
            <a:r>
              <a:rPr lang="en-AU" dirty="0" smtClean="0"/>
              <a:t>Competition </a:t>
            </a:r>
          </a:p>
          <a:p>
            <a:r>
              <a:rPr lang="en-AU" dirty="0" smtClean="0"/>
              <a:t>MNC</a:t>
            </a:r>
            <a:endParaRPr lang="en-AU" dirty="0"/>
          </a:p>
        </p:txBody>
      </p:sp>
    </p:spTree>
    <p:extLst>
      <p:ext uri="{BB962C8B-B14F-4D97-AF65-F5344CB8AC3E}">
        <p14:creationId xmlns:p14="http://schemas.microsoft.com/office/powerpoint/2010/main" val="42110170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Corporate Social Responsibility</a:t>
            </a:r>
            <a:endParaRPr lang="en-AU" dirty="0"/>
          </a:p>
        </p:txBody>
      </p:sp>
      <p:sp>
        <p:nvSpPr>
          <p:cNvPr id="7" name="Content Placeholder 6"/>
          <p:cNvSpPr>
            <a:spLocks noGrp="1"/>
          </p:cNvSpPr>
          <p:nvPr>
            <p:ph idx="1"/>
          </p:nvPr>
        </p:nvSpPr>
        <p:spPr/>
        <p:txBody>
          <a:bodyPr/>
          <a:lstStyle/>
          <a:p>
            <a:r>
              <a:rPr lang="en-AU" dirty="0" smtClean="0"/>
              <a:t>Body shop</a:t>
            </a:r>
          </a:p>
          <a:p>
            <a:r>
              <a:rPr lang="en-AU" dirty="0">
                <a:hlinkClick r:id="rId2"/>
              </a:rPr>
              <a:t>http://www.thebodyshop.com.au/our-commitment/enrich-not-exploit-sustainability-report-2016#.</a:t>
            </a:r>
            <a:r>
              <a:rPr lang="en-AU" dirty="0" smtClean="0">
                <a:hlinkClick r:id="rId2"/>
              </a:rPr>
              <a:t>WeV7_VuCxdg</a:t>
            </a:r>
            <a:r>
              <a:rPr lang="en-AU" dirty="0" smtClean="0"/>
              <a:t> </a:t>
            </a:r>
            <a:endParaRPr lang="en-AU" dirty="0"/>
          </a:p>
        </p:txBody>
      </p:sp>
    </p:spTree>
    <p:extLst>
      <p:ext uri="{BB962C8B-B14F-4D97-AF65-F5344CB8AC3E}">
        <p14:creationId xmlns:p14="http://schemas.microsoft.com/office/powerpoint/2010/main" val="2063798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a:t>
            </a:r>
            <a:endParaRPr lang="en-AU" dirty="0"/>
          </a:p>
        </p:txBody>
      </p:sp>
      <p:sp>
        <p:nvSpPr>
          <p:cNvPr id="3" name="Content Placeholder 2"/>
          <p:cNvSpPr>
            <a:spLocks noGrp="1"/>
          </p:cNvSpPr>
          <p:nvPr>
            <p:ph idx="1"/>
          </p:nvPr>
        </p:nvSpPr>
        <p:spPr/>
        <p:txBody>
          <a:bodyPr/>
          <a:lstStyle/>
          <a:p>
            <a:r>
              <a:rPr lang="en-AU" dirty="0"/>
              <a:t>Explain the use of self-management strategies, such as self-reflection, goal setting and time management, in building a career</a:t>
            </a:r>
          </a:p>
        </p:txBody>
      </p:sp>
    </p:spTree>
    <p:extLst>
      <p:ext uri="{BB962C8B-B14F-4D97-AF65-F5344CB8AC3E}">
        <p14:creationId xmlns:p14="http://schemas.microsoft.com/office/powerpoint/2010/main" val="3433688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 Policies</a:t>
            </a:r>
            <a:endParaRPr lang="en-AU" dirty="0"/>
          </a:p>
        </p:txBody>
      </p:sp>
      <p:sp>
        <p:nvSpPr>
          <p:cNvPr id="3" name="Content Placeholder 2"/>
          <p:cNvSpPr>
            <a:spLocks noGrp="1"/>
          </p:cNvSpPr>
          <p:nvPr>
            <p:ph idx="1"/>
          </p:nvPr>
        </p:nvSpPr>
        <p:spPr/>
        <p:txBody>
          <a:bodyPr/>
          <a:lstStyle/>
          <a:p>
            <a:r>
              <a:rPr lang="en-AU" dirty="0" smtClean="0"/>
              <a:t>Carbon Tax</a:t>
            </a:r>
          </a:p>
          <a:p>
            <a:r>
              <a:rPr lang="en-AU" dirty="0" smtClean="0"/>
              <a:t>Age pension </a:t>
            </a:r>
            <a:endParaRPr lang="en-AU" dirty="0"/>
          </a:p>
        </p:txBody>
      </p:sp>
    </p:spTree>
    <p:extLst>
      <p:ext uri="{BB962C8B-B14F-4D97-AF65-F5344CB8AC3E}">
        <p14:creationId xmlns:p14="http://schemas.microsoft.com/office/powerpoint/2010/main" val="15093093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Organisational Restructuring</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5739836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Changes in the workplace</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33293172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Global trends &amp; career development</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0229111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Job security</a:t>
            </a:r>
            <a:endParaRPr lang="en-AU" dirty="0"/>
          </a:p>
        </p:txBody>
      </p:sp>
      <p:sp>
        <p:nvSpPr>
          <p:cNvPr id="3" name="Content Placeholder 2"/>
          <p:cNvSpPr>
            <a:spLocks noGrp="1"/>
          </p:cNvSpPr>
          <p:nvPr>
            <p:ph idx="1"/>
          </p:nvPr>
        </p:nvSpPr>
        <p:spPr/>
        <p:txBody>
          <a:bodyPr/>
          <a:lstStyle/>
          <a:p>
            <a:r>
              <a:rPr lang="en-AU" dirty="0" smtClean="0"/>
              <a:t>How to cope</a:t>
            </a:r>
            <a:endParaRPr lang="en-AU" dirty="0"/>
          </a:p>
        </p:txBody>
      </p:sp>
    </p:spTree>
    <p:extLst>
      <p:ext uri="{BB962C8B-B14F-4D97-AF65-F5344CB8AC3E}">
        <p14:creationId xmlns:p14="http://schemas.microsoft.com/office/powerpoint/2010/main" val="922653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Working virtually</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4227494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Economic change –effect on workplaces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2186226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Generational differences in the workplace</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4173835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Environmental compliance</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38393052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Reducing environmental impact &amp; increasing global competitiveness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1700861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a:t>
            </a:r>
            <a:endParaRPr lang="en-AU" dirty="0"/>
          </a:p>
        </p:txBody>
      </p:sp>
      <p:sp>
        <p:nvSpPr>
          <p:cNvPr id="3" name="Content Placeholder 2"/>
          <p:cNvSpPr>
            <a:spLocks noGrp="1"/>
          </p:cNvSpPr>
          <p:nvPr>
            <p:ph idx="1"/>
          </p:nvPr>
        </p:nvSpPr>
        <p:spPr/>
        <p:txBody>
          <a:bodyPr/>
          <a:lstStyle/>
          <a:p>
            <a:r>
              <a:rPr lang="en-AU" dirty="0"/>
              <a:t>Explain two examples of the need to accept diversity in the workplace</a:t>
            </a:r>
          </a:p>
        </p:txBody>
      </p:sp>
    </p:spTree>
    <p:extLst>
      <p:ext uri="{BB962C8B-B14F-4D97-AF65-F5344CB8AC3E}">
        <p14:creationId xmlns:p14="http://schemas.microsoft.com/office/powerpoint/2010/main" val="3263114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Decision making tools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839300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Incorporating examples</a:t>
            </a:r>
            <a:endParaRPr lang="en-AU" dirty="0"/>
          </a:p>
        </p:txBody>
      </p:sp>
      <p:sp>
        <p:nvSpPr>
          <p:cNvPr id="5" name="Text Placeholder 4"/>
          <p:cNvSpPr>
            <a:spLocks noGrp="1"/>
          </p:cNvSpPr>
          <p:nvPr>
            <p:ph type="body" idx="1"/>
          </p:nvPr>
        </p:nvSpPr>
        <p:spPr/>
        <p:txBody>
          <a:bodyPr/>
          <a:lstStyle/>
          <a:p>
            <a:endParaRPr lang="en-AU"/>
          </a:p>
        </p:txBody>
      </p:sp>
    </p:spTree>
    <p:extLst>
      <p:ext uri="{BB962C8B-B14F-4D97-AF65-F5344CB8AC3E}">
        <p14:creationId xmlns:p14="http://schemas.microsoft.com/office/powerpoint/2010/main" val="401209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10</a:t>
            </a:r>
            <a:endParaRPr lang="en-AU" dirty="0"/>
          </a:p>
        </p:txBody>
      </p:sp>
      <p:sp>
        <p:nvSpPr>
          <p:cNvPr id="3" name="Content Placeholder 2"/>
          <p:cNvSpPr>
            <a:spLocks noGrp="1"/>
          </p:cNvSpPr>
          <p:nvPr>
            <p:ph idx="1"/>
          </p:nvPr>
        </p:nvSpPr>
        <p:spPr/>
        <p:txBody>
          <a:bodyPr/>
          <a:lstStyle/>
          <a:p>
            <a:r>
              <a:rPr lang="en-AU" dirty="0"/>
              <a:t>Identify two possible impacts of predicted global trends on your career planning and explain two possible impacts of an organisation’s structure on your career development</a:t>
            </a:r>
          </a:p>
        </p:txBody>
      </p:sp>
    </p:spTree>
    <p:extLst>
      <p:ext uri="{BB962C8B-B14F-4D97-AF65-F5344CB8AC3E}">
        <p14:creationId xmlns:p14="http://schemas.microsoft.com/office/powerpoint/2010/main" val="400197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6</a:t>
            </a:r>
            <a:endParaRPr lang="en-AU" dirty="0"/>
          </a:p>
        </p:txBody>
      </p:sp>
      <p:sp>
        <p:nvSpPr>
          <p:cNvPr id="3" name="Content Placeholder 2"/>
          <p:cNvSpPr>
            <a:spLocks noGrp="1"/>
          </p:cNvSpPr>
          <p:nvPr>
            <p:ph idx="1"/>
          </p:nvPr>
        </p:nvSpPr>
        <p:spPr/>
        <p:txBody>
          <a:bodyPr/>
          <a:lstStyle/>
          <a:p>
            <a:r>
              <a:rPr lang="en-AU" dirty="0"/>
              <a:t>Explain two strategies that an organisation could implement for employees working in a diverse workplace</a:t>
            </a:r>
          </a:p>
        </p:txBody>
      </p:sp>
    </p:spTree>
    <p:extLst>
      <p:ext uri="{BB962C8B-B14F-4D97-AF65-F5344CB8AC3E}">
        <p14:creationId xmlns:p14="http://schemas.microsoft.com/office/powerpoint/2010/main" val="1571084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12</a:t>
            </a:r>
            <a:endParaRPr lang="en-AU" dirty="0"/>
          </a:p>
        </p:txBody>
      </p:sp>
      <p:sp>
        <p:nvSpPr>
          <p:cNvPr id="3" name="Content Placeholder 2"/>
          <p:cNvSpPr>
            <a:spLocks noGrp="1"/>
          </p:cNvSpPr>
          <p:nvPr>
            <p:ph idx="1"/>
          </p:nvPr>
        </p:nvSpPr>
        <p:spPr/>
        <p:txBody>
          <a:bodyPr/>
          <a:lstStyle/>
          <a:p>
            <a:r>
              <a:rPr lang="en-AU" dirty="0"/>
              <a:t>Explain four reasons for continual personal and professional learning in the management of your long-term career development</a:t>
            </a:r>
          </a:p>
        </p:txBody>
      </p:sp>
    </p:spTree>
    <p:extLst>
      <p:ext uri="{BB962C8B-B14F-4D97-AF65-F5344CB8AC3E}">
        <p14:creationId xmlns:p14="http://schemas.microsoft.com/office/powerpoint/2010/main" val="412512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9</a:t>
            </a:r>
            <a:endParaRPr lang="en-AU" dirty="0"/>
          </a:p>
        </p:txBody>
      </p:sp>
      <p:sp>
        <p:nvSpPr>
          <p:cNvPr id="3" name="Content Placeholder 2"/>
          <p:cNvSpPr>
            <a:spLocks noGrp="1"/>
          </p:cNvSpPr>
          <p:nvPr>
            <p:ph idx="1"/>
          </p:nvPr>
        </p:nvSpPr>
        <p:spPr/>
        <p:txBody>
          <a:bodyPr/>
          <a:lstStyle/>
          <a:p>
            <a:r>
              <a:rPr lang="en-AU" dirty="0" smtClean="0"/>
              <a:t>Explain three reasons why research and development can lead to improvements in productivity.</a:t>
            </a:r>
            <a:endParaRPr lang="en-AU" dirty="0"/>
          </a:p>
        </p:txBody>
      </p:sp>
    </p:spTree>
    <p:extLst>
      <p:ext uri="{BB962C8B-B14F-4D97-AF65-F5344CB8AC3E}">
        <p14:creationId xmlns:p14="http://schemas.microsoft.com/office/powerpoint/2010/main" val="815006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419</TotalTime>
  <Words>991</Words>
  <Application>Microsoft Office PowerPoint</Application>
  <PresentationFormat>On-screen Show (4:3)</PresentationFormat>
  <Paragraphs>169</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Ion</vt:lpstr>
      <vt:lpstr>Review</vt:lpstr>
      <vt:lpstr>Types of Questions</vt:lpstr>
      <vt:lpstr>Explain</vt:lpstr>
      <vt:lpstr>9</vt:lpstr>
      <vt:lpstr>6</vt:lpstr>
      <vt:lpstr>10</vt:lpstr>
      <vt:lpstr>6</vt:lpstr>
      <vt:lpstr>12</vt:lpstr>
      <vt:lpstr>9</vt:lpstr>
      <vt:lpstr>6</vt:lpstr>
      <vt:lpstr>9</vt:lpstr>
      <vt:lpstr>Discuss</vt:lpstr>
      <vt:lpstr>10</vt:lpstr>
      <vt:lpstr>10</vt:lpstr>
      <vt:lpstr>8</vt:lpstr>
      <vt:lpstr>12</vt:lpstr>
      <vt:lpstr>12</vt:lpstr>
      <vt:lpstr>9</vt:lpstr>
      <vt:lpstr>Evaluate</vt:lpstr>
      <vt:lpstr>10</vt:lpstr>
      <vt:lpstr>12</vt:lpstr>
      <vt:lpstr>Analyse</vt:lpstr>
      <vt:lpstr>Images</vt:lpstr>
      <vt:lpstr>Topics</vt:lpstr>
      <vt:lpstr>Individual Development</vt:lpstr>
      <vt:lpstr>Community involvement</vt:lpstr>
      <vt:lpstr>Public speaking</vt:lpstr>
      <vt:lpstr>Travel</vt:lpstr>
      <vt:lpstr>Global competition</vt:lpstr>
      <vt:lpstr>Gaining the competitive edge</vt:lpstr>
      <vt:lpstr>Fair Trade</vt:lpstr>
      <vt:lpstr>Fair Trade</vt:lpstr>
      <vt:lpstr>Sustainability</vt:lpstr>
      <vt:lpstr>Sustainability</vt:lpstr>
      <vt:lpstr>Culture of Continuous Improvement</vt:lpstr>
      <vt:lpstr>Culture of continuous improvement</vt:lpstr>
      <vt:lpstr>Globalisation</vt:lpstr>
      <vt:lpstr>Globalisation</vt:lpstr>
      <vt:lpstr>Corporate Social Responsibility</vt:lpstr>
      <vt:lpstr>Government Policies</vt:lpstr>
      <vt:lpstr>Organisational Restructuring</vt:lpstr>
      <vt:lpstr>Changes in the workplace</vt:lpstr>
      <vt:lpstr>Global trends &amp; career development</vt:lpstr>
      <vt:lpstr>Job security</vt:lpstr>
      <vt:lpstr>Working virtually</vt:lpstr>
      <vt:lpstr>Economic change –effect on workplaces</vt:lpstr>
      <vt:lpstr>Generational differences in the workplace</vt:lpstr>
      <vt:lpstr>Environmental compliance</vt:lpstr>
      <vt:lpstr>Reducing environmental impact &amp; increasing global competitiveness</vt:lpstr>
      <vt:lpstr>Decision making tools</vt:lpstr>
      <vt:lpstr>Incorporating examples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dc:title>
  <dc:creator>SCHWARTZ Catherine</dc:creator>
  <cp:lastModifiedBy>SCHWARTZ Catherine</cp:lastModifiedBy>
  <cp:revision>32</cp:revision>
  <dcterms:created xsi:type="dcterms:W3CDTF">2017-10-10T02:29:48Z</dcterms:created>
  <dcterms:modified xsi:type="dcterms:W3CDTF">2017-10-17T04:43:03Z</dcterms:modified>
</cp:coreProperties>
</file>