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9" r:id="rId8"/>
    <p:sldId id="261" r:id="rId9"/>
    <p:sldId id="262" r:id="rId10"/>
    <p:sldId id="263" r:id="rId11"/>
    <p:sldId id="264" r:id="rId12"/>
    <p:sldId id="267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8E63ED7-EF3C-4D29-BC69-ED99B973A97C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78C668-DAE1-4361-ADFB-00824C00BA09}" type="datetimeFigureOut">
              <a:rPr lang="en-AU" smtClean="0"/>
              <a:t>15/02/2016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Earning an Income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566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3200" dirty="0" smtClean="0"/>
              <a:t>Profit</a:t>
            </a:r>
          </a:p>
          <a:p>
            <a:r>
              <a:rPr lang="en-AU" sz="3200" dirty="0" smtClean="0"/>
              <a:t>Earn profits by owning a business which is shared among the owners. </a:t>
            </a:r>
          </a:p>
          <a:p>
            <a:r>
              <a:rPr lang="en-AU" sz="3200" dirty="0" smtClean="0"/>
              <a:t>Profit is divided among owners (shareholders) via a </a:t>
            </a:r>
            <a:r>
              <a:rPr lang="en-AU" sz="3200" b="1" dirty="0" smtClean="0"/>
              <a:t>dividend</a:t>
            </a:r>
            <a:r>
              <a:rPr lang="en-AU" sz="3200" dirty="0" smtClean="0"/>
              <a:t>. </a:t>
            </a:r>
            <a:endParaRPr lang="en-AU" sz="3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9211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3200" dirty="0" smtClean="0"/>
              <a:t>Interest</a:t>
            </a:r>
          </a:p>
          <a:p>
            <a:r>
              <a:rPr lang="en-AU" sz="3200" dirty="0" smtClean="0"/>
              <a:t>Interest is earned when you lend money to another individual or organisation. </a:t>
            </a:r>
          </a:p>
          <a:p>
            <a:r>
              <a:rPr lang="en-AU" sz="3200" dirty="0" smtClean="0"/>
              <a:t>The </a:t>
            </a:r>
            <a:r>
              <a:rPr lang="en-AU" sz="3200" dirty="0"/>
              <a:t>amount of interest paid </a:t>
            </a:r>
            <a:r>
              <a:rPr lang="en-AU" sz="3200" dirty="0" smtClean="0"/>
              <a:t>will </a:t>
            </a:r>
            <a:r>
              <a:rPr lang="en-AU" sz="3200" dirty="0"/>
              <a:t>reflect the degree of risk involved.  The higher the risk, the higher the interest rate earned.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297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2800" i="1" dirty="0"/>
              <a:t>Search for the Business Review Weekly (BRW) </a:t>
            </a:r>
            <a:r>
              <a:rPr lang="en-AU" sz="2800" i="1" dirty="0" smtClean="0"/>
              <a:t>Rich </a:t>
            </a:r>
            <a:r>
              <a:rPr lang="en-AU" sz="2800" i="1" dirty="0"/>
              <a:t>List for </a:t>
            </a:r>
            <a:r>
              <a:rPr lang="en-AU" sz="2800" i="1" dirty="0" smtClean="0"/>
              <a:t>2015.</a:t>
            </a:r>
            <a:endParaRPr lang="en-AU" sz="2800" dirty="0"/>
          </a:p>
          <a:p>
            <a:pPr marL="114300" indent="0">
              <a:buNone/>
            </a:pPr>
            <a:r>
              <a:rPr lang="en-AU" sz="2800" i="1" dirty="0"/>
              <a:t> </a:t>
            </a:r>
            <a:endParaRPr lang="en-AU" sz="2800" dirty="0"/>
          </a:p>
          <a:p>
            <a:pPr lvl="0"/>
            <a:r>
              <a:rPr lang="en-US" sz="2800" i="1" dirty="0"/>
              <a:t>Prepare a list of the top ten </a:t>
            </a:r>
            <a:r>
              <a:rPr lang="en-US" sz="2800" i="1" dirty="0" smtClean="0"/>
              <a:t>earners, their wealth and businesses</a:t>
            </a:r>
            <a:r>
              <a:rPr lang="en-US" sz="2800" i="1" dirty="0"/>
              <a:t>.</a:t>
            </a:r>
            <a:endParaRPr lang="en-AU" sz="2800" dirty="0"/>
          </a:p>
          <a:p>
            <a:pPr lvl="0"/>
            <a:r>
              <a:rPr lang="en-US" sz="2800" i="1" dirty="0" smtClean="0"/>
              <a:t>Choose one individual and research </a:t>
            </a:r>
            <a:r>
              <a:rPr lang="en-US" sz="2800" i="1" dirty="0"/>
              <a:t>how they made their fortunes</a:t>
            </a:r>
            <a:r>
              <a:rPr lang="en-US" sz="2800" i="1" dirty="0" smtClean="0"/>
              <a:t>. </a:t>
            </a:r>
          </a:p>
          <a:p>
            <a:pPr lvl="0"/>
            <a:r>
              <a:rPr lang="en-US" sz="2800" i="1" dirty="0" err="1" smtClean="0"/>
              <a:t>Summarise</a:t>
            </a:r>
            <a:r>
              <a:rPr lang="en-US" sz="2800" i="1" dirty="0" smtClean="0"/>
              <a:t> your findings. </a:t>
            </a:r>
            <a:endParaRPr lang="en-AU" sz="28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88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Government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Money </a:t>
            </a:r>
            <a:r>
              <a:rPr lang="en-AU" sz="3200" dirty="0"/>
              <a:t>is distributed in the form of </a:t>
            </a:r>
            <a:r>
              <a:rPr lang="en-AU" sz="3200" b="1" dirty="0"/>
              <a:t>pensions</a:t>
            </a:r>
            <a:r>
              <a:rPr lang="en-AU" sz="3200" dirty="0"/>
              <a:t> and </a:t>
            </a:r>
            <a:r>
              <a:rPr lang="en-AU" sz="3200" b="1" dirty="0"/>
              <a:t>allowances</a:t>
            </a:r>
            <a:r>
              <a:rPr lang="en-AU" sz="3200" dirty="0"/>
              <a:t> by the government from funds raised from </a:t>
            </a:r>
            <a:r>
              <a:rPr lang="en-AU" sz="3200" dirty="0" smtClean="0"/>
              <a:t>taxes to ensure people have a basic standard of living.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20786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Visit the Department of Human Services website and the Study Assist website and search to complete the following table. </a:t>
            </a:r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566362"/>
              </p:ext>
            </p:extLst>
          </p:nvPr>
        </p:nvGraphicFramePr>
        <p:xfrm>
          <a:off x="899592" y="2756067"/>
          <a:ext cx="6912767" cy="3946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7315"/>
                <a:gridCol w="1494827"/>
                <a:gridCol w="1425313"/>
                <a:gridCol w="1425312"/>
              </a:tblGrid>
              <a:tr h="18676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Newstart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Allowance</a:t>
                      </a:r>
                      <a:endParaRPr lang="en-AU" sz="20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Youth </a:t>
                      </a:r>
                      <a:r>
                        <a:rPr lang="en-US" sz="2000" dirty="0" smtClean="0">
                          <a:effectLst/>
                        </a:rPr>
                        <a:t>Allowance</a:t>
                      </a:r>
                      <a:endParaRPr lang="en-AU" sz="20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HECS-HELP</a:t>
                      </a:r>
                      <a:endParaRPr lang="en-AU" sz="2000" dirty="0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  <a:tr h="6280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What is it?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60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Who is eligible to receive it?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0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How much is it?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73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Income is money which is exchanged for a productive resource.  Most people </a:t>
            </a:r>
            <a:r>
              <a:rPr lang="en-AU" sz="3200" dirty="0" smtClean="0"/>
              <a:t>use </a:t>
            </a:r>
            <a:r>
              <a:rPr lang="en-AU" sz="3200" dirty="0"/>
              <a:t>their labour </a:t>
            </a:r>
            <a:r>
              <a:rPr lang="en-AU" sz="3200" dirty="0" smtClean="0"/>
              <a:t>to </a:t>
            </a:r>
            <a:r>
              <a:rPr lang="en-AU" sz="3200" dirty="0"/>
              <a:t>receive income. </a:t>
            </a:r>
            <a:endParaRPr lang="en-AU" sz="3200" dirty="0" smtClean="0"/>
          </a:p>
          <a:p>
            <a:r>
              <a:rPr lang="en-AU" sz="3200" dirty="0" smtClean="0"/>
              <a:t>There are two main sources of income: </a:t>
            </a:r>
          </a:p>
          <a:p>
            <a:pPr lvl="1"/>
            <a:r>
              <a:rPr lang="en-AU" sz="3200" dirty="0" smtClean="0"/>
              <a:t>Private</a:t>
            </a:r>
          </a:p>
          <a:p>
            <a:pPr lvl="1"/>
            <a:r>
              <a:rPr lang="en-AU" sz="3200" dirty="0" smtClean="0"/>
              <a:t>Public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5556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Wages</a:t>
            </a:r>
          </a:p>
          <a:p>
            <a:pPr lvl="1"/>
            <a:r>
              <a:rPr lang="en-AU" sz="3200" dirty="0" smtClean="0"/>
              <a:t>Paid </a:t>
            </a:r>
            <a:r>
              <a:rPr lang="en-AU" sz="3200" dirty="0"/>
              <a:t>weekly based on a fixed number of hours worked according to an </a:t>
            </a:r>
            <a:r>
              <a:rPr lang="en-AU" sz="3200" b="1" dirty="0"/>
              <a:t>award</a:t>
            </a:r>
            <a:r>
              <a:rPr lang="en-AU" sz="3200" dirty="0"/>
              <a:t>.  </a:t>
            </a:r>
            <a:endParaRPr lang="en-AU" sz="3200" dirty="0" smtClean="0"/>
          </a:p>
          <a:p>
            <a:pPr lvl="1"/>
            <a:r>
              <a:rPr lang="en-AU" sz="3200" dirty="0" smtClean="0"/>
              <a:t>Any </a:t>
            </a:r>
            <a:r>
              <a:rPr lang="en-AU" sz="3200" dirty="0"/>
              <a:t>extra hours worked will be paid </a:t>
            </a:r>
            <a:r>
              <a:rPr lang="en-AU" sz="3200" dirty="0" smtClean="0"/>
              <a:t>at overtime </a:t>
            </a:r>
            <a:r>
              <a:rPr lang="en-AU" sz="3200" dirty="0"/>
              <a:t>penalty rates, </a:t>
            </a:r>
            <a:r>
              <a:rPr lang="en-AU" sz="3200" dirty="0" smtClean="0"/>
              <a:t>a </a:t>
            </a:r>
            <a:r>
              <a:rPr lang="en-AU" sz="3200" dirty="0"/>
              <a:t>higher rate of pay per hour. </a:t>
            </a:r>
          </a:p>
          <a:p>
            <a:pPr marL="411480" lvl="1" indent="0">
              <a:buNone/>
            </a:pPr>
            <a:endParaRPr lang="en-AU" sz="2400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461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Salary</a:t>
            </a:r>
          </a:p>
          <a:p>
            <a:pPr lvl="1"/>
            <a:r>
              <a:rPr lang="en-AU" sz="3200" dirty="0"/>
              <a:t>C</a:t>
            </a:r>
            <a:r>
              <a:rPr lang="en-AU" sz="3200" dirty="0" smtClean="0"/>
              <a:t>alculated </a:t>
            </a:r>
            <a:r>
              <a:rPr lang="en-AU" sz="3200" dirty="0"/>
              <a:t>on a yearly </a:t>
            </a:r>
            <a:r>
              <a:rPr lang="en-AU" sz="3200" dirty="0" smtClean="0"/>
              <a:t>basis but are </a:t>
            </a:r>
            <a:r>
              <a:rPr lang="en-AU" sz="3200" dirty="0"/>
              <a:t>generally paid fortnightly or monthly.  </a:t>
            </a:r>
          </a:p>
          <a:p>
            <a:pPr lvl="1"/>
            <a:r>
              <a:rPr lang="en-AU" sz="3200" dirty="0" smtClean="0"/>
              <a:t>Generally paid </a:t>
            </a:r>
            <a:r>
              <a:rPr lang="en-AU" sz="3200" dirty="0"/>
              <a:t>to those in professional or managerial positions </a:t>
            </a:r>
            <a:r>
              <a:rPr lang="en-AU" sz="3200" dirty="0" smtClean="0"/>
              <a:t>for </a:t>
            </a:r>
            <a:r>
              <a:rPr lang="en-AU" sz="3200" dirty="0"/>
              <a:t>a set job description rather than a fixed number of hours. </a:t>
            </a:r>
            <a:r>
              <a:rPr lang="en-AU" sz="3200" dirty="0" smtClean="0"/>
              <a:t> 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353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7620000" cy="4800600"/>
          </a:xfrm>
        </p:spPr>
        <p:txBody>
          <a:bodyPr>
            <a:noAutofit/>
          </a:bodyPr>
          <a:lstStyle/>
          <a:p>
            <a:r>
              <a:rPr lang="en-AU" sz="2800" dirty="0" smtClean="0"/>
              <a:t>What do you think the difference is between a full-time, part-time and casual employee is? </a:t>
            </a:r>
          </a:p>
          <a:p>
            <a:endParaRPr lang="en-AU" sz="2800" dirty="0" smtClean="0"/>
          </a:p>
          <a:p>
            <a:r>
              <a:rPr lang="en-AU" sz="2800" dirty="0" smtClean="0"/>
              <a:t>Why do you think award rates exist?</a:t>
            </a:r>
          </a:p>
          <a:p>
            <a:pPr marL="114300" indent="0">
              <a:buNone/>
            </a:pPr>
            <a:r>
              <a:rPr lang="en-AU" sz="2800" dirty="0" smtClean="0"/>
              <a:t> </a:t>
            </a:r>
          </a:p>
          <a:p>
            <a:r>
              <a:rPr lang="en-AU" sz="2800" dirty="0" smtClean="0"/>
              <a:t>What do you think you could do to get more than the award rate? </a:t>
            </a:r>
          </a:p>
          <a:p>
            <a:endParaRPr lang="en-AU" sz="2800" dirty="0" smtClean="0"/>
          </a:p>
          <a:p>
            <a:r>
              <a:rPr lang="en-AU" sz="2800" dirty="0" smtClean="0"/>
              <a:t>Why would an employer decide to pay you more than the award rate? </a:t>
            </a:r>
          </a:p>
        </p:txBody>
      </p:sp>
    </p:spTree>
    <p:extLst>
      <p:ext uri="{BB962C8B-B14F-4D97-AF65-F5344CB8AC3E}">
        <p14:creationId xmlns:p14="http://schemas.microsoft.com/office/powerpoint/2010/main" val="228327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3200" dirty="0" smtClean="0"/>
              <a:t>Commission</a:t>
            </a:r>
          </a:p>
          <a:p>
            <a:r>
              <a:rPr lang="en-AU" sz="3200" dirty="0" smtClean="0"/>
              <a:t>Earned by </a:t>
            </a:r>
            <a:r>
              <a:rPr lang="en-AU" sz="3200" dirty="0"/>
              <a:t>acting on behalf of someone else.  </a:t>
            </a:r>
            <a:r>
              <a:rPr lang="en-AU" sz="3200" dirty="0" err="1" smtClean="0"/>
              <a:t>Eg</a:t>
            </a:r>
            <a:r>
              <a:rPr lang="en-AU" sz="3200" dirty="0" smtClean="0"/>
              <a:t>. Real estate sales people. </a:t>
            </a:r>
          </a:p>
          <a:p>
            <a:r>
              <a:rPr lang="en-AU" sz="3200" dirty="0" smtClean="0"/>
              <a:t>Total depends </a:t>
            </a:r>
            <a:r>
              <a:rPr lang="en-AU" sz="3200" dirty="0"/>
              <a:t>on the value of sales made.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456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Are all employees equally valuable? What impacts on their value? </a:t>
            </a:r>
          </a:p>
          <a:p>
            <a:endParaRPr lang="en-AU" sz="2800" dirty="0"/>
          </a:p>
          <a:p>
            <a:r>
              <a:rPr lang="en-AU" sz="2800" dirty="0" smtClean="0"/>
              <a:t>What could you do to add value to a job you have?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17661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3200" dirty="0" smtClean="0"/>
              <a:t>Royalties</a:t>
            </a:r>
          </a:p>
          <a:p>
            <a:r>
              <a:rPr lang="en-AU" sz="3200" dirty="0" smtClean="0"/>
              <a:t>Paid </a:t>
            </a:r>
            <a:r>
              <a:rPr lang="en-AU" sz="3200" dirty="0"/>
              <a:t>to people who come up with original </a:t>
            </a:r>
            <a:r>
              <a:rPr lang="en-AU" sz="3200" dirty="0" smtClean="0"/>
              <a:t>ideas </a:t>
            </a:r>
            <a:r>
              <a:rPr lang="en-AU" sz="3200" dirty="0"/>
              <a:t>such as </a:t>
            </a:r>
            <a:r>
              <a:rPr lang="en-AU" sz="3200" dirty="0" smtClean="0"/>
              <a:t>musicians when others use it for profit.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430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Private Sources of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3200" dirty="0" smtClean="0"/>
              <a:t>Rent</a:t>
            </a:r>
          </a:p>
          <a:p>
            <a:r>
              <a:rPr lang="en-AU" sz="3200" dirty="0" smtClean="0"/>
              <a:t>Earned when you lease out property you own to other people</a:t>
            </a:r>
            <a:r>
              <a:rPr lang="en-AU" dirty="0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71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197</TotalTime>
  <Words>427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Earning an Income</vt:lpstr>
      <vt:lpstr>Income</vt:lpstr>
      <vt:lpstr>Private Sources of Income</vt:lpstr>
      <vt:lpstr>Private Sources of Income</vt:lpstr>
      <vt:lpstr>PowerPoint Presentation</vt:lpstr>
      <vt:lpstr>Private Sources of Income</vt:lpstr>
      <vt:lpstr>PowerPoint Presentation</vt:lpstr>
      <vt:lpstr>Private Sources of Income </vt:lpstr>
      <vt:lpstr>Private Sources of Income</vt:lpstr>
      <vt:lpstr>Private Sources of Income</vt:lpstr>
      <vt:lpstr>Private Sources of Income</vt:lpstr>
      <vt:lpstr>Activity</vt:lpstr>
      <vt:lpstr>Government Sources of Income</vt:lpstr>
      <vt:lpstr>Activity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Earning an Income</dc:title>
  <dc:creator>BARTOSIAK Michael</dc:creator>
  <cp:lastModifiedBy>BARTOSIAK Michael</cp:lastModifiedBy>
  <cp:revision>11</cp:revision>
  <dcterms:created xsi:type="dcterms:W3CDTF">2016-02-08T23:53:45Z</dcterms:created>
  <dcterms:modified xsi:type="dcterms:W3CDTF">2016-02-15T03:10:10Z</dcterms:modified>
</cp:coreProperties>
</file>