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21"/>
  </p:notesMasterIdLst>
  <p:sldIdLst>
    <p:sldId id="256" r:id="rId3"/>
    <p:sldId id="285" r:id="rId4"/>
    <p:sldId id="284" r:id="rId5"/>
    <p:sldId id="304" r:id="rId6"/>
    <p:sldId id="305" r:id="rId7"/>
    <p:sldId id="286" r:id="rId8"/>
    <p:sldId id="288" r:id="rId9"/>
    <p:sldId id="289" r:id="rId10"/>
    <p:sldId id="314" r:id="rId11"/>
    <p:sldId id="292" r:id="rId12"/>
    <p:sldId id="312" r:id="rId13"/>
    <p:sldId id="290" r:id="rId14"/>
    <p:sldId id="291" r:id="rId15"/>
    <p:sldId id="313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28" autoAdjust="0"/>
  </p:normalViewPr>
  <p:slideViewPr>
    <p:cSldViewPr>
      <p:cViewPr varScale="1">
        <p:scale>
          <a:sx n="54" d="100"/>
          <a:sy n="54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578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44FD4-D2DE-40BF-9C72-CD11034991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97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E5E2A-E4EA-43C1-95AB-6670D1C6C5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93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27162-9F0A-4C9B-9E39-33F38CDF4B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5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D7E9-2C64-4657-8B9E-E4E75A0135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40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859A4-B8AB-465A-B08F-5048ADFC6B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2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A645-2443-4DB7-9DD8-C484407B4D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84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DDF11-C452-4B4A-9883-40DCE1EAAC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02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C259-300A-43C5-B3D1-9A94B5C831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BF4A6-DDDE-4AA0-A523-2B041013F3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80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939CB-8BEA-4019-81C1-CE2ED2857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6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5A76-9AD6-4B21-98E1-61A8817E5B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8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A09998-07AF-4EEE-A9CB-AAF0C61BEA97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8800" dirty="0" smtClean="0"/>
              <a:t>The High Court</a:t>
            </a:r>
            <a:endParaRPr lang="en-AU" sz="88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AU" dirty="0" smtClean="0"/>
              <a:t>Civics and Citizenship</a:t>
            </a:r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In 2013 the government of the Australian Capital Territory passed a new law, the </a:t>
            </a:r>
            <a:r>
              <a:rPr lang="en-AU" sz="2400" i="1" dirty="0"/>
              <a:t>Marriage Equality (Same Sex) Act </a:t>
            </a:r>
            <a:r>
              <a:rPr lang="en-AU" sz="2400" i="1" dirty="0" smtClean="0"/>
              <a:t>2013</a:t>
            </a:r>
          </a:p>
          <a:p>
            <a:endParaRPr lang="en-AU" sz="2400" dirty="0" smtClean="0"/>
          </a:p>
          <a:p>
            <a:r>
              <a:rPr lang="en-AU" sz="2400" dirty="0" smtClean="0"/>
              <a:t>This allowed for same-sex marriage within the ACT</a:t>
            </a:r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As marriage is a concurrent power, a </a:t>
            </a:r>
            <a:r>
              <a:rPr lang="en-AU" sz="2400" dirty="0"/>
              <a:t>challenge was raised in the High Court in December 2013 in the case of </a:t>
            </a:r>
            <a:r>
              <a:rPr lang="en-AU" sz="2400" i="1" dirty="0"/>
              <a:t>Commonwealth v. Australian Capital Territory</a:t>
            </a: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Resolving Disputes - </a:t>
            </a:r>
            <a:r>
              <a:rPr lang="en-AU" dirty="0" err="1" smtClean="0"/>
              <a:t>Eg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200" dirty="0"/>
              <a:t>The High Court </a:t>
            </a:r>
            <a:r>
              <a:rPr lang="en-AU" sz="2200" dirty="0" smtClean="0"/>
              <a:t>had to interpret the constitution to investigate whether section 51 allowed the ACT </a:t>
            </a:r>
            <a:r>
              <a:rPr lang="en-AU" sz="2200" dirty="0"/>
              <a:t>government to pass a law that was contrary to </a:t>
            </a:r>
            <a:r>
              <a:rPr lang="en-AU" sz="2200" dirty="0" smtClean="0"/>
              <a:t>a previous </a:t>
            </a:r>
            <a:r>
              <a:rPr lang="en-AU" sz="2200" dirty="0"/>
              <a:t>federal law identifying marriage as a union between a man and a </a:t>
            </a:r>
            <a:r>
              <a:rPr lang="en-AU" sz="2200" dirty="0" smtClean="0"/>
              <a:t>woman</a:t>
            </a:r>
          </a:p>
          <a:p>
            <a:endParaRPr lang="en-AU" sz="2200" dirty="0" smtClean="0"/>
          </a:p>
          <a:p>
            <a:r>
              <a:rPr lang="en-AU" sz="2200" dirty="0"/>
              <a:t>T</a:t>
            </a:r>
            <a:r>
              <a:rPr lang="en-AU" sz="2200" dirty="0" smtClean="0"/>
              <a:t>he </a:t>
            </a:r>
            <a:r>
              <a:rPr lang="en-AU" sz="2200" dirty="0"/>
              <a:t>High Court ruled that the ACT law legalising same-sex marriage was inconsistent with the federal law passed under section 51(xxi) of the </a:t>
            </a:r>
            <a:r>
              <a:rPr lang="en-AU" sz="2200" dirty="0" smtClean="0"/>
              <a:t>Constitution</a:t>
            </a:r>
          </a:p>
          <a:p>
            <a:endParaRPr lang="en-AU" sz="2200" dirty="0" smtClean="0"/>
          </a:p>
          <a:p>
            <a:r>
              <a:rPr lang="en-AU" sz="2200" dirty="0"/>
              <a:t>T</a:t>
            </a:r>
            <a:r>
              <a:rPr lang="en-AU" sz="2200" dirty="0" smtClean="0"/>
              <a:t>he </a:t>
            </a:r>
            <a:r>
              <a:rPr lang="en-AU" sz="2200" dirty="0"/>
              <a:t>ACT law was deemed to be invalid and has since been repealed. The High Court was able to resolve a conflict between two laws on the same topic and has therefore provided for a consistent law in this area.</a:t>
            </a:r>
            <a:endParaRPr lang="en-AU" sz="22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Resolving Disputes - </a:t>
            </a:r>
            <a:r>
              <a:rPr lang="en-AU" dirty="0" err="1"/>
              <a:t>Eg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81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The Australian Constitution provides an operating framework for our country</a:t>
            </a:r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However, it cannot anticipate every problem which could arise, especially as technology and society changes</a:t>
            </a:r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The High Courts role is to also interpret the Constitution to allow for changing circumstances</a:t>
            </a:r>
          </a:p>
          <a:p>
            <a:endParaRPr lang="en-AU" sz="2400" dirty="0"/>
          </a:p>
          <a:p>
            <a:r>
              <a:rPr lang="en-AU" sz="2400" dirty="0"/>
              <a:t>Sections 75 and 76 of the Constitution give the High Court its jurisdiction to hear cases and interpret the Constitution.</a:t>
            </a: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Interpreting the Constitution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98465" cy="16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Australia is a signatory to many international </a:t>
            </a:r>
            <a:r>
              <a:rPr lang="en-AU" sz="2400" dirty="0" smtClean="0"/>
              <a:t>treaties – agreements between two or more countries</a:t>
            </a:r>
          </a:p>
          <a:p>
            <a:endParaRPr lang="en-AU" sz="2400" dirty="0" smtClean="0"/>
          </a:p>
          <a:p>
            <a:r>
              <a:rPr lang="en-AU" sz="2400" dirty="0"/>
              <a:t>Australian parliament may be required to pass laws that support or confirm the application of a treaty within Australia.</a:t>
            </a:r>
            <a:endParaRPr lang="en-AU" sz="2400" dirty="0" smtClean="0"/>
          </a:p>
          <a:p>
            <a:pPr marL="109537" indent="0" algn="just" eaLnBrk="1" hangingPunct="1">
              <a:buNone/>
            </a:pP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Applying International Treaties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2115" cy="1772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The signing of international treaties can lead to international disputes that require international courts to resolve </a:t>
            </a:r>
            <a:r>
              <a:rPr lang="en-AU" sz="2400" dirty="0" smtClean="0"/>
              <a:t>them</a:t>
            </a:r>
          </a:p>
          <a:p>
            <a:endParaRPr lang="en-AU" sz="2400" dirty="0" smtClean="0"/>
          </a:p>
          <a:p>
            <a:r>
              <a:rPr lang="en-AU" sz="2400" dirty="0" smtClean="0"/>
              <a:t>International </a:t>
            </a:r>
            <a:r>
              <a:rPr lang="en-AU" sz="2400" dirty="0"/>
              <a:t>treaties can also lead to internal or domestic </a:t>
            </a:r>
            <a:r>
              <a:rPr lang="en-AU" sz="2400" dirty="0" smtClean="0"/>
              <a:t>disputes</a:t>
            </a:r>
          </a:p>
          <a:p>
            <a:endParaRPr lang="en-AU" sz="2400" dirty="0"/>
          </a:p>
          <a:p>
            <a:r>
              <a:rPr lang="en-AU" sz="2400" dirty="0" smtClean="0"/>
              <a:t>The High </a:t>
            </a:r>
            <a:r>
              <a:rPr lang="en-AU" sz="2400" dirty="0"/>
              <a:t>Court will be asked to resolve these </a:t>
            </a:r>
            <a:r>
              <a:rPr lang="en-AU" sz="2400" dirty="0" smtClean="0"/>
              <a:t>disputes</a:t>
            </a:r>
          </a:p>
          <a:p>
            <a:pPr marL="109537" indent="0" algn="just" eaLnBrk="1" hangingPunct="1">
              <a:buNone/>
            </a:pP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Applying International Treaties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81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In 1974 John </a:t>
            </a:r>
            <a:r>
              <a:rPr lang="en-AU" sz="2400" dirty="0" err="1"/>
              <a:t>Koowarta</a:t>
            </a:r>
            <a:r>
              <a:rPr lang="en-AU" sz="2400" dirty="0"/>
              <a:t>, an Indigenous Australian who lived in Queensland, collaborated with a group of Indigenous persons with a view to purchasing an extensive tract of land being used as a cattle station.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The </a:t>
            </a:r>
            <a:r>
              <a:rPr lang="en-AU" sz="2400" dirty="0"/>
              <a:t>owner of the station agreed to the sale and had contracts drawn up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 smtClean="0"/>
              <a:t>This sale was blocked by the QLD government</a:t>
            </a:r>
          </a:p>
          <a:p>
            <a:pPr algn="just" eaLnBrk="1" hangingPunct="1"/>
            <a:endParaRPr lang="en-AU" sz="2400" dirty="0" smtClean="0"/>
          </a:p>
          <a:p>
            <a:pPr marL="109537" indent="0" algn="just" eaLnBrk="1" hangingPunct="1">
              <a:buNone/>
            </a:pP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Applying International Treaties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15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T</a:t>
            </a:r>
            <a:r>
              <a:rPr lang="en-AU" sz="2400" dirty="0" smtClean="0"/>
              <a:t>he </a:t>
            </a:r>
            <a:r>
              <a:rPr lang="en-AU" sz="2400" dirty="0"/>
              <a:t>premier of Queensland at the </a:t>
            </a:r>
            <a:r>
              <a:rPr lang="en-AU" sz="2400" dirty="0" smtClean="0"/>
              <a:t>time </a:t>
            </a:r>
            <a:r>
              <a:rPr lang="en-AU" sz="2400" dirty="0"/>
              <a:t>did not approve of the sale. He did not believe that Aboriginal people should be able to acquire large areas of land, a view that was reflected in official Cabinet policy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/>
              <a:t>Australia </a:t>
            </a:r>
            <a:r>
              <a:rPr lang="en-AU" sz="2400" dirty="0" smtClean="0"/>
              <a:t>had previously ratified </a:t>
            </a:r>
            <a:r>
              <a:rPr lang="en-AU" sz="2400" dirty="0"/>
              <a:t>the </a:t>
            </a:r>
            <a:r>
              <a:rPr lang="en-AU" sz="2400" i="1" dirty="0"/>
              <a:t>Universal Declaration of Human Rights </a:t>
            </a:r>
            <a:r>
              <a:rPr lang="en-AU" sz="2400" dirty="0"/>
              <a:t>in 1948 and </a:t>
            </a:r>
            <a:r>
              <a:rPr lang="en-AU" sz="2400" dirty="0" smtClean="0"/>
              <a:t>also signed the </a:t>
            </a:r>
            <a:r>
              <a:rPr lang="en-AU" sz="2400" i="1" dirty="0"/>
              <a:t>UN Convention on the Elimination of All Forms of Racial Discrimination </a:t>
            </a:r>
            <a:r>
              <a:rPr lang="en-AU" sz="2400" dirty="0" smtClean="0"/>
              <a:t>in1966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Applying International Treaties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15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Because of this </a:t>
            </a:r>
            <a:r>
              <a:rPr lang="en-AU" sz="2400" dirty="0" err="1"/>
              <a:t>Koowarta</a:t>
            </a:r>
            <a:r>
              <a:rPr lang="en-AU" sz="2400" dirty="0"/>
              <a:t> </a:t>
            </a:r>
            <a:r>
              <a:rPr lang="en-AU" sz="2400" dirty="0" smtClean="0"/>
              <a:t>made </a:t>
            </a:r>
            <a:r>
              <a:rPr lang="en-AU" sz="2400" dirty="0"/>
              <a:t>a complaint to the Human Rights and Equal Opportunity Commission</a:t>
            </a: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r>
              <a:rPr lang="en-AU" sz="2400" dirty="0" smtClean="0"/>
              <a:t>The Commission found in favour of </a:t>
            </a:r>
            <a:r>
              <a:rPr lang="en-AU" sz="2400" dirty="0" err="1" smtClean="0"/>
              <a:t>Koowarta</a:t>
            </a:r>
            <a:r>
              <a:rPr lang="en-AU" sz="2400" dirty="0" smtClean="0"/>
              <a:t>, but the government appealed the decision to the QLD Supreme Court, and the matter later found its way to the High Court. </a:t>
            </a:r>
          </a:p>
          <a:p>
            <a:endParaRPr lang="en-AU" sz="2400" dirty="0"/>
          </a:p>
          <a:p>
            <a:r>
              <a:rPr lang="en-AU" sz="2400" dirty="0" smtClean="0"/>
              <a:t>In 1982 the </a:t>
            </a:r>
            <a:r>
              <a:rPr lang="en-AU" sz="2400" dirty="0"/>
              <a:t>High Court agreed with </a:t>
            </a:r>
            <a:r>
              <a:rPr lang="en-AU" sz="2400" dirty="0" err="1"/>
              <a:t>Koowarta</a:t>
            </a:r>
            <a:r>
              <a:rPr lang="en-AU" sz="2400" dirty="0"/>
              <a:t> and the decision to block the land sale was deemed discriminatory.</a:t>
            </a:r>
            <a:r>
              <a:rPr lang="en-AU" sz="2400" dirty="0" smtClean="0"/>
              <a:t> </a:t>
            </a:r>
          </a:p>
          <a:p>
            <a:pPr algn="just" eaLnBrk="1" hangingPunct="1"/>
            <a:endParaRPr lang="en-AU" sz="2400" dirty="0" smtClean="0"/>
          </a:p>
          <a:p>
            <a:pPr marL="109537" indent="0" algn="just" eaLnBrk="1" hangingPunct="1">
              <a:buNone/>
            </a:pP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Applying International Treaties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155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In 1988 the QLD Supreme Court applied the High Court ruling and the sale was allowed to proceed.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However, the QLD government instead made the disputed property a national park, </a:t>
            </a:r>
            <a:r>
              <a:rPr lang="en-AU" sz="2400" dirty="0"/>
              <a:t>meaning </a:t>
            </a:r>
            <a:r>
              <a:rPr lang="en-AU" sz="2400" dirty="0" err="1" smtClean="0"/>
              <a:t>Koowarta</a:t>
            </a:r>
            <a:r>
              <a:rPr lang="en-AU" sz="2400" dirty="0" smtClean="0"/>
              <a:t> could not purchase it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smtClean="0"/>
              <a:t>In 2010 the QLD Government gave a portion of the park, 75 000 Ha, to the </a:t>
            </a:r>
            <a:r>
              <a:rPr lang="en-AU" sz="2400" smtClean="0"/>
              <a:t>Aboriginal people of that area. </a:t>
            </a: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marL="109537" indent="0" algn="just" eaLnBrk="1" hangingPunct="1">
              <a:buNone/>
            </a:pP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However…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69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As citizens we are all subject to the rules and laws set by society — by the organisations and groups we associate with and by the governments we elect. 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/>
              <a:t>When governments create laws, they also create a mechanism for dealing with situations where an individual, group or organisation breaches one of these laws. 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/>
              <a:t>The mechanism used is our system of courts</a:t>
            </a: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Why Have Courts?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Courts deal with different types of disputes depending upon the jurisdiction they are provided with by parliament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/>
              <a:t>The most serious disputes are dealt with by the most experienced legal personnel in the most superior court in our legal system — the High Court of Australia.</a:t>
            </a:r>
            <a:endParaRPr lang="en-AU" sz="2400" dirty="0" smtClean="0"/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Court System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Why a Hierarchy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AU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AU" sz="2400" b="1" dirty="0" smtClean="0">
                <a:solidFill>
                  <a:srgbClr val="FF0000"/>
                </a:solidFill>
              </a:rPr>
              <a:t>Provide </a:t>
            </a:r>
            <a:r>
              <a:rPr lang="en-AU" sz="2400" b="1" dirty="0">
                <a:solidFill>
                  <a:srgbClr val="FF0000"/>
                </a:solidFill>
              </a:rPr>
              <a:t>a system or appeals</a:t>
            </a:r>
            <a:r>
              <a:rPr lang="en-AU" sz="2400" b="1" dirty="0"/>
              <a:t>.  </a:t>
            </a:r>
            <a:r>
              <a:rPr lang="en-AU" sz="2400" dirty="0"/>
              <a:t>Decisions of a lower court can be appealed </a:t>
            </a:r>
            <a:r>
              <a:rPr lang="en-AU" sz="2400" dirty="0" smtClean="0"/>
              <a:t>(overturned) </a:t>
            </a:r>
            <a:r>
              <a:rPr lang="en-AU" sz="2400" dirty="0"/>
              <a:t>by a higher court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sz="2400" dirty="0"/>
          </a:p>
          <a:p>
            <a:pPr>
              <a:lnSpc>
                <a:spcPct val="90000"/>
              </a:lnSpc>
            </a:pPr>
            <a:r>
              <a:rPr lang="en-AU" sz="2400" b="1" dirty="0">
                <a:solidFill>
                  <a:srgbClr val="FF0000"/>
                </a:solidFill>
              </a:rPr>
              <a:t>Allows for specialisation</a:t>
            </a:r>
            <a:r>
              <a:rPr lang="en-AU" sz="2400" b="1" dirty="0"/>
              <a:t>.  </a:t>
            </a:r>
            <a:r>
              <a:rPr lang="en-AU" sz="2400" dirty="0"/>
              <a:t>Different courts have different </a:t>
            </a:r>
            <a:r>
              <a:rPr lang="en-AU" sz="2400" i="1" dirty="0"/>
              <a:t>jurisdictions</a:t>
            </a:r>
            <a:r>
              <a:rPr lang="en-AU" sz="2400" dirty="0"/>
              <a:t> (areas of law they can make decisions on).  </a:t>
            </a:r>
            <a:r>
              <a:rPr lang="en-AU" sz="2400" dirty="0" err="1" smtClean="0"/>
              <a:t>Eg</a:t>
            </a:r>
            <a:r>
              <a:rPr lang="en-AU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The </a:t>
            </a:r>
            <a:r>
              <a:rPr lang="en-AU" sz="2000" dirty="0"/>
              <a:t>Court of Appeal only hears appeals.  </a:t>
            </a:r>
            <a:endParaRPr lang="en-AU" sz="2000" dirty="0" smtClean="0"/>
          </a:p>
          <a:p>
            <a:pPr lvl="1">
              <a:lnSpc>
                <a:spcPct val="90000"/>
              </a:lnSpc>
            </a:pPr>
            <a:r>
              <a:rPr lang="en-AU" sz="2000" dirty="0" smtClean="0"/>
              <a:t>Industrial </a:t>
            </a:r>
            <a:r>
              <a:rPr lang="en-AU" sz="2000" dirty="0"/>
              <a:t>Tribunals hear cases about employers and employees</a:t>
            </a:r>
          </a:p>
          <a:p>
            <a:pPr>
              <a:lnSpc>
                <a:spcPct val="90000"/>
              </a:lnSpc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4529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 Court Structure</a:t>
            </a:r>
            <a:endParaRPr lang="en-US" dirty="0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3995738" y="1268413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211638" y="1484313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smtClean="0">
                <a:solidFill>
                  <a:srgbClr val="000000"/>
                </a:solidFill>
                <a:latin typeface="Arial" charset="0"/>
              </a:rPr>
              <a:t>HIGH COURT</a:t>
            </a: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1331913" y="2420938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476375" y="2636838"/>
            <a:ext cx="1438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dirty="0" smtClean="0">
                <a:solidFill>
                  <a:srgbClr val="000000"/>
                </a:solidFill>
                <a:latin typeface="Arial" charset="0"/>
              </a:rPr>
              <a:t>SUPREME COURT</a:t>
            </a:r>
            <a:endParaRPr lang="en-US" sz="18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5724525" y="2420938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5940425" y="2636838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smtClean="0">
                <a:solidFill>
                  <a:srgbClr val="000000"/>
                </a:solidFill>
                <a:latin typeface="Arial" charset="0"/>
              </a:rPr>
              <a:t>FEDERAL COURT</a:t>
            </a: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5" name="AutoShape 41"/>
          <p:cNvSpPr>
            <a:spLocks noChangeArrowheads="1"/>
          </p:cNvSpPr>
          <p:nvPr/>
        </p:nvSpPr>
        <p:spPr bwMode="auto">
          <a:xfrm>
            <a:off x="1331913" y="3789363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1547813" y="4005263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smtClean="0">
                <a:solidFill>
                  <a:srgbClr val="000000"/>
                </a:solidFill>
                <a:latin typeface="Arial" charset="0"/>
              </a:rPr>
              <a:t>DISTRICT COURT</a:t>
            </a: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1331913" y="5229225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1260475" y="5445125"/>
            <a:ext cx="1943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solidFill>
                  <a:srgbClr val="000000"/>
                </a:solidFill>
                <a:latin typeface="Arial" charset="0"/>
              </a:rPr>
              <a:t>MAGISTRATE’S  COURT</a:t>
            </a:r>
            <a:endParaRPr lang="en-US" sz="16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09" name="AutoShape 45"/>
          <p:cNvSpPr>
            <a:spLocks noChangeArrowheads="1"/>
          </p:cNvSpPr>
          <p:nvPr/>
        </p:nvSpPr>
        <p:spPr bwMode="auto">
          <a:xfrm>
            <a:off x="5724525" y="4365625"/>
            <a:ext cx="1727200" cy="9366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724525" y="4437063"/>
            <a:ext cx="17986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smtClean="0">
                <a:solidFill>
                  <a:srgbClr val="000000"/>
                </a:solidFill>
                <a:latin typeface="Arial" charset="0"/>
              </a:rPr>
              <a:t>FEDERAL MAGISTRATE’S COURT</a:t>
            </a:r>
            <a:endParaRPr lang="en-US" sz="16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3563938" y="1773238"/>
            <a:ext cx="0" cy="4535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258888" y="1412875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smtClean="0">
                <a:solidFill>
                  <a:srgbClr val="000000"/>
                </a:solidFill>
                <a:latin typeface="Arial" charset="0"/>
              </a:rPr>
              <a:t>STATE JURISDICTION</a:t>
            </a: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6372225" y="1484313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smtClean="0">
                <a:solidFill>
                  <a:srgbClr val="000000"/>
                </a:solidFill>
                <a:latin typeface="Arial" charset="0"/>
              </a:rPr>
              <a:t>FEDERAL JURISDICTION</a:t>
            </a:r>
            <a:endParaRPr lang="en-US" sz="1800" b="1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Is unique – it’s </a:t>
            </a:r>
            <a:r>
              <a:rPr lang="en-AU" sz="2400" dirty="0"/>
              <a:t>the only court in Australia established and specifically mentioned in our </a:t>
            </a:r>
            <a:r>
              <a:rPr lang="en-AU" sz="2400" dirty="0" smtClean="0"/>
              <a:t>Constitution (sections 71-80)</a:t>
            </a:r>
          </a:p>
          <a:p>
            <a:endParaRPr lang="en-AU" sz="2400" dirty="0" smtClean="0"/>
          </a:p>
          <a:p>
            <a:r>
              <a:rPr lang="en-AU" sz="2400" dirty="0" smtClean="0"/>
              <a:t>Also </a:t>
            </a:r>
            <a:r>
              <a:rPr lang="en-AU" sz="2400" dirty="0"/>
              <a:t>the only court with a set number of justices who sit on the court at any one time.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High Court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pPr marL="566737" indent="-457200">
              <a:buFont typeface="+mj-lt"/>
              <a:buAutoNum type="arabicPeriod"/>
            </a:pPr>
            <a:r>
              <a:rPr lang="en-AU" sz="2400" dirty="0" smtClean="0"/>
              <a:t>Resolve </a:t>
            </a:r>
            <a:r>
              <a:rPr lang="en-AU" sz="2400" dirty="0"/>
              <a:t>d</a:t>
            </a:r>
            <a:r>
              <a:rPr lang="en-AU" sz="2400" dirty="0" smtClean="0"/>
              <a:t>isputes between Australian States and Territories </a:t>
            </a:r>
          </a:p>
          <a:p>
            <a:pPr marL="566737" indent="-457200" algn="just" eaLnBrk="1" hangingPunct="1">
              <a:buFont typeface="+mj-lt"/>
              <a:buAutoNum type="arabicPeriod"/>
            </a:pPr>
            <a:endParaRPr lang="en-AU" sz="2400" dirty="0" smtClean="0"/>
          </a:p>
          <a:p>
            <a:pPr marL="566737" indent="-457200">
              <a:buFont typeface="+mj-lt"/>
              <a:buAutoNum type="arabicPeriod"/>
            </a:pPr>
            <a:r>
              <a:rPr lang="en-AU" sz="2400" dirty="0" smtClean="0"/>
              <a:t>Interpreting the Constitution</a:t>
            </a:r>
          </a:p>
          <a:p>
            <a:pPr marL="566737" indent="-457200" algn="just" eaLnBrk="1" hangingPunct="1">
              <a:buFont typeface="+mj-lt"/>
              <a:buAutoNum type="arabicPeriod"/>
            </a:pPr>
            <a:endParaRPr lang="en-AU" sz="2400" dirty="0" smtClean="0"/>
          </a:p>
          <a:p>
            <a:pPr marL="566737" indent="-457200">
              <a:buFont typeface="+mj-lt"/>
              <a:buAutoNum type="arabicPeriod"/>
            </a:pPr>
            <a:r>
              <a:rPr lang="en-AU" sz="2400" dirty="0" smtClean="0"/>
              <a:t>Applying International Treaties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Role of the High Court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300" dirty="0" smtClean="0"/>
              <a:t>The Australian Constitution divided power between the Federal and State governments by:</a:t>
            </a:r>
          </a:p>
          <a:p>
            <a:pPr lvl="1"/>
            <a:r>
              <a:rPr lang="en-AU" dirty="0" smtClean="0"/>
              <a:t>Providing Federal Government with specific or exclusive powers to make laws</a:t>
            </a:r>
          </a:p>
          <a:p>
            <a:pPr lvl="1"/>
            <a:r>
              <a:rPr lang="en-AU" dirty="0" smtClean="0"/>
              <a:t>Allowing State Governments the reaming  residual powers to make laws</a:t>
            </a:r>
            <a:br>
              <a:rPr lang="en-AU" dirty="0" smtClean="0"/>
            </a:br>
            <a:endParaRPr lang="en-AU" dirty="0" smtClean="0"/>
          </a:p>
          <a:p>
            <a:r>
              <a:rPr lang="en-AU" sz="2300" dirty="0" smtClean="0"/>
              <a:t>However, some powers are shared (concurrent). These include:</a:t>
            </a:r>
          </a:p>
          <a:p>
            <a:pPr lvl="1"/>
            <a:r>
              <a:rPr lang="en-AU" dirty="0"/>
              <a:t>trade and commerce with other countries</a:t>
            </a:r>
          </a:p>
          <a:p>
            <a:pPr lvl="1"/>
            <a:r>
              <a:rPr lang="en-AU" dirty="0"/>
              <a:t>taxation</a:t>
            </a:r>
          </a:p>
          <a:p>
            <a:pPr lvl="1"/>
            <a:r>
              <a:rPr lang="en-AU" dirty="0"/>
              <a:t>postal, telegraphic, telephonic and similar services</a:t>
            </a:r>
          </a:p>
          <a:p>
            <a:pPr lvl="1"/>
            <a:r>
              <a:rPr lang="en-AU" dirty="0" smtClean="0"/>
              <a:t>Marriage &amp; divorce</a:t>
            </a:r>
          </a:p>
          <a:p>
            <a:pPr algn="just" eaLnBrk="1" hangingPunct="1"/>
            <a:endParaRPr lang="en-AU" sz="23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Resolving Disputes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6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Section 109 of the Constitution states that if the concurrent powers between the Federal &amp; State governments are inconsistent, then the Federal law will prevail</a:t>
            </a:r>
          </a:p>
          <a:p>
            <a:pPr algn="just" eaLnBrk="1" hangingPunct="1"/>
            <a:endParaRPr lang="en-AU" sz="2400" dirty="0" smtClean="0"/>
          </a:p>
          <a:p>
            <a:r>
              <a:rPr lang="en-AU" sz="2400" dirty="0"/>
              <a:t>A problem arises when the state doesn’t believe that an inconsistency exists or believes that the Commonwealth didn’t have the power to create a law in this </a:t>
            </a:r>
            <a:r>
              <a:rPr lang="en-AU" sz="2400" dirty="0" smtClean="0"/>
              <a:t>area</a:t>
            </a:r>
          </a:p>
          <a:p>
            <a:endParaRPr lang="en-AU" sz="2400" dirty="0" smtClean="0"/>
          </a:p>
          <a:p>
            <a:r>
              <a:rPr lang="en-AU" sz="2400" dirty="0" smtClean="0"/>
              <a:t>An </a:t>
            </a:r>
            <a:r>
              <a:rPr lang="en-AU" sz="2400" dirty="0"/>
              <a:t>organisation – the </a:t>
            </a:r>
            <a:r>
              <a:rPr lang="en-AU" sz="2400" dirty="0" smtClean="0"/>
              <a:t>High </a:t>
            </a:r>
            <a:r>
              <a:rPr lang="en-AU" sz="2400" dirty="0"/>
              <a:t>Court – </a:t>
            </a:r>
            <a:r>
              <a:rPr lang="en-AU" sz="2400" dirty="0" smtClean="0"/>
              <a:t>is then used to </a:t>
            </a:r>
            <a:r>
              <a:rPr lang="en-AU" sz="2400" dirty="0"/>
              <a:t>resolve these disputes</a:t>
            </a:r>
          </a:p>
          <a:p>
            <a:pPr algn="just" eaLnBrk="1" hangingPunct="1"/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Resolving Disputes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56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807</TotalTime>
  <Words>861</Words>
  <Application>Microsoft Office PowerPoint</Application>
  <PresentationFormat>On-screen Show (4:3)</PresentationFormat>
  <Paragraphs>194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Concourse</vt:lpstr>
      <vt:lpstr>Default Design</vt:lpstr>
      <vt:lpstr>The High Court</vt:lpstr>
      <vt:lpstr>Why Have Courts?</vt:lpstr>
      <vt:lpstr>The Australian Court System</vt:lpstr>
      <vt:lpstr>Why a Hierarchy</vt:lpstr>
      <vt:lpstr>Australian Court Structure</vt:lpstr>
      <vt:lpstr>The High Court</vt:lpstr>
      <vt:lpstr>Role of the High Court</vt:lpstr>
      <vt:lpstr>Resolving Disputes</vt:lpstr>
      <vt:lpstr>Resolving Disputes</vt:lpstr>
      <vt:lpstr>Resolving Disputes - Eg</vt:lpstr>
      <vt:lpstr>Resolving Disputes - Eg</vt:lpstr>
      <vt:lpstr>Interpreting the Constitution</vt:lpstr>
      <vt:lpstr>Applying International Treaties</vt:lpstr>
      <vt:lpstr>Applying International Treaties</vt:lpstr>
      <vt:lpstr>Applying International Treaties</vt:lpstr>
      <vt:lpstr>Applying International Treaties</vt:lpstr>
      <vt:lpstr>Applying International Treaties</vt:lpstr>
      <vt:lpstr>However…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WILLIAMS Dane</cp:lastModifiedBy>
  <cp:revision>153</cp:revision>
  <dcterms:created xsi:type="dcterms:W3CDTF">2013-06-03T00:43:59Z</dcterms:created>
  <dcterms:modified xsi:type="dcterms:W3CDTF">2016-05-04T00:36:00Z</dcterms:modified>
</cp:coreProperties>
</file>