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9" r:id="rId2"/>
  </p:sldMasterIdLst>
  <p:notesMasterIdLst>
    <p:notesMasterId r:id="rId21"/>
  </p:notesMasterIdLst>
  <p:sldIdLst>
    <p:sldId id="256" r:id="rId3"/>
    <p:sldId id="285" r:id="rId4"/>
    <p:sldId id="284" r:id="rId5"/>
    <p:sldId id="304" r:id="rId6"/>
    <p:sldId id="305" r:id="rId7"/>
    <p:sldId id="286" r:id="rId8"/>
    <p:sldId id="288" r:id="rId9"/>
    <p:sldId id="289" r:id="rId10"/>
    <p:sldId id="314" r:id="rId11"/>
    <p:sldId id="292" r:id="rId12"/>
    <p:sldId id="312" r:id="rId13"/>
    <p:sldId id="290" r:id="rId14"/>
    <p:sldId id="291" r:id="rId15"/>
    <p:sldId id="313" r:id="rId16"/>
    <p:sldId id="315" r:id="rId17"/>
    <p:sldId id="316" r:id="rId18"/>
    <p:sldId id="317" r:id="rId19"/>
    <p:sldId id="318" r:id="rId20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700" kern="1200">
        <a:solidFill>
          <a:schemeClr val="tx1"/>
        </a:solidFill>
        <a:latin typeface="Lucida Sans Unicode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700" kern="1200">
        <a:solidFill>
          <a:schemeClr val="tx1"/>
        </a:solidFill>
        <a:latin typeface="Lucida Sans Unicode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700" kern="1200">
        <a:solidFill>
          <a:schemeClr val="tx1"/>
        </a:solidFill>
        <a:latin typeface="Lucida Sans Unicode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700" kern="1200">
        <a:solidFill>
          <a:schemeClr val="tx1"/>
        </a:solidFill>
        <a:latin typeface="Lucida Sans Unicode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700" kern="1200">
        <a:solidFill>
          <a:schemeClr val="tx1"/>
        </a:solidFill>
        <a:latin typeface="Lucida Sans Unicode" pitchFamily="34" charset="0"/>
        <a:ea typeface="+mn-ea"/>
        <a:cs typeface="+mn-cs"/>
      </a:defRPr>
    </a:lvl5pPr>
    <a:lvl6pPr marL="2286000" algn="l" defTabSz="914400" rtl="0" eaLnBrk="1" latinLnBrk="0" hangingPunct="1">
      <a:defRPr sz="2700" kern="1200">
        <a:solidFill>
          <a:schemeClr val="tx1"/>
        </a:solidFill>
        <a:latin typeface="Lucida Sans Unicode" pitchFamily="34" charset="0"/>
        <a:ea typeface="+mn-ea"/>
        <a:cs typeface="+mn-cs"/>
      </a:defRPr>
    </a:lvl6pPr>
    <a:lvl7pPr marL="2743200" algn="l" defTabSz="914400" rtl="0" eaLnBrk="1" latinLnBrk="0" hangingPunct="1">
      <a:defRPr sz="2700" kern="1200">
        <a:solidFill>
          <a:schemeClr val="tx1"/>
        </a:solidFill>
        <a:latin typeface="Lucida Sans Unicode" pitchFamily="34" charset="0"/>
        <a:ea typeface="+mn-ea"/>
        <a:cs typeface="+mn-cs"/>
      </a:defRPr>
    </a:lvl7pPr>
    <a:lvl8pPr marL="3200400" algn="l" defTabSz="914400" rtl="0" eaLnBrk="1" latinLnBrk="0" hangingPunct="1">
      <a:defRPr sz="2700" kern="1200">
        <a:solidFill>
          <a:schemeClr val="tx1"/>
        </a:solidFill>
        <a:latin typeface="Lucida Sans Unicode" pitchFamily="34" charset="0"/>
        <a:ea typeface="+mn-ea"/>
        <a:cs typeface="+mn-cs"/>
      </a:defRPr>
    </a:lvl8pPr>
    <a:lvl9pPr marL="3657600" algn="l" defTabSz="914400" rtl="0" eaLnBrk="1" latinLnBrk="0" hangingPunct="1">
      <a:defRPr sz="2700" kern="1200">
        <a:solidFill>
          <a:schemeClr val="tx1"/>
        </a:solidFill>
        <a:latin typeface="Lucida Sans Unicode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77628" autoAdjust="0"/>
  </p:normalViewPr>
  <p:slideViewPr>
    <p:cSldViewPr>
      <p:cViewPr varScale="1">
        <p:scale>
          <a:sx n="54" d="100"/>
          <a:sy n="54" d="100"/>
        </p:scale>
        <p:origin x="-1284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1200">
                <a:latin typeface="+mn-lt"/>
              </a:defRPr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1200">
                <a:latin typeface="+mn-lt"/>
              </a:defRPr>
            </a:lvl1pPr>
          </a:lstStyle>
          <a:p>
            <a:pPr>
              <a:defRPr/>
            </a:pPr>
            <a:fld id="{C25AC686-160F-4276-9A0E-08AB57622CD5}" type="datetimeFigureOut">
              <a:rPr lang="en-AU"/>
              <a:pPr>
                <a:defRPr/>
              </a:pPr>
              <a:t>4/05/2016</a:t>
            </a:fld>
            <a:endParaRPr lang="en-A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AU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AU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1200">
                <a:latin typeface="+mn-lt"/>
              </a:defRPr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1200">
                <a:latin typeface="+mn-lt"/>
              </a:defRPr>
            </a:lvl1pPr>
          </a:lstStyle>
          <a:p>
            <a:pPr>
              <a:defRPr/>
            </a:pPr>
            <a:fld id="{81560A74-4941-4C34-B510-432ABD72C826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97557895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AU" sz="10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387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57E95CA-67E0-4DC5-8242-205899DDE1AC}" type="slidenum">
              <a:rPr lang="en-AU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</a:t>
            </a:fld>
            <a:endParaRPr lang="en-AU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AU" sz="10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387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57E95CA-67E0-4DC5-8242-205899DDE1AC}" type="slidenum">
              <a:rPr lang="en-AU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13</a:t>
            </a:fld>
            <a:endParaRPr lang="en-AU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AU" sz="10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387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57E95CA-67E0-4DC5-8242-205899DDE1AC}" type="slidenum">
              <a:rPr lang="en-AU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14</a:t>
            </a:fld>
            <a:endParaRPr lang="en-AU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AU" sz="10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387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57E95CA-67E0-4DC5-8242-205899DDE1AC}" type="slidenum">
              <a:rPr lang="en-AU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15</a:t>
            </a:fld>
            <a:endParaRPr lang="en-AU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AU" sz="10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387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57E95CA-67E0-4DC5-8242-205899DDE1AC}" type="slidenum">
              <a:rPr lang="en-AU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16</a:t>
            </a:fld>
            <a:endParaRPr lang="en-AU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AU" sz="10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387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57E95CA-67E0-4DC5-8242-205899DDE1AC}" type="slidenum">
              <a:rPr lang="en-AU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17</a:t>
            </a:fld>
            <a:endParaRPr lang="en-AU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AU" sz="10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387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57E95CA-67E0-4DC5-8242-205899DDE1AC}" type="slidenum">
              <a:rPr lang="en-AU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18</a:t>
            </a:fld>
            <a:endParaRPr lang="en-A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AU" sz="10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387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57E95CA-67E0-4DC5-8242-205899DDE1AC}" type="slidenum">
              <a:rPr lang="en-AU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</a:t>
            </a:fld>
            <a:endParaRPr lang="en-A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AU" sz="10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387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57E95CA-67E0-4DC5-8242-205899DDE1AC}" type="slidenum">
              <a:rPr lang="en-AU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6</a:t>
            </a:fld>
            <a:endParaRPr lang="en-A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AU" sz="10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387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57E95CA-67E0-4DC5-8242-205899DDE1AC}" type="slidenum">
              <a:rPr lang="en-AU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7</a:t>
            </a:fld>
            <a:endParaRPr lang="en-A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AU" sz="10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387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57E95CA-67E0-4DC5-8242-205899DDE1AC}" type="slidenum">
              <a:rPr lang="en-AU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8</a:t>
            </a:fld>
            <a:endParaRPr lang="en-A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AU" sz="10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387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57E95CA-67E0-4DC5-8242-205899DDE1AC}" type="slidenum">
              <a:rPr lang="en-AU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9</a:t>
            </a:fld>
            <a:endParaRPr lang="en-A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AU" sz="10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387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57E95CA-67E0-4DC5-8242-205899DDE1AC}" type="slidenum">
              <a:rPr lang="en-AU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10</a:t>
            </a:fld>
            <a:endParaRPr lang="en-A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AU" sz="10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387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57E95CA-67E0-4DC5-8242-205899DDE1AC}" type="slidenum">
              <a:rPr lang="en-AU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11</a:t>
            </a:fld>
            <a:endParaRPr lang="en-AU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AU" sz="10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387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57E95CA-67E0-4DC5-8242-205899DDE1AC}" type="slidenum">
              <a:rPr lang="en-AU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12</a:t>
            </a:fld>
            <a:endParaRPr lang="en-A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ight Triangle 9"/>
          <p:cNvSpPr/>
          <p:nvPr/>
        </p:nvSpPr>
        <p:spPr>
          <a:xfrm>
            <a:off x="0" y="4664075"/>
            <a:ext cx="9150350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grpSp>
        <p:nvGrpSpPr>
          <p:cNvPr id="5" name="Group 1"/>
          <p:cNvGrpSpPr>
            <a:grpSpLocks/>
          </p:cNvGrpSpPr>
          <p:nvPr/>
        </p:nvGrpSpPr>
        <p:grpSpPr bwMode="auto">
          <a:xfrm>
            <a:off x="-3175" y="4953000"/>
            <a:ext cx="9147175" cy="1911350"/>
            <a:chOff x="-3765" y="4832896"/>
            <a:chExt cx="9147765" cy="2032192"/>
          </a:xfrm>
        </p:grpSpPr>
        <p:sp>
          <p:nvSpPr>
            <p:cNvPr id="6" name="Freeform 6"/>
            <p:cNvSpPr>
              <a:spLocks/>
            </p:cNvSpPr>
            <p:nvPr/>
          </p:nvSpPr>
          <p:spPr bwMode="auto">
            <a:xfrm>
              <a:off x="1687032" y="4832896"/>
              <a:ext cx="7456968" cy="51817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>
              <a:extLst/>
            </a:lstStyle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latin typeface="+mn-lt"/>
              </a:endParaRPr>
            </a:p>
          </p:txBody>
        </p:sp>
        <p:sp>
          <p:nvSpPr>
            <p:cNvPr id="7" name="Freeform 7"/>
            <p:cNvSpPr>
              <a:spLocks/>
            </p:cNvSpPr>
            <p:nvPr/>
          </p:nvSpPr>
          <p:spPr bwMode="auto">
            <a:xfrm>
              <a:off x="35926" y="5135025"/>
              <a:ext cx="9108074" cy="838869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>
              <a:extLst/>
            </a:lstStyle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latin typeface="+mn-lt"/>
              </a:endParaRPr>
            </a:p>
          </p:txBody>
        </p:sp>
        <p:sp>
          <p:nvSpPr>
            <p:cNvPr id="8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/>
            </a:p>
          </p:txBody>
        </p:sp>
        <p:cxnSp>
          <p:nvCxnSpPr>
            <p:cNvPr id="10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anchor="b"/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1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D26531E7-EE9D-4026-B647-6E0229781E3C}" type="datetimeFigureOut">
              <a:rPr lang="en-AU"/>
              <a:pPr>
                <a:defRPr/>
              </a:pPr>
              <a:t>4/05/2016</a:t>
            </a:fld>
            <a:endParaRPr lang="en-AU"/>
          </a:p>
        </p:txBody>
      </p:sp>
      <p:sp>
        <p:nvSpPr>
          <p:cNvPr id="12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en-AU"/>
          </a:p>
        </p:txBody>
      </p:sp>
      <p:sp>
        <p:nvSpPr>
          <p:cNvPr id="13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0DECF80A-EBC8-4DEF-BD13-CB6EA9489CD3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AB6804-479B-4927-959E-6CAA7CFDED9C}" type="datetimeFigureOut">
              <a:rPr lang="en-AU"/>
              <a:pPr>
                <a:defRPr/>
              </a:pPr>
              <a:t>4/05/2016</a:t>
            </a:fld>
            <a:endParaRPr lang="en-AU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8A741E-48DF-491E-A48A-829CCA917287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B904F8-B742-40C4-95F2-FC34DBC35397}" type="datetimeFigureOut">
              <a:rPr lang="en-AU"/>
              <a:pPr>
                <a:defRPr/>
              </a:pPr>
              <a:t>4/05/2016</a:t>
            </a:fld>
            <a:endParaRPr lang="en-AU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753A8E-9F7D-430E-B9B0-981C4C8E0349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6144FD4-D2DE-40BF-9C72-CD11034991AB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88978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ABE5E2A-E4EA-43C1-95AB-6670D1C6C583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5729334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A527162-9F0A-4C9B-9E39-33F38CDF4B0D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8065499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490D7E9-2C64-4657-8B9E-E4E75A01355D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124027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AE859A4-B8AB-465A-B08F-5048ADFC6B1E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738266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17A645-2443-4DB7-9DD8-C484407B4D45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3748495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FEDDF11-C452-4B4A-9883-40DCE1EAAC47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0960203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C9BC259-300A-43C5-B3D1-9A94B5C831D0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711167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1BD2CB-5427-4B58-A591-DC25161F66C9}" type="datetimeFigureOut">
              <a:rPr lang="en-AU"/>
              <a:pPr>
                <a:defRPr/>
              </a:pPr>
              <a:t>4/05/2016</a:t>
            </a:fld>
            <a:endParaRPr lang="en-AU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00E9DD-48A1-4C1A-AFA4-192147474D2B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7CBF4A6-DDDE-4AA0-A523-2B041013F362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508029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83939CB-8BEA-4019-81C1-CE2ED2857117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96661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ECF5A76-9AD6-4B21-98E1-61A8817E5B51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766859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hevron 6"/>
          <p:cNvSpPr/>
          <p:nvPr/>
        </p:nvSpPr>
        <p:spPr>
          <a:xfrm>
            <a:off x="3636963" y="3005138"/>
            <a:ext cx="182562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5" name="Chevron 7"/>
          <p:cNvSpPr/>
          <p:nvPr/>
        </p:nvSpPr>
        <p:spPr>
          <a:xfrm>
            <a:off x="3449638" y="3005138"/>
            <a:ext cx="18415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anchor="b"/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9915B23-E702-459E-A8DF-6C55FD7F06DB}" type="datetimeFigureOut">
              <a:rPr lang="en-AU"/>
              <a:pPr>
                <a:defRPr/>
              </a:pPr>
              <a:t>4/05/2016</a:t>
            </a:fld>
            <a:endParaRPr lang="en-AU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AU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D5D483A3-0950-4942-86CC-F561BCD42206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F8D8386-EF2A-4853-80DB-CC656794319F}" type="datetimeFigureOut">
              <a:rPr lang="en-AU"/>
              <a:pPr>
                <a:defRPr/>
              </a:pPr>
              <a:t>4/05/2016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448156DF-1622-483E-A293-CB9C247A2DBA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/>
          <a:lstStyle>
            <a:lvl1pPr>
              <a:defRPr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A429735-35C6-4449-A748-6AB4F4FA8D49}" type="datetimeFigureOut">
              <a:rPr lang="en-AU"/>
              <a:pPr>
                <a:defRPr/>
              </a:pPr>
              <a:t>4/05/2016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77AF7449-957E-4497-A9B1-9F0AA7A72013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99285363-3907-4DBB-BA9D-718C8F1ED157}" type="datetimeFigureOut">
              <a:rPr lang="en-AU"/>
              <a:pPr>
                <a:defRPr/>
              </a:pPr>
              <a:t>4/05/2016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96A8E0C1-6312-4F3D-96DC-DEBE0F80BF54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E89028-F2B2-47D6-8387-264F17D300E5}" type="datetimeFigureOut">
              <a:rPr lang="en-AU"/>
              <a:pPr>
                <a:defRPr/>
              </a:pPr>
              <a:t>4/05/2016</a:t>
            </a:fld>
            <a:endParaRPr lang="en-AU"/>
          </a:p>
        </p:txBody>
      </p:sp>
      <p:sp>
        <p:nvSpPr>
          <p:cNvPr id="3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4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B4C97A-BABA-4C90-93F9-038CD2053612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D80BBA7-28FF-46B2-9344-F9AC650319B0}" type="datetimeFigureOut">
              <a:rPr lang="en-AU"/>
              <a:pPr>
                <a:defRPr/>
              </a:pPr>
              <a:t>4/05/2016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FBC71ADC-83A1-4707-BF46-73922AF24590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7"/>
          <p:cNvSpPr>
            <a:spLocks/>
          </p:cNvSpPr>
          <p:nvPr/>
        </p:nvSpPr>
        <p:spPr bwMode="auto">
          <a:xfrm>
            <a:off x="500063" y="5945188"/>
            <a:ext cx="4940300" cy="9207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latin typeface="+mn-lt"/>
            </a:endParaRPr>
          </a:p>
        </p:txBody>
      </p:sp>
      <p:sp>
        <p:nvSpPr>
          <p:cNvPr id="6" name="Freeform 8"/>
          <p:cNvSpPr>
            <a:spLocks/>
          </p:cNvSpPr>
          <p:nvPr/>
        </p:nvSpPr>
        <p:spPr bwMode="auto">
          <a:xfrm>
            <a:off x="485775" y="5938838"/>
            <a:ext cx="3690938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latin typeface="+mn-lt"/>
            </a:endParaRPr>
          </a:p>
        </p:txBody>
      </p:sp>
      <p:sp>
        <p:nvSpPr>
          <p:cNvPr id="7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cxnSp>
        <p:nvCxnSpPr>
          <p:cNvPr id="8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Chevron 11"/>
          <p:cNvSpPr/>
          <p:nvPr/>
        </p:nvSpPr>
        <p:spPr>
          <a:xfrm>
            <a:off x="8664575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10" name="Chevron 12"/>
          <p:cNvSpPr/>
          <p:nvPr/>
        </p:nvSpPr>
        <p:spPr>
          <a:xfrm>
            <a:off x="8477250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tIns="0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1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24D1FE0F-637D-4DC4-B20F-3204BC48A4C1}" type="datetimeFigureOut">
              <a:rPr lang="en-AU"/>
              <a:pPr>
                <a:defRPr/>
              </a:pPr>
              <a:t>4/05/2016</a:t>
            </a:fld>
            <a:endParaRPr lang="en-AU"/>
          </a:p>
        </p:txBody>
      </p:sp>
      <p:sp>
        <p:nvSpPr>
          <p:cNvPr id="12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en-AU"/>
          </a:p>
        </p:txBody>
      </p:sp>
      <p:sp>
        <p:nvSpPr>
          <p:cNvPr id="13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F60A5E3C-D2ED-4645-B063-22280C41909F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500063" y="5945188"/>
            <a:ext cx="4940300" cy="9207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latin typeface="+mn-lt"/>
            </a:endParaRPr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75" y="5938838"/>
            <a:ext cx="3690938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latin typeface="+mn-lt"/>
            </a:endParaRPr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33" name="Text Placeholder 29"/>
          <p:cNvSpPr>
            <a:spLocks noGrp="1"/>
          </p:cNvSpPr>
          <p:nvPr>
            <p:ph type="body" idx="1"/>
          </p:nvPr>
        </p:nvSpPr>
        <p:spPr bwMode="auto">
          <a:xfrm>
            <a:off x="457200" y="1481138"/>
            <a:ext cx="8229600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825" y="6408738"/>
            <a:ext cx="1919288" cy="365125"/>
          </a:xfrm>
          <a:prstGeom prst="rect">
            <a:avLst/>
          </a:prstGeom>
        </p:spPr>
        <p:txBody>
          <a:bodyPr vert="horz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kumimoji="0" sz="1000">
                <a:solidFill>
                  <a:schemeClr val="tx1"/>
                </a:solidFill>
                <a:latin typeface="+mn-lt"/>
              </a:defRPr>
            </a:lvl1pPr>
            <a:extLst/>
          </a:lstStyle>
          <a:p>
            <a:pPr>
              <a:defRPr/>
            </a:pPr>
            <a:fld id="{B554348A-4B3B-472C-BC20-A08B82D7EC78}" type="datetimeFigureOut">
              <a:rPr lang="en-AU"/>
              <a:pPr>
                <a:defRPr/>
              </a:pPr>
              <a:t>4/05/2016</a:t>
            </a:fld>
            <a:endParaRPr lang="en-AU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79913" y="6408738"/>
            <a:ext cx="2351087" cy="365125"/>
          </a:xfrm>
          <a:prstGeom prst="rect">
            <a:avLst/>
          </a:prstGeom>
        </p:spPr>
        <p:txBody>
          <a:bodyPr vert="horz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kumimoji="0" sz="1000">
                <a:solidFill>
                  <a:schemeClr val="tx1"/>
                </a:solidFill>
                <a:latin typeface="+mn-lt"/>
              </a:defRPr>
            </a:lvl1pPr>
            <a:extLst/>
          </a:lstStyle>
          <a:p>
            <a:pPr>
              <a:defRPr/>
            </a:pPr>
            <a:endParaRPr lang="en-AU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113" y="6408738"/>
            <a:ext cx="366712" cy="365125"/>
          </a:xfrm>
          <a:prstGeom prst="rect">
            <a:avLst/>
          </a:prstGeom>
        </p:spPr>
        <p:txBody>
          <a:bodyPr vert="horz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kumimoji="0" sz="1000" b="0">
                <a:solidFill>
                  <a:schemeClr val="tx1"/>
                </a:solidFill>
                <a:latin typeface="+mn-lt"/>
              </a:defRPr>
            </a:lvl1pPr>
            <a:extLst/>
          </a:lstStyle>
          <a:p>
            <a:pPr>
              <a:defRPr/>
            </a:pPr>
            <a:fld id="{A90CBD44-199B-4D5A-A6DC-9ABFB1791B01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68" r:id="rId2"/>
    <p:sldLayoutId id="2147483673" r:id="rId3"/>
    <p:sldLayoutId id="2147483674" r:id="rId4"/>
    <p:sldLayoutId id="2147483675" r:id="rId5"/>
    <p:sldLayoutId id="2147483676" r:id="rId6"/>
    <p:sldLayoutId id="2147483669" r:id="rId7"/>
    <p:sldLayoutId id="2147483677" r:id="rId8"/>
    <p:sldLayoutId id="2147483678" r:id="rId9"/>
    <p:sldLayoutId id="2147483670" r:id="rId10"/>
    <p:sldLayoutId id="2147483671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9pPr>
      <a:extLst/>
    </p:titleStyle>
    <p:bodyStyle>
      <a:lvl1pPr marL="365125" indent="-255588" algn="l" rtl="0" eaLnBrk="0" fontAlgn="base" hangingPunct="0">
        <a:spcBef>
          <a:spcPts val="400"/>
        </a:spcBef>
        <a:spcAft>
          <a:spcPct val="0"/>
        </a:spcAft>
        <a:buClr>
          <a:schemeClr val="tx1"/>
        </a:buClr>
        <a:buSzPct val="68000"/>
        <a:buFont typeface="Wingdings 3" pitchFamily="18" charset="2"/>
        <a:buChar char=""/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0713" indent="-228600" algn="l" rtl="0" eaLnBrk="0" fontAlgn="base" hangingPunct="0">
        <a:spcBef>
          <a:spcPts val="325"/>
        </a:spcBef>
        <a:spcAft>
          <a:spcPct val="0"/>
        </a:spcAft>
        <a:buClr>
          <a:schemeClr val="tx1"/>
        </a:buClr>
        <a:buFont typeface="Verdana" pitchFamily="34" charset="0"/>
        <a:buChar char="◦"/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8838" indent="-228600" algn="l" rtl="0" eaLnBrk="0" fontAlgn="base" hangingPunct="0">
        <a:spcBef>
          <a:spcPts val="350"/>
        </a:spcBef>
        <a:spcAft>
          <a:spcPct val="0"/>
        </a:spcAft>
        <a:buClr>
          <a:schemeClr val="tx1"/>
        </a:buClr>
        <a:buSzPct val="100000"/>
        <a:buFont typeface="Wingdings 2" pitchFamily="18" charset="2"/>
        <a:buChar char="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0" fontAlgn="base" hangingPunct="0">
        <a:spcBef>
          <a:spcPts val="350"/>
        </a:spcBef>
        <a:spcAft>
          <a:spcPct val="0"/>
        </a:spcAft>
        <a:buClr>
          <a:schemeClr val="tx1"/>
        </a:buClr>
        <a:buFont typeface="Wingdings 2" pitchFamily="18" charset="2"/>
        <a:buChar char="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0" fontAlgn="base" hangingPunct="0">
        <a:spcBef>
          <a:spcPts val="350"/>
        </a:spcBef>
        <a:spcAft>
          <a:spcPct val="0"/>
        </a:spcAft>
        <a:buClr>
          <a:schemeClr val="tx1"/>
        </a:buClr>
        <a:buFont typeface="Wingdings 2" pitchFamily="18" charset="2"/>
        <a:buChar char="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 smtClean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 smtClean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9DA09998-07AF-4EEE-A9CB-AAF0C61BEA97}" type="slidenum">
              <a:rPr lang="en-US" smtClean="0">
                <a:solidFill>
                  <a:srgbClr val="000000"/>
                </a:solidFill>
                <a:latin typeface="Arial" charset="0"/>
              </a:rPr>
              <a:pPr/>
              <a:t>‹#›</a:t>
            </a:fld>
            <a:endParaRPr lang="en-US" smtClean="0">
              <a:solidFill>
                <a:srgbClr val="000000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58877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81" r:id="rId2"/>
    <p:sldLayoutId id="2147483682" r:id="rId3"/>
    <p:sldLayoutId id="2147483683" r:id="rId4"/>
    <p:sldLayoutId id="2147483684" r:id="rId5"/>
    <p:sldLayoutId id="2147483685" r:id="rId6"/>
    <p:sldLayoutId id="2147483686" r:id="rId7"/>
    <p:sldLayoutId id="2147483687" r:id="rId8"/>
    <p:sldLayoutId id="2147483688" r:id="rId9"/>
    <p:sldLayoutId id="2147483689" r:id="rId10"/>
    <p:sldLayoutId id="2147483690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AU" sz="8800" dirty="0" smtClean="0"/>
              <a:t>The High Court</a:t>
            </a:r>
            <a:endParaRPr lang="en-AU" sz="8800" dirty="0"/>
          </a:p>
        </p:txBody>
      </p:sp>
      <p:sp>
        <p:nvSpPr>
          <p:cNvPr id="14338" name="Subtitle 2"/>
          <p:cNvSpPr>
            <a:spLocks noGrp="1"/>
          </p:cNvSpPr>
          <p:nvPr>
            <p:ph type="subTitle" idx="1"/>
          </p:nvPr>
        </p:nvSpPr>
        <p:spPr>
          <a:xfrm>
            <a:off x="685800" y="3611563"/>
            <a:ext cx="7772400" cy="1200150"/>
          </a:xfrm>
        </p:spPr>
        <p:txBody>
          <a:bodyPr/>
          <a:lstStyle/>
          <a:p>
            <a:pPr marR="0" eaLnBrk="1" hangingPunct="1"/>
            <a:r>
              <a:rPr lang="en-AU" dirty="0" smtClean="0"/>
              <a:t>Civics and Citizenship</a:t>
            </a:r>
          </a:p>
        </p:txBody>
      </p:sp>
      <p:pic>
        <p:nvPicPr>
          <p:cNvPr id="21506" name="Picture 2" descr="http://upload.wikimedia.org/wikipedia/en/b/b5/Rshslog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1619250" cy="18859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313" y="1700213"/>
            <a:ext cx="8218487" cy="4306887"/>
          </a:xfrm>
        </p:spPr>
        <p:txBody>
          <a:bodyPr>
            <a:normAutofit lnSpcReduction="10000"/>
          </a:bodyPr>
          <a:lstStyle/>
          <a:p>
            <a:pPr algn="just" eaLnBrk="1" hangingPunct="1">
              <a:buFont typeface="Wingdings 3" pitchFamily="18" charset="2"/>
              <a:buNone/>
            </a:pPr>
            <a:endParaRPr lang="en-AU" sz="2200" dirty="0" smtClean="0"/>
          </a:p>
          <a:p>
            <a:r>
              <a:rPr lang="en-AU" sz="2400" dirty="0"/>
              <a:t>In 2013 the government of the Australian Capital Territory passed a new law, the </a:t>
            </a:r>
            <a:r>
              <a:rPr lang="en-AU" sz="2400" i="1" dirty="0"/>
              <a:t>Marriage Equality (Same Sex) Act </a:t>
            </a:r>
            <a:r>
              <a:rPr lang="en-AU" sz="2400" i="1" dirty="0" smtClean="0"/>
              <a:t>2013</a:t>
            </a:r>
          </a:p>
          <a:p>
            <a:endParaRPr lang="en-AU" sz="2400" dirty="0" smtClean="0"/>
          </a:p>
          <a:p>
            <a:r>
              <a:rPr lang="en-AU" sz="2400" dirty="0" smtClean="0"/>
              <a:t>This allowed for same-sex marriage within the ACT</a:t>
            </a:r>
          </a:p>
          <a:p>
            <a:pPr algn="just" eaLnBrk="1" hangingPunct="1"/>
            <a:endParaRPr lang="en-AU" sz="2400" dirty="0" smtClean="0"/>
          </a:p>
          <a:p>
            <a:r>
              <a:rPr lang="en-AU" sz="2400" dirty="0" smtClean="0"/>
              <a:t>As marriage is a concurrent power, a </a:t>
            </a:r>
            <a:r>
              <a:rPr lang="en-AU" sz="2400" dirty="0"/>
              <a:t>challenge was raised in the High Court in December 2013 in the case of </a:t>
            </a:r>
            <a:r>
              <a:rPr lang="en-AU" sz="2400" i="1" dirty="0"/>
              <a:t>Commonwealth v. Australian Capital Territory</a:t>
            </a:r>
            <a:endParaRPr lang="en-AU" sz="2400" dirty="0" smtClean="0"/>
          </a:p>
          <a:p>
            <a:pPr algn="just" eaLnBrk="1" hangingPunct="1"/>
            <a:endParaRPr lang="en-AU" sz="2400" dirty="0" smtClean="0"/>
          </a:p>
          <a:p>
            <a:pPr algn="just" eaLnBrk="1" hangingPunct="1">
              <a:buNone/>
            </a:pPr>
            <a:endParaRPr lang="en-AU" sz="2400" dirty="0" smtClean="0"/>
          </a:p>
          <a:p>
            <a:pPr algn="just" eaLnBrk="1" hangingPunct="1"/>
            <a:endParaRPr lang="en-AU" sz="1500" dirty="0" smtClean="0"/>
          </a:p>
          <a:p>
            <a:pPr lvl="1" algn="just" eaLnBrk="1" hangingPunct="1">
              <a:buFont typeface="Verdana" pitchFamily="34" charset="0"/>
              <a:buNone/>
            </a:pPr>
            <a:endParaRPr lang="en-AU" sz="1900" dirty="0" smtClean="0"/>
          </a:p>
          <a:p>
            <a:pPr algn="just" eaLnBrk="1" hangingPunct="1"/>
            <a:endParaRPr lang="en-AU" sz="2200" dirty="0" smtClean="0"/>
          </a:p>
          <a:p>
            <a:pPr eaLnBrk="1" hangingPunct="1"/>
            <a:endParaRPr lang="en-AU" sz="2500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03648" y="260648"/>
            <a:ext cx="7499176" cy="1156990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AU" dirty="0" smtClean="0"/>
              <a:t>Resolving Disputes - </a:t>
            </a:r>
            <a:r>
              <a:rPr lang="en-AU" dirty="0" err="1" smtClean="0"/>
              <a:t>Eg</a:t>
            </a:r>
            <a:endParaRPr lang="en-AU" dirty="0"/>
          </a:p>
        </p:txBody>
      </p:sp>
      <p:pic>
        <p:nvPicPr>
          <p:cNvPr id="5" name="Picture 2" descr="http://upload.wikimedia.org/wikipedia/en/b/b5/Rshs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1619250" cy="188595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5816439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313" y="1700213"/>
            <a:ext cx="8218487" cy="4306887"/>
          </a:xfrm>
        </p:spPr>
        <p:txBody>
          <a:bodyPr>
            <a:normAutofit fontScale="92500" lnSpcReduction="10000"/>
          </a:bodyPr>
          <a:lstStyle/>
          <a:p>
            <a:pPr algn="just" eaLnBrk="1" hangingPunct="1">
              <a:buFont typeface="Wingdings 3" pitchFamily="18" charset="2"/>
              <a:buNone/>
            </a:pPr>
            <a:endParaRPr lang="en-AU" sz="2200" dirty="0" smtClean="0"/>
          </a:p>
          <a:p>
            <a:r>
              <a:rPr lang="en-AU" sz="2200" dirty="0"/>
              <a:t>The High Court </a:t>
            </a:r>
            <a:r>
              <a:rPr lang="en-AU" sz="2200" dirty="0" smtClean="0"/>
              <a:t>had to interpret the constitution to investigate whether section 51 allowed the ACT </a:t>
            </a:r>
            <a:r>
              <a:rPr lang="en-AU" sz="2200" dirty="0"/>
              <a:t>government to pass a law that was contrary to </a:t>
            </a:r>
            <a:r>
              <a:rPr lang="en-AU" sz="2200" dirty="0" smtClean="0"/>
              <a:t>a previous </a:t>
            </a:r>
            <a:r>
              <a:rPr lang="en-AU" sz="2200" dirty="0"/>
              <a:t>federal law identifying marriage as a union between a man and a </a:t>
            </a:r>
            <a:r>
              <a:rPr lang="en-AU" sz="2200" dirty="0" smtClean="0"/>
              <a:t>woman</a:t>
            </a:r>
          </a:p>
          <a:p>
            <a:endParaRPr lang="en-AU" sz="2200" dirty="0" smtClean="0"/>
          </a:p>
          <a:p>
            <a:r>
              <a:rPr lang="en-AU" sz="2200" dirty="0"/>
              <a:t>T</a:t>
            </a:r>
            <a:r>
              <a:rPr lang="en-AU" sz="2200" dirty="0" smtClean="0"/>
              <a:t>he </a:t>
            </a:r>
            <a:r>
              <a:rPr lang="en-AU" sz="2200" dirty="0"/>
              <a:t>High Court ruled that the ACT law legalising same-sex marriage was inconsistent with the federal law passed under section 51(xxi) of the </a:t>
            </a:r>
            <a:r>
              <a:rPr lang="en-AU" sz="2200" dirty="0" smtClean="0"/>
              <a:t>Constitution</a:t>
            </a:r>
          </a:p>
          <a:p>
            <a:endParaRPr lang="en-AU" sz="2200" dirty="0" smtClean="0"/>
          </a:p>
          <a:p>
            <a:r>
              <a:rPr lang="en-AU" sz="2200" dirty="0"/>
              <a:t>T</a:t>
            </a:r>
            <a:r>
              <a:rPr lang="en-AU" sz="2200" dirty="0" smtClean="0"/>
              <a:t>he </a:t>
            </a:r>
            <a:r>
              <a:rPr lang="en-AU" sz="2200" dirty="0"/>
              <a:t>ACT law was deemed to be invalid and has since been repealed. The High Court was able to resolve a conflict between two laws on the same topic and has therefore provided for a consistent law in this area.</a:t>
            </a:r>
            <a:endParaRPr lang="en-AU" sz="2200" dirty="0" smtClean="0"/>
          </a:p>
          <a:p>
            <a:pPr algn="just" eaLnBrk="1" hangingPunct="1">
              <a:buNone/>
            </a:pPr>
            <a:endParaRPr lang="en-AU" sz="2400" dirty="0" smtClean="0"/>
          </a:p>
          <a:p>
            <a:pPr algn="just" eaLnBrk="1" hangingPunct="1"/>
            <a:endParaRPr lang="en-AU" sz="1500" dirty="0" smtClean="0"/>
          </a:p>
          <a:p>
            <a:pPr lvl="1" algn="just" eaLnBrk="1" hangingPunct="1">
              <a:buFont typeface="Verdana" pitchFamily="34" charset="0"/>
              <a:buNone/>
            </a:pPr>
            <a:endParaRPr lang="en-AU" sz="1900" dirty="0" smtClean="0"/>
          </a:p>
          <a:p>
            <a:pPr algn="just" eaLnBrk="1" hangingPunct="1"/>
            <a:endParaRPr lang="en-AU" sz="2200" dirty="0" smtClean="0"/>
          </a:p>
          <a:p>
            <a:pPr eaLnBrk="1" hangingPunct="1"/>
            <a:endParaRPr lang="en-AU" sz="2500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03648" y="260648"/>
            <a:ext cx="7499176" cy="1156990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AU" dirty="0"/>
              <a:t>Resolving Disputes - </a:t>
            </a:r>
            <a:r>
              <a:rPr lang="en-AU" dirty="0" err="1"/>
              <a:t>Eg</a:t>
            </a:r>
            <a:endParaRPr lang="en-AU" dirty="0"/>
          </a:p>
        </p:txBody>
      </p:sp>
      <p:pic>
        <p:nvPicPr>
          <p:cNvPr id="5" name="Picture 2" descr="http://upload.wikimedia.org/wikipedia/en/b/b5/Rshs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1619250" cy="188595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2981375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313" y="1700213"/>
            <a:ext cx="8218487" cy="4306887"/>
          </a:xfrm>
        </p:spPr>
        <p:txBody>
          <a:bodyPr>
            <a:normAutofit fontScale="92500" lnSpcReduction="20000"/>
          </a:bodyPr>
          <a:lstStyle/>
          <a:p>
            <a:pPr algn="just" eaLnBrk="1" hangingPunct="1">
              <a:buFont typeface="Wingdings 3" pitchFamily="18" charset="2"/>
              <a:buNone/>
            </a:pPr>
            <a:endParaRPr lang="en-AU" sz="2200" dirty="0" smtClean="0"/>
          </a:p>
          <a:p>
            <a:r>
              <a:rPr lang="en-AU" sz="2400" dirty="0" smtClean="0"/>
              <a:t>The Australian Constitution provides an operating framework for our country</a:t>
            </a:r>
          </a:p>
          <a:p>
            <a:pPr algn="just" eaLnBrk="1" hangingPunct="1"/>
            <a:endParaRPr lang="en-AU" sz="2400" dirty="0" smtClean="0"/>
          </a:p>
          <a:p>
            <a:r>
              <a:rPr lang="en-AU" sz="2400" dirty="0" smtClean="0"/>
              <a:t>However, it cannot anticipate every problem which could arise, especially as technology and society changes</a:t>
            </a:r>
          </a:p>
          <a:p>
            <a:pPr algn="just" eaLnBrk="1" hangingPunct="1"/>
            <a:endParaRPr lang="en-AU" sz="2400" dirty="0" smtClean="0"/>
          </a:p>
          <a:p>
            <a:r>
              <a:rPr lang="en-AU" sz="2400" dirty="0" smtClean="0"/>
              <a:t>The High Courts role is to also interpret the Constitution to allow for changing circumstances</a:t>
            </a:r>
          </a:p>
          <a:p>
            <a:endParaRPr lang="en-AU" sz="2400" dirty="0"/>
          </a:p>
          <a:p>
            <a:r>
              <a:rPr lang="en-AU" sz="2400" dirty="0"/>
              <a:t>Sections 75 and 76 of the Constitution give the High Court its jurisdiction to hear cases and interpret the Constitution.</a:t>
            </a:r>
            <a:endParaRPr lang="en-AU" sz="2400" dirty="0" smtClean="0"/>
          </a:p>
          <a:p>
            <a:pPr algn="just" eaLnBrk="1" hangingPunct="1">
              <a:buNone/>
            </a:pPr>
            <a:endParaRPr lang="en-AU" sz="2400" dirty="0" smtClean="0"/>
          </a:p>
          <a:p>
            <a:pPr algn="just" eaLnBrk="1" hangingPunct="1"/>
            <a:endParaRPr lang="en-AU" sz="1500" dirty="0" smtClean="0"/>
          </a:p>
          <a:p>
            <a:pPr lvl="1" algn="just" eaLnBrk="1" hangingPunct="1">
              <a:buFont typeface="Verdana" pitchFamily="34" charset="0"/>
              <a:buNone/>
            </a:pPr>
            <a:endParaRPr lang="en-AU" sz="1900" dirty="0" smtClean="0"/>
          </a:p>
          <a:p>
            <a:pPr algn="just" eaLnBrk="1" hangingPunct="1"/>
            <a:endParaRPr lang="en-AU" sz="2200" dirty="0" smtClean="0"/>
          </a:p>
          <a:p>
            <a:pPr eaLnBrk="1" hangingPunct="1"/>
            <a:endParaRPr lang="en-AU" sz="2500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03648" y="260648"/>
            <a:ext cx="7499176" cy="1156990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AU" dirty="0" smtClean="0"/>
              <a:t>Interpreting the Constitution</a:t>
            </a:r>
            <a:endParaRPr lang="en-AU" dirty="0"/>
          </a:p>
        </p:txBody>
      </p:sp>
      <p:pic>
        <p:nvPicPr>
          <p:cNvPr id="5" name="Picture 2" descr="http://upload.wikimedia.org/wikipedia/en/b/b5/Rshs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1398465" cy="16288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5816439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313" y="1700213"/>
            <a:ext cx="8218487" cy="4306887"/>
          </a:xfrm>
        </p:spPr>
        <p:txBody>
          <a:bodyPr>
            <a:normAutofit/>
          </a:bodyPr>
          <a:lstStyle/>
          <a:p>
            <a:pPr algn="just" eaLnBrk="1" hangingPunct="1">
              <a:buFont typeface="Wingdings 3" pitchFamily="18" charset="2"/>
              <a:buNone/>
            </a:pPr>
            <a:endParaRPr lang="en-AU" sz="2200" dirty="0" smtClean="0"/>
          </a:p>
          <a:p>
            <a:r>
              <a:rPr lang="en-AU" sz="2400" dirty="0"/>
              <a:t>Australia is a signatory to many international </a:t>
            </a:r>
            <a:r>
              <a:rPr lang="en-AU" sz="2400" dirty="0" smtClean="0"/>
              <a:t>treaties – agreements between two or more countries</a:t>
            </a:r>
          </a:p>
          <a:p>
            <a:endParaRPr lang="en-AU" sz="2400" dirty="0" smtClean="0"/>
          </a:p>
          <a:p>
            <a:r>
              <a:rPr lang="en-AU" sz="2400" dirty="0"/>
              <a:t>Australian parliament may be required to pass laws that support or confirm the application of a treaty within Australia.</a:t>
            </a:r>
            <a:endParaRPr lang="en-AU" sz="2400" dirty="0" smtClean="0"/>
          </a:p>
          <a:p>
            <a:pPr marL="109537" indent="0" algn="just" eaLnBrk="1" hangingPunct="1">
              <a:buNone/>
            </a:pPr>
            <a:endParaRPr lang="en-AU" sz="2400" dirty="0" smtClean="0"/>
          </a:p>
          <a:p>
            <a:pPr algn="just" eaLnBrk="1" hangingPunct="1">
              <a:buNone/>
            </a:pPr>
            <a:endParaRPr lang="en-AU" sz="2400" dirty="0" smtClean="0"/>
          </a:p>
          <a:p>
            <a:pPr algn="just" eaLnBrk="1" hangingPunct="1"/>
            <a:endParaRPr lang="en-AU" sz="1500" dirty="0" smtClean="0"/>
          </a:p>
          <a:p>
            <a:pPr lvl="1" algn="just" eaLnBrk="1" hangingPunct="1">
              <a:buFont typeface="Verdana" pitchFamily="34" charset="0"/>
              <a:buNone/>
            </a:pPr>
            <a:endParaRPr lang="en-AU" sz="1900" dirty="0" smtClean="0"/>
          </a:p>
          <a:p>
            <a:pPr algn="just" eaLnBrk="1" hangingPunct="1"/>
            <a:endParaRPr lang="en-AU" sz="2200" dirty="0" smtClean="0"/>
          </a:p>
          <a:p>
            <a:pPr eaLnBrk="1" hangingPunct="1"/>
            <a:endParaRPr lang="en-AU" sz="2500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03648" y="260648"/>
            <a:ext cx="7499176" cy="1156990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AU" dirty="0" smtClean="0"/>
              <a:t>Applying International Treaties</a:t>
            </a:r>
            <a:endParaRPr lang="en-AU" dirty="0"/>
          </a:p>
        </p:txBody>
      </p:sp>
      <p:pic>
        <p:nvPicPr>
          <p:cNvPr id="5" name="Picture 2" descr="http://upload.wikimedia.org/wikipedia/en/b/b5/Rshs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1522115" cy="177281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5816439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313" y="1700213"/>
            <a:ext cx="8218487" cy="4306887"/>
          </a:xfrm>
        </p:spPr>
        <p:txBody>
          <a:bodyPr>
            <a:normAutofit/>
          </a:bodyPr>
          <a:lstStyle/>
          <a:p>
            <a:pPr algn="just" eaLnBrk="1" hangingPunct="1">
              <a:buFont typeface="Wingdings 3" pitchFamily="18" charset="2"/>
              <a:buNone/>
            </a:pPr>
            <a:endParaRPr lang="en-AU" sz="2200" dirty="0" smtClean="0"/>
          </a:p>
          <a:p>
            <a:r>
              <a:rPr lang="en-AU" sz="2400" dirty="0"/>
              <a:t>The signing of international treaties can lead to international disputes that require international courts to resolve </a:t>
            </a:r>
            <a:r>
              <a:rPr lang="en-AU" sz="2400" dirty="0" smtClean="0"/>
              <a:t>them</a:t>
            </a:r>
          </a:p>
          <a:p>
            <a:endParaRPr lang="en-AU" sz="2400" dirty="0" smtClean="0"/>
          </a:p>
          <a:p>
            <a:r>
              <a:rPr lang="en-AU" sz="2400" dirty="0" smtClean="0"/>
              <a:t>International </a:t>
            </a:r>
            <a:r>
              <a:rPr lang="en-AU" sz="2400" dirty="0"/>
              <a:t>treaties can also lead to internal or domestic </a:t>
            </a:r>
            <a:r>
              <a:rPr lang="en-AU" sz="2400" dirty="0" smtClean="0"/>
              <a:t>disputes</a:t>
            </a:r>
          </a:p>
          <a:p>
            <a:endParaRPr lang="en-AU" sz="2400" dirty="0"/>
          </a:p>
          <a:p>
            <a:r>
              <a:rPr lang="en-AU" sz="2400" dirty="0" smtClean="0"/>
              <a:t>The High </a:t>
            </a:r>
            <a:r>
              <a:rPr lang="en-AU" sz="2400" dirty="0"/>
              <a:t>Court will be asked to resolve these </a:t>
            </a:r>
            <a:r>
              <a:rPr lang="en-AU" sz="2400" dirty="0" smtClean="0"/>
              <a:t>disputes</a:t>
            </a:r>
          </a:p>
          <a:p>
            <a:pPr marL="109537" indent="0" algn="just" eaLnBrk="1" hangingPunct="1">
              <a:buNone/>
            </a:pPr>
            <a:endParaRPr lang="en-AU" sz="2400" dirty="0" smtClean="0"/>
          </a:p>
          <a:p>
            <a:pPr algn="just" eaLnBrk="1" hangingPunct="1">
              <a:buNone/>
            </a:pPr>
            <a:endParaRPr lang="en-AU" sz="2400" dirty="0" smtClean="0"/>
          </a:p>
          <a:p>
            <a:pPr algn="just" eaLnBrk="1" hangingPunct="1"/>
            <a:endParaRPr lang="en-AU" sz="1500" dirty="0" smtClean="0"/>
          </a:p>
          <a:p>
            <a:pPr lvl="1" algn="just" eaLnBrk="1" hangingPunct="1">
              <a:buFont typeface="Verdana" pitchFamily="34" charset="0"/>
              <a:buNone/>
            </a:pPr>
            <a:endParaRPr lang="en-AU" sz="1900" dirty="0" smtClean="0"/>
          </a:p>
          <a:p>
            <a:pPr algn="just" eaLnBrk="1" hangingPunct="1"/>
            <a:endParaRPr lang="en-AU" sz="2200" dirty="0" smtClean="0"/>
          </a:p>
          <a:p>
            <a:pPr eaLnBrk="1" hangingPunct="1"/>
            <a:endParaRPr lang="en-AU" sz="2500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03648" y="260648"/>
            <a:ext cx="7499176" cy="1156990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AU" dirty="0"/>
              <a:t>Applying International Treaties</a:t>
            </a:r>
          </a:p>
        </p:txBody>
      </p:sp>
      <p:pic>
        <p:nvPicPr>
          <p:cNvPr id="5" name="Picture 2" descr="http://upload.wikimedia.org/wikipedia/en/b/b5/Rshs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1619250" cy="188595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2981375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313" y="1700213"/>
            <a:ext cx="8218487" cy="4306887"/>
          </a:xfrm>
        </p:spPr>
        <p:txBody>
          <a:bodyPr>
            <a:normAutofit lnSpcReduction="10000"/>
          </a:bodyPr>
          <a:lstStyle/>
          <a:p>
            <a:pPr algn="just" eaLnBrk="1" hangingPunct="1">
              <a:buFont typeface="Wingdings 3" pitchFamily="18" charset="2"/>
              <a:buNone/>
            </a:pPr>
            <a:endParaRPr lang="en-AU" sz="2200" dirty="0" smtClean="0"/>
          </a:p>
          <a:p>
            <a:r>
              <a:rPr lang="en-AU" sz="2400" dirty="0"/>
              <a:t>In 1974 John </a:t>
            </a:r>
            <a:r>
              <a:rPr lang="en-AU" sz="2400" dirty="0" err="1"/>
              <a:t>Koowarta</a:t>
            </a:r>
            <a:r>
              <a:rPr lang="en-AU" sz="2400" dirty="0"/>
              <a:t>, an Indigenous Australian who lived in Queensland, collaborated with a group of Indigenous persons with a view to purchasing an extensive tract of land being used as a cattle station. </a:t>
            </a:r>
            <a:endParaRPr lang="en-AU" sz="2400" dirty="0" smtClean="0"/>
          </a:p>
          <a:p>
            <a:endParaRPr lang="en-AU" sz="2400" dirty="0"/>
          </a:p>
          <a:p>
            <a:r>
              <a:rPr lang="en-AU" sz="2400" dirty="0" smtClean="0"/>
              <a:t>The </a:t>
            </a:r>
            <a:r>
              <a:rPr lang="en-AU" sz="2400" dirty="0"/>
              <a:t>owner of the station agreed to the sale and had contracts drawn up</a:t>
            </a:r>
            <a:r>
              <a:rPr lang="en-AU" sz="2400" dirty="0" smtClean="0"/>
              <a:t>.</a:t>
            </a:r>
          </a:p>
          <a:p>
            <a:endParaRPr lang="en-AU" sz="2400" dirty="0" smtClean="0"/>
          </a:p>
          <a:p>
            <a:r>
              <a:rPr lang="en-AU" sz="2400" dirty="0" smtClean="0"/>
              <a:t>This sale was blocked by the QLD government</a:t>
            </a:r>
          </a:p>
          <a:p>
            <a:pPr algn="just" eaLnBrk="1" hangingPunct="1"/>
            <a:endParaRPr lang="en-AU" sz="2400" dirty="0" smtClean="0"/>
          </a:p>
          <a:p>
            <a:pPr marL="109537" indent="0" algn="just" eaLnBrk="1" hangingPunct="1">
              <a:buNone/>
            </a:pPr>
            <a:endParaRPr lang="en-AU" sz="2400" dirty="0" smtClean="0"/>
          </a:p>
          <a:p>
            <a:pPr algn="just" eaLnBrk="1" hangingPunct="1">
              <a:buNone/>
            </a:pPr>
            <a:endParaRPr lang="en-AU" sz="2400" dirty="0" smtClean="0"/>
          </a:p>
          <a:p>
            <a:pPr algn="just" eaLnBrk="1" hangingPunct="1"/>
            <a:endParaRPr lang="en-AU" sz="1500" dirty="0" smtClean="0"/>
          </a:p>
          <a:p>
            <a:pPr lvl="1" algn="just" eaLnBrk="1" hangingPunct="1">
              <a:buFont typeface="Verdana" pitchFamily="34" charset="0"/>
              <a:buNone/>
            </a:pPr>
            <a:endParaRPr lang="en-AU" sz="1900" dirty="0" smtClean="0"/>
          </a:p>
          <a:p>
            <a:pPr algn="just" eaLnBrk="1" hangingPunct="1"/>
            <a:endParaRPr lang="en-AU" sz="2200" dirty="0" smtClean="0"/>
          </a:p>
          <a:p>
            <a:pPr eaLnBrk="1" hangingPunct="1"/>
            <a:endParaRPr lang="en-AU" sz="2500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03648" y="260648"/>
            <a:ext cx="7499176" cy="1156990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AU" dirty="0"/>
              <a:t>Applying International Treaties</a:t>
            </a:r>
          </a:p>
        </p:txBody>
      </p:sp>
      <p:pic>
        <p:nvPicPr>
          <p:cNvPr id="5" name="Picture 2" descr="http://upload.wikimedia.org/wikipedia/en/b/b5/Rshs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1619250" cy="188595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2715547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313" y="1700213"/>
            <a:ext cx="8218487" cy="4306887"/>
          </a:xfrm>
        </p:spPr>
        <p:txBody>
          <a:bodyPr>
            <a:normAutofit/>
          </a:bodyPr>
          <a:lstStyle/>
          <a:p>
            <a:pPr algn="just" eaLnBrk="1" hangingPunct="1">
              <a:buFont typeface="Wingdings 3" pitchFamily="18" charset="2"/>
              <a:buNone/>
            </a:pPr>
            <a:endParaRPr lang="en-AU" sz="2200" dirty="0" smtClean="0"/>
          </a:p>
          <a:p>
            <a:r>
              <a:rPr lang="en-AU" sz="2400" dirty="0"/>
              <a:t>T</a:t>
            </a:r>
            <a:r>
              <a:rPr lang="en-AU" sz="2400" dirty="0" smtClean="0"/>
              <a:t>he </a:t>
            </a:r>
            <a:r>
              <a:rPr lang="en-AU" sz="2400" dirty="0"/>
              <a:t>premier of Queensland at the </a:t>
            </a:r>
            <a:r>
              <a:rPr lang="en-AU" sz="2400" dirty="0" smtClean="0"/>
              <a:t>time </a:t>
            </a:r>
            <a:r>
              <a:rPr lang="en-AU" sz="2400" dirty="0"/>
              <a:t>did not approve of the sale. He did not believe that Aboriginal people should be able to acquire large areas of land, a view that was reflected in official Cabinet policy</a:t>
            </a:r>
            <a:r>
              <a:rPr lang="en-AU" sz="2400" dirty="0" smtClean="0"/>
              <a:t>.</a:t>
            </a:r>
          </a:p>
          <a:p>
            <a:endParaRPr lang="en-AU" sz="2400" dirty="0" smtClean="0"/>
          </a:p>
          <a:p>
            <a:r>
              <a:rPr lang="en-AU" sz="2400" dirty="0"/>
              <a:t>Australia </a:t>
            </a:r>
            <a:r>
              <a:rPr lang="en-AU" sz="2400" dirty="0" smtClean="0"/>
              <a:t>had previously ratified </a:t>
            </a:r>
            <a:r>
              <a:rPr lang="en-AU" sz="2400" dirty="0"/>
              <a:t>the </a:t>
            </a:r>
            <a:r>
              <a:rPr lang="en-AU" sz="2400" i="1" dirty="0"/>
              <a:t>Universal Declaration of Human Rights </a:t>
            </a:r>
            <a:r>
              <a:rPr lang="en-AU" sz="2400" dirty="0"/>
              <a:t>in 1948 and </a:t>
            </a:r>
            <a:r>
              <a:rPr lang="en-AU" sz="2400" dirty="0" smtClean="0"/>
              <a:t>also signed the </a:t>
            </a:r>
            <a:r>
              <a:rPr lang="en-AU" sz="2400" i="1" dirty="0"/>
              <a:t>UN Convention on the Elimination of All Forms of Racial Discrimination </a:t>
            </a:r>
            <a:r>
              <a:rPr lang="en-AU" sz="2400" dirty="0" smtClean="0"/>
              <a:t>in1966</a:t>
            </a:r>
          </a:p>
          <a:p>
            <a:pPr algn="just" eaLnBrk="1" hangingPunct="1"/>
            <a:endParaRPr lang="en-AU" sz="2400" dirty="0" smtClean="0"/>
          </a:p>
          <a:p>
            <a:pPr algn="just" eaLnBrk="1" hangingPunct="1">
              <a:buNone/>
            </a:pPr>
            <a:endParaRPr lang="en-AU" sz="2400" dirty="0" smtClean="0"/>
          </a:p>
          <a:p>
            <a:pPr algn="just" eaLnBrk="1" hangingPunct="1"/>
            <a:endParaRPr lang="en-AU" sz="1500" dirty="0" smtClean="0"/>
          </a:p>
          <a:p>
            <a:pPr lvl="1" algn="just" eaLnBrk="1" hangingPunct="1">
              <a:buFont typeface="Verdana" pitchFamily="34" charset="0"/>
              <a:buNone/>
            </a:pPr>
            <a:endParaRPr lang="en-AU" sz="1900" dirty="0" smtClean="0"/>
          </a:p>
          <a:p>
            <a:pPr algn="just" eaLnBrk="1" hangingPunct="1"/>
            <a:endParaRPr lang="en-AU" sz="2200" dirty="0" smtClean="0"/>
          </a:p>
          <a:p>
            <a:pPr eaLnBrk="1" hangingPunct="1"/>
            <a:endParaRPr lang="en-AU" sz="2500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03648" y="260648"/>
            <a:ext cx="7499176" cy="1156990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AU" dirty="0"/>
              <a:t>Applying International Treaties</a:t>
            </a:r>
          </a:p>
        </p:txBody>
      </p:sp>
      <p:pic>
        <p:nvPicPr>
          <p:cNvPr id="5" name="Picture 2" descr="http://upload.wikimedia.org/wikipedia/en/b/b5/Rshs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1619250" cy="188595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2715547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313" y="1700213"/>
            <a:ext cx="8218487" cy="4306887"/>
          </a:xfrm>
        </p:spPr>
        <p:txBody>
          <a:bodyPr>
            <a:normAutofit lnSpcReduction="10000"/>
          </a:bodyPr>
          <a:lstStyle/>
          <a:p>
            <a:pPr algn="just" eaLnBrk="1" hangingPunct="1">
              <a:buFont typeface="Wingdings 3" pitchFamily="18" charset="2"/>
              <a:buNone/>
            </a:pPr>
            <a:endParaRPr lang="en-AU" sz="2200" dirty="0" smtClean="0"/>
          </a:p>
          <a:p>
            <a:r>
              <a:rPr lang="en-AU" sz="2400" dirty="0" smtClean="0"/>
              <a:t>Because of this </a:t>
            </a:r>
            <a:r>
              <a:rPr lang="en-AU" sz="2400" dirty="0" err="1"/>
              <a:t>Koowarta</a:t>
            </a:r>
            <a:r>
              <a:rPr lang="en-AU" sz="2400" dirty="0"/>
              <a:t> </a:t>
            </a:r>
            <a:r>
              <a:rPr lang="en-AU" sz="2400" dirty="0" smtClean="0"/>
              <a:t>made </a:t>
            </a:r>
            <a:r>
              <a:rPr lang="en-AU" sz="2400" dirty="0"/>
              <a:t>a complaint to the Human Rights and Equal Opportunity Commission</a:t>
            </a:r>
            <a:endParaRPr lang="en-AU" sz="2400" dirty="0" smtClean="0"/>
          </a:p>
          <a:p>
            <a:pPr algn="just" eaLnBrk="1" hangingPunct="1"/>
            <a:endParaRPr lang="en-AU" sz="2400" dirty="0" smtClean="0"/>
          </a:p>
          <a:p>
            <a:r>
              <a:rPr lang="en-AU" sz="2400" dirty="0" smtClean="0"/>
              <a:t>The Commission found in favour of </a:t>
            </a:r>
            <a:r>
              <a:rPr lang="en-AU" sz="2400" dirty="0" err="1" smtClean="0"/>
              <a:t>Koowarta</a:t>
            </a:r>
            <a:r>
              <a:rPr lang="en-AU" sz="2400" dirty="0" smtClean="0"/>
              <a:t>, but the government appealed the decision to the QLD Supreme Court, and the matter later found its way to the High Court. </a:t>
            </a:r>
          </a:p>
          <a:p>
            <a:endParaRPr lang="en-AU" sz="2400" dirty="0"/>
          </a:p>
          <a:p>
            <a:r>
              <a:rPr lang="en-AU" sz="2400" dirty="0" smtClean="0"/>
              <a:t>In 1982 the </a:t>
            </a:r>
            <a:r>
              <a:rPr lang="en-AU" sz="2400" dirty="0"/>
              <a:t>High Court agreed with </a:t>
            </a:r>
            <a:r>
              <a:rPr lang="en-AU" sz="2400" dirty="0" err="1"/>
              <a:t>Koowarta</a:t>
            </a:r>
            <a:r>
              <a:rPr lang="en-AU" sz="2400" dirty="0"/>
              <a:t> and the decision to block the land sale was deemed discriminatory.</a:t>
            </a:r>
            <a:r>
              <a:rPr lang="en-AU" sz="2400" dirty="0" smtClean="0"/>
              <a:t> </a:t>
            </a:r>
          </a:p>
          <a:p>
            <a:pPr algn="just" eaLnBrk="1" hangingPunct="1"/>
            <a:endParaRPr lang="en-AU" sz="2400" dirty="0" smtClean="0"/>
          </a:p>
          <a:p>
            <a:pPr marL="109537" indent="0" algn="just" eaLnBrk="1" hangingPunct="1">
              <a:buNone/>
            </a:pPr>
            <a:endParaRPr lang="en-AU" sz="2400" dirty="0" smtClean="0"/>
          </a:p>
          <a:p>
            <a:pPr algn="just" eaLnBrk="1" hangingPunct="1">
              <a:buNone/>
            </a:pPr>
            <a:endParaRPr lang="en-AU" sz="2400" dirty="0" smtClean="0"/>
          </a:p>
          <a:p>
            <a:pPr algn="just" eaLnBrk="1" hangingPunct="1"/>
            <a:endParaRPr lang="en-AU" sz="1500" dirty="0" smtClean="0"/>
          </a:p>
          <a:p>
            <a:pPr lvl="1" algn="just" eaLnBrk="1" hangingPunct="1">
              <a:buFont typeface="Verdana" pitchFamily="34" charset="0"/>
              <a:buNone/>
            </a:pPr>
            <a:endParaRPr lang="en-AU" sz="1900" dirty="0" smtClean="0"/>
          </a:p>
          <a:p>
            <a:pPr algn="just" eaLnBrk="1" hangingPunct="1"/>
            <a:endParaRPr lang="en-AU" sz="2200" dirty="0" smtClean="0"/>
          </a:p>
          <a:p>
            <a:pPr eaLnBrk="1" hangingPunct="1"/>
            <a:endParaRPr lang="en-AU" sz="2500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03648" y="260648"/>
            <a:ext cx="7499176" cy="1156990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AU" dirty="0"/>
              <a:t>Applying International Treaties</a:t>
            </a:r>
          </a:p>
        </p:txBody>
      </p:sp>
      <p:pic>
        <p:nvPicPr>
          <p:cNvPr id="5" name="Picture 2" descr="http://upload.wikimedia.org/wikipedia/en/b/b5/Rshs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1619250" cy="188595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2715547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313" y="1700213"/>
            <a:ext cx="8218487" cy="4306887"/>
          </a:xfrm>
        </p:spPr>
        <p:txBody>
          <a:bodyPr>
            <a:normAutofit lnSpcReduction="10000"/>
          </a:bodyPr>
          <a:lstStyle/>
          <a:p>
            <a:pPr algn="just" eaLnBrk="1" hangingPunct="1">
              <a:buFont typeface="Wingdings 3" pitchFamily="18" charset="2"/>
              <a:buNone/>
            </a:pPr>
            <a:endParaRPr lang="en-AU" sz="2200" dirty="0" smtClean="0"/>
          </a:p>
          <a:p>
            <a:r>
              <a:rPr lang="en-AU" sz="2400" dirty="0" smtClean="0"/>
              <a:t>In 1988 the QLD Supreme Court applied the High Court ruling and the sale was allowed to proceed.</a:t>
            </a:r>
            <a:endParaRPr lang="en-AU" sz="2400" dirty="0" smtClean="0"/>
          </a:p>
          <a:p>
            <a:endParaRPr lang="en-AU" sz="2400" dirty="0"/>
          </a:p>
          <a:p>
            <a:r>
              <a:rPr lang="en-AU" sz="2400" dirty="0" smtClean="0"/>
              <a:t>However, the QLD government instead made the disputed property a national park, </a:t>
            </a:r>
            <a:r>
              <a:rPr lang="en-AU" sz="2400" dirty="0"/>
              <a:t>meaning </a:t>
            </a:r>
            <a:r>
              <a:rPr lang="en-AU" sz="2400" dirty="0" err="1" smtClean="0"/>
              <a:t>Koowarta</a:t>
            </a:r>
            <a:r>
              <a:rPr lang="en-AU" sz="2400" dirty="0" smtClean="0"/>
              <a:t> could not purchase it</a:t>
            </a:r>
            <a:endParaRPr lang="en-AU" sz="2400" dirty="0" smtClean="0"/>
          </a:p>
          <a:p>
            <a:endParaRPr lang="en-AU" sz="2400" dirty="0" smtClean="0"/>
          </a:p>
          <a:p>
            <a:r>
              <a:rPr lang="en-AU" sz="2400" dirty="0" smtClean="0"/>
              <a:t>In 2010 the QLD Government gave a portion of the park, 75 000 Ha, to the </a:t>
            </a:r>
            <a:r>
              <a:rPr lang="en-AU" sz="2400" smtClean="0"/>
              <a:t>Aboriginal people of that area. </a:t>
            </a:r>
            <a:endParaRPr lang="en-AU" sz="2400" dirty="0" smtClean="0"/>
          </a:p>
          <a:p>
            <a:pPr algn="just" eaLnBrk="1" hangingPunct="1"/>
            <a:endParaRPr lang="en-AU" sz="2400" dirty="0" smtClean="0"/>
          </a:p>
          <a:p>
            <a:pPr marL="109537" indent="0" algn="just" eaLnBrk="1" hangingPunct="1">
              <a:buNone/>
            </a:pPr>
            <a:endParaRPr lang="en-AU" sz="2400" dirty="0" smtClean="0"/>
          </a:p>
          <a:p>
            <a:pPr algn="just" eaLnBrk="1" hangingPunct="1">
              <a:buNone/>
            </a:pPr>
            <a:endParaRPr lang="en-AU" sz="2400" dirty="0" smtClean="0"/>
          </a:p>
          <a:p>
            <a:pPr algn="just" eaLnBrk="1" hangingPunct="1"/>
            <a:endParaRPr lang="en-AU" sz="1500" dirty="0" smtClean="0"/>
          </a:p>
          <a:p>
            <a:pPr lvl="1" algn="just" eaLnBrk="1" hangingPunct="1">
              <a:buFont typeface="Verdana" pitchFamily="34" charset="0"/>
              <a:buNone/>
            </a:pPr>
            <a:endParaRPr lang="en-AU" sz="1900" dirty="0" smtClean="0"/>
          </a:p>
          <a:p>
            <a:pPr algn="just" eaLnBrk="1" hangingPunct="1"/>
            <a:endParaRPr lang="en-AU" sz="2200" dirty="0" smtClean="0"/>
          </a:p>
          <a:p>
            <a:pPr eaLnBrk="1" hangingPunct="1"/>
            <a:endParaRPr lang="en-AU" sz="2500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03648" y="260648"/>
            <a:ext cx="7499176" cy="1156990"/>
          </a:xfrm>
        </p:spPr>
        <p:txBody>
          <a:bodyPr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AU" dirty="0" smtClean="0"/>
              <a:t>However…</a:t>
            </a:r>
            <a:endParaRPr lang="en-AU" dirty="0"/>
          </a:p>
        </p:txBody>
      </p:sp>
      <p:pic>
        <p:nvPicPr>
          <p:cNvPr id="5" name="Picture 2" descr="http://upload.wikimedia.org/wikipedia/en/b/b5/Rshs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1619250" cy="188595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7169065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313" y="1700213"/>
            <a:ext cx="8218487" cy="4306887"/>
          </a:xfrm>
        </p:spPr>
        <p:txBody>
          <a:bodyPr>
            <a:normAutofit lnSpcReduction="10000"/>
          </a:bodyPr>
          <a:lstStyle/>
          <a:p>
            <a:pPr algn="just" eaLnBrk="1" hangingPunct="1">
              <a:buFont typeface="Wingdings 3" pitchFamily="18" charset="2"/>
              <a:buNone/>
            </a:pPr>
            <a:endParaRPr lang="en-AU" sz="2200" dirty="0" smtClean="0"/>
          </a:p>
          <a:p>
            <a:r>
              <a:rPr lang="en-AU" sz="2400" dirty="0"/>
              <a:t>As citizens we are all subject to the rules and laws set by society — by the organisations and groups we associate with and by the governments we elect. </a:t>
            </a:r>
            <a:endParaRPr lang="en-AU" sz="2400" dirty="0" smtClean="0"/>
          </a:p>
          <a:p>
            <a:endParaRPr lang="en-AU" sz="2400" dirty="0" smtClean="0"/>
          </a:p>
          <a:p>
            <a:r>
              <a:rPr lang="en-AU" sz="2400" dirty="0"/>
              <a:t>When governments create laws, they also create a mechanism for dealing with situations where an individual, group or organisation breaches one of these laws. </a:t>
            </a:r>
            <a:endParaRPr lang="en-AU" sz="2400" dirty="0" smtClean="0"/>
          </a:p>
          <a:p>
            <a:endParaRPr lang="en-AU" sz="2400" dirty="0" smtClean="0"/>
          </a:p>
          <a:p>
            <a:r>
              <a:rPr lang="en-AU" sz="2400" dirty="0"/>
              <a:t>The mechanism used is our system of courts</a:t>
            </a:r>
            <a:endParaRPr lang="en-AU" sz="2400" dirty="0" smtClean="0"/>
          </a:p>
          <a:p>
            <a:pPr algn="just" eaLnBrk="1" hangingPunct="1">
              <a:buNone/>
            </a:pPr>
            <a:endParaRPr lang="en-AU" sz="2400" dirty="0" smtClean="0"/>
          </a:p>
          <a:p>
            <a:pPr algn="just" eaLnBrk="1" hangingPunct="1"/>
            <a:endParaRPr lang="en-AU" sz="1500" dirty="0" smtClean="0"/>
          </a:p>
          <a:p>
            <a:pPr lvl="1" algn="just" eaLnBrk="1" hangingPunct="1">
              <a:buFont typeface="Verdana" pitchFamily="34" charset="0"/>
              <a:buNone/>
            </a:pPr>
            <a:endParaRPr lang="en-AU" sz="1900" dirty="0" smtClean="0"/>
          </a:p>
          <a:p>
            <a:pPr algn="just" eaLnBrk="1" hangingPunct="1"/>
            <a:endParaRPr lang="en-AU" sz="2200" dirty="0" smtClean="0"/>
          </a:p>
          <a:p>
            <a:pPr eaLnBrk="1" hangingPunct="1"/>
            <a:endParaRPr lang="en-AU" sz="2500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03648" y="260648"/>
            <a:ext cx="7499176" cy="1156990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AU" dirty="0" smtClean="0"/>
              <a:t>Why Have Courts?</a:t>
            </a:r>
            <a:endParaRPr lang="en-AU" dirty="0"/>
          </a:p>
        </p:txBody>
      </p:sp>
      <p:pic>
        <p:nvPicPr>
          <p:cNvPr id="5" name="Picture 2" descr="http://upload.wikimedia.org/wikipedia/en/b/b5/Rshs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1619250" cy="188595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5816439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313" y="1700213"/>
            <a:ext cx="8218487" cy="4306887"/>
          </a:xfrm>
        </p:spPr>
        <p:txBody>
          <a:bodyPr>
            <a:normAutofit/>
          </a:bodyPr>
          <a:lstStyle/>
          <a:p>
            <a:pPr algn="just" eaLnBrk="1" hangingPunct="1">
              <a:buFont typeface="Wingdings 3" pitchFamily="18" charset="2"/>
              <a:buNone/>
            </a:pPr>
            <a:endParaRPr lang="en-AU" sz="2200" dirty="0" smtClean="0"/>
          </a:p>
          <a:p>
            <a:r>
              <a:rPr lang="en-AU" sz="2400" dirty="0"/>
              <a:t>Courts deal with different types of disputes depending upon the jurisdiction they are provided with by parliament</a:t>
            </a:r>
            <a:r>
              <a:rPr lang="en-AU" sz="2400" dirty="0" smtClean="0"/>
              <a:t>.</a:t>
            </a:r>
          </a:p>
          <a:p>
            <a:endParaRPr lang="en-AU" sz="2400" dirty="0" smtClean="0"/>
          </a:p>
          <a:p>
            <a:r>
              <a:rPr lang="en-AU" sz="2400" dirty="0"/>
              <a:t>The most serious disputes are dealt with by the most experienced legal personnel in the most superior court in our legal system — the High Court of Australia.</a:t>
            </a:r>
            <a:endParaRPr lang="en-AU" sz="2400" dirty="0" smtClean="0"/>
          </a:p>
          <a:p>
            <a:pPr algn="just" eaLnBrk="1" hangingPunct="1"/>
            <a:endParaRPr lang="en-AU" sz="2400" dirty="0" smtClean="0"/>
          </a:p>
          <a:p>
            <a:pPr algn="just" eaLnBrk="1" hangingPunct="1">
              <a:buNone/>
            </a:pPr>
            <a:endParaRPr lang="en-AU" sz="2400" dirty="0" smtClean="0"/>
          </a:p>
          <a:p>
            <a:pPr algn="just" eaLnBrk="1" hangingPunct="1"/>
            <a:endParaRPr lang="en-AU" sz="1500" dirty="0" smtClean="0"/>
          </a:p>
          <a:p>
            <a:pPr lvl="1" algn="just" eaLnBrk="1" hangingPunct="1">
              <a:buFont typeface="Verdana" pitchFamily="34" charset="0"/>
              <a:buNone/>
            </a:pPr>
            <a:endParaRPr lang="en-AU" sz="1900" dirty="0" smtClean="0"/>
          </a:p>
          <a:p>
            <a:pPr algn="just" eaLnBrk="1" hangingPunct="1"/>
            <a:endParaRPr lang="en-AU" sz="2200" dirty="0" smtClean="0"/>
          </a:p>
          <a:p>
            <a:pPr eaLnBrk="1" hangingPunct="1"/>
            <a:endParaRPr lang="en-AU" sz="2500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03648" y="260648"/>
            <a:ext cx="7499176" cy="1156990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AU" dirty="0" smtClean="0"/>
              <a:t>The Australian Court System</a:t>
            </a:r>
            <a:endParaRPr lang="en-AU" dirty="0"/>
          </a:p>
        </p:txBody>
      </p:sp>
      <p:pic>
        <p:nvPicPr>
          <p:cNvPr id="5" name="Picture 2" descr="http://upload.wikimedia.org/wikipedia/en/b/b5/Rshs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1475656" cy="18859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AU"/>
              <a:t>Why a Hierarchy</a:t>
            </a:r>
            <a:endParaRPr lang="en-US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1560" y="1268760"/>
            <a:ext cx="8229600" cy="4525962"/>
          </a:xfrm>
        </p:spPr>
        <p:txBody>
          <a:bodyPr/>
          <a:lstStyle/>
          <a:p>
            <a:pPr>
              <a:lnSpc>
                <a:spcPct val="90000"/>
              </a:lnSpc>
            </a:pPr>
            <a:endParaRPr lang="en-AU" sz="2400" dirty="0" smtClean="0">
              <a:solidFill>
                <a:srgbClr val="FF0000"/>
              </a:solidFill>
            </a:endParaRPr>
          </a:p>
          <a:p>
            <a:pPr>
              <a:lnSpc>
                <a:spcPct val="90000"/>
              </a:lnSpc>
            </a:pPr>
            <a:r>
              <a:rPr lang="en-AU" sz="2400" b="1" dirty="0" smtClean="0">
                <a:solidFill>
                  <a:srgbClr val="FF0000"/>
                </a:solidFill>
              </a:rPr>
              <a:t>Provide </a:t>
            </a:r>
            <a:r>
              <a:rPr lang="en-AU" sz="2400" b="1" dirty="0">
                <a:solidFill>
                  <a:srgbClr val="FF0000"/>
                </a:solidFill>
              </a:rPr>
              <a:t>a system or appeals</a:t>
            </a:r>
            <a:r>
              <a:rPr lang="en-AU" sz="2400" b="1" dirty="0"/>
              <a:t>.  </a:t>
            </a:r>
            <a:r>
              <a:rPr lang="en-AU" sz="2400" dirty="0"/>
              <a:t>Decisions of a lower court can be appealed </a:t>
            </a:r>
            <a:r>
              <a:rPr lang="en-AU" sz="2400" dirty="0" smtClean="0"/>
              <a:t>(overturned) </a:t>
            </a:r>
            <a:r>
              <a:rPr lang="en-AU" sz="2400" dirty="0"/>
              <a:t>by a higher court</a:t>
            </a:r>
          </a:p>
          <a:p>
            <a:pPr>
              <a:lnSpc>
                <a:spcPct val="90000"/>
              </a:lnSpc>
              <a:buFontTx/>
              <a:buNone/>
            </a:pPr>
            <a:endParaRPr lang="en-AU" sz="2400" dirty="0"/>
          </a:p>
          <a:p>
            <a:pPr>
              <a:lnSpc>
                <a:spcPct val="90000"/>
              </a:lnSpc>
            </a:pPr>
            <a:r>
              <a:rPr lang="en-AU" sz="2400" b="1" dirty="0">
                <a:solidFill>
                  <a:srgbClr val="FF0000"/>
                </a:solidFill>
              </a:rPr>
              <a:t>Allows for specialisation</a:t>
            </a:r>
            <a:r>
              <a:rPr lang="en-AU" sz="2400" b="1" dirty="0"/>
              <a:t>.  </a:t>
            </a:r>
            <a:r>
              <a:rPr lang="en-AU" sz="2400" dirty="0"/>
              <a:t>Different courts have different </a:t>
            </a:r>
            <a:r>
              <a:rPr lang="en-AU" sz="2400" i="1" dirty="0"/>
              <a:t>jurisdictions</a:t>
            </a:r>
            <a:r>
              <a:rPr lang="en-AU" sz="2400" dirty="0"/>
              <a:t> (areas of law they can make decisions on).  </a:t>
            </a:r>
            <a:r>
              <a:rPr lang="en-AU" sz="2400" dirty="0" err="1" smtClean="0"/>
              <a:t>Eg</a:t>
            </a:r>
            <a:r>
              <a:rPr lang="en-AU" sz="2400" dirty="0" smtClean="0"/>
              <a:t>:</a:t>
            </a:r>
          </a:p>
          <a:p>
            <a:pPr lvl="1">
              <a:lnSpc>
                <a:spcPct val="90000"/>
              </a:lnSpc>
            </a:pPr>
            <a:r>
              <a:rPr lang="en-AU" sz="2000" dirty="0" smtClean="0"/>
              <a:t>The </a:t>
            </a:r>
            <a:r>
              <a:rPr lang="en-AU" sz="2000" dirty="0"/>
              <a:t>Court of Appeal only hears appeals.  </a:t>
            </a:r>
            <a:endParaRPr lang="en-AU" sz="2000" dirty="0" smtClean="0"/>
          </a:p>
          <a:p>
            <a:pPr lvl="1">
              <a:lnSpc>
                <a:spcPct val="90000"/>
              </a:lnSpc>
            </a:pPr>
            <a:r>
              <a:rPr lang="en-AU" sz="2000" dirty="0" smtClean="0"/>
              <a:t>Industrial </a:t>
            </a:r>
            <a:r>
              <a:rPr lang="en-AU" sz="2000" dirty="0"/>
              <a:t>Tribunals hear cases about employers and employees</a:t>
            </a:r>
          </a:p>
          <a:p>
            <a:pPr>
              <a:lnSpc>
                <a:spcPct val="90000"/>
              </a:lnSpc>
            </a:pPr>
            <a:endParaRPr lang="en-AU" sz="2400" dirty="0"/>
          </a:p>
        </p:txBody>
      </p:sp>
    </p:spTree>
    <p:extLst>
      <p:ext uri="{BB962C8B-B14F-4D97-AF65-F5344CB8AC3E}">
        <p14:creationId xmlns:p14="http://schemas.microsoft.com/office/powerpoint/2010/main" val="13452917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5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Australian Court Structure</a:t>
            </a:r>
            <a:endParaRPr lang="en-US" dirty="0"/>
          </a:p>
        </p:txBody>
      </p:sp>
      <p:sp>
        <p:nvSpPr>
          <p:cNvPr id="11299" name="AutoShape 35"/>
          <p:cNvSpPr>
            <a:spLocks noChangeArrowheads="1"/>
          </p:cNvSpPr>
          <p:nvPr/>
        </p:nvSpPr>
        <p:spPr bwMode="auto">
          <a:xfrm>
            <a:off x="3995738" y="1268413"/>
            <a:ext cx="1727200" cy="936625"/>
          </a:xfrm>
          <a:prstGeom prst="flowChartAlternateProcess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AU" sz="1800" smtClean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1300" name="Text Box 36"/>
          <p:cNvSpPr txBox="1">
            <a:spLocks noChangeArrowheads="1"/>
          </p:cNvSpPr>
          <p:nvPr/>
        </p:nvSpPr>
        <p:spPr bwMode="auto">
          <a:xfrm>
            <a:off x="4211638" y="1484313"/>
            <a:ext cx="12954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AU" sz="1800" b="1" smtClean="0">
                <a:solidFill>
                  <a:srgbClr val="000000"/>
                </a:solidFill>
                <a:latin typeface="Arial" charset="0"/>
              </a:rPr>
              <a:t>HIGH COURT</a:t>
            </a:r>
            <a:endParaRPr lang="en-US" sz="1800" b="1" smtClean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1301" name="AutoShape 37"/>
          <p:cNvSpPr>
            <a:spLocks noChangeArrowheads="1"/>
          </p:cNvSpPr>
          <p:nvPr/>
        </p:nvSpPr>
        <p:spPr bwMode="auto">
          <a:xfrm>
            <a:off x="1331913" y="2420938"/>
            <a:ext cx="1727200" cy="936625"/>
          </a:xfrm>
          <a:prstGeom prst="flowChartAlternateProcess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AU" sz="1800" smtClean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1302" name="Text Box 38"/>
          <p:cNvSpPr txBox="1">
            <a:spLocks noChangeArrowheads="1"/>
          </p:cNvSpPr>
          <p:nvPr/>
        </p:nvSpPr>
        <p:spPr bwMode="auto">
          <a:xfrm>
            <a:off x="1476375" y="2636838"/>
            <a:ext cx="1438275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AU" sz="1800" b="1" dirty="0" smtClean="0">
                <a:solidFill>
                  <a:srgbClr val="000000"/>
                </a:solidFill>
                <a:latin typeface="Arial" charset="0"/>
              </a:rPr>
              <a:t>SUPREME COURT</a:t>
            </a:r>
            <a:endParaRPr lang="en-US" sz="1800" b="1" dirty="0" smtClean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1303" name="AutoShape 39"/>
          <p:cNvSpPr>
            <a:spLocks noChangeArrowheads="1"/>
          </p:cNvSpPr>
          <p:nvPr/>
        </p:nvSpPr>
        <p:spPr bwMode="auto">
          <a:xfrm>
            <a:off x="5724525" y="2420938"/>
            <a:ext cx="1727200" cy="936625"/>
          </a:xfrm>
          <a:prstGeom prst="flowChartAlternateProcess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AU" sz="1800" smtClean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1304" name="Text Box 40"/>
          <p:cNvSpPr txBox="1">
            <a:spLocks noChangeArrowheads="1"/>
          </p:cNvSpPr>
          <p:nvPr/>
        </p:nvSpPr>
        <p:spPr bwMode="auto">
          <a:xfrm>
            <a:off x="5940425" y="2636838"/>
            <a:ext cx="12954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AU" sz="1800" b="1" smtClean="0">
                <a:solidFill>
                  <a:srgbClr val="000000"/>
                </a:solidFill>
                <a:latin typeface="Arial" charset="0"/>
              </a:rPr>
              <a:t>FEDERAL COURT</a:t>
            </a:r>
            <a:endParaRPr lang="en-US" sz="1800" b="1" smtClean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1305" name="AutoShape 41"/>
          <p:cNvSpPr>
            <a:spLocks noChangeArrowheads="1"/>
          </p:cNvSpPr>
          <p:nvPr/>
        </p:nvSpPr>
        <p:spPr bwMode="auto">
          <a:xfrm>
            <a:off x="1331913" y="3789363"/>
            <a:ext cx="1727200" cy="936625"/>
          </a:xfrm>
          <a:prstGeom prst="flowChartAlternateProcess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AU" sz="1800" smtClean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1306" name="Text Box 42"/>
          <p:cNvSpPr txBox="1">
            <a:spLocks noChangeArrowheads="1"/>
          </p:cNvSpPr>
          <p:nvPr/>
        </p:nvSpPr>
        <p:spPr bwMode="auto">
          <a:xfrm>
            <a:off x="1547813" y="4005263"/>
            <a:ext cx="12954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AU" sz="1800" b="1" smtClean="0">
                <a:solidFill>
                  <a:srgbClr val="000000"/>
                </a:solidFill>
                <a:latin typeface="Arial" charset="0"/>
              </a:rPr>
              <a:t>DISTRICT COURT</a:t>
            </a:r>
            <a:endParaRPr lang="en-US" sz="1800" b="1" smtClean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1307" name="AutoShape 43"/>
          <p:cNvSpPr>
            <a:spLocks noChangeArrowheads="1"/>
          </p:cNvSpPr>
          <p:nvPr/>
        </p:nvSpPr>
        <p:spPr bwMode="auto">
          <a:xfrm>
            <a:off x="1331913" y="5229225"/>
            <a:ext cx="1727200" cy="936625"/>
          </a:xfrm>
          <a:prstGeom prst="flowChartAlternateProcess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AU" sz="1800" smtClean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1308" name="Text Box 44"/>
          <p:cNvSpPr txBox="1">
            <a:spLocks noChangeArrowheads="1"/>
          </p:cNvSpPr>
          <p:nvPr/>
        </p:nvSpPr>
        <p:spPr bwMode="auto">
          <a:xfrm>
            <a:off x="1260475" y="5445125"/>
            <a:ext cx="1943100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AU" sz="1600" b="1" dirty="0" smtClean="0">
                <a:solidFill>
                  <a:srgbClr val="000000"/>
                </a:solidFill>
                <a:latin typeface="Arial" charset="0"/>
              </a:rPr>
              <a:t>MAGISTRATE’S  COURT</a:t>
            </a:r>
            <a:endParaRPr lang="en-US" sz="1600" b="1" dirty="0" smtClean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1309" name="AutoShape 45"/>
          <p:cNvSpPr>
            <a:spLocks noChangeArrowheads="1"/>
          </p:cNvSpPr>
          <p:nvPr/>
        </p:nvSpPr>
        <p:spPr bwMode="auto">
          <a:xfrm>
            <a:off x="5724525" y="4365625"/>
            <a:ext cx="1727200" cy="936625"/>
          </a:xfrm>
          <a:prstGeom prst="flowChartAlternateProcess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AU" sz="1800" smtClean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1310" name="Text Box 46"/>
          <p:cNvSpPr txBox="1">
            <a:spLocks noChangeArrowheads="1"/>
          </p:cNvSpPr>
          <p:nvPr/>
        </p:nvSpPr>
        <p:spPr bwMode="auto">
          <a:xfrm>
            <a:off x="5724525" y="4437063"/>
            <a:ext cx="1798638" cy="825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AU" sz="1600" b="1" smtClean="0">
                <a:solidFill>
                  <a:srgbClr val="000000"/>
                </a:solidFill>
                <a:latin typeface="Arial" charset="0"/>
              </a:rPr>
              <a:t>FEDERAL MAGISTRATE’S COURT</a:t>
            </a:r>
            <a:endParaRPr lang="en-US" sz="1600" b="1" smtClean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1311" name="Line 47"/>
          <p:cNvSpPr>
            <a:spLocks noChangeShapeType="1"/>
          </p:cNvSpPr>
          <p:nvPr/>
        </p:nvSpPr>
        <p:spPr bwMode="auto">
          <a:xfrm>
            <a:off x="3563938" y="1773238"/>
            <a:ext cx="0" cy="4535487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AU" sz="1800" smtClean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1312" name="Text Box 48"/>
          <p:cNvSpPr txBox="1">
            <a:spLocks noChangeArrowheads="1"/>
          </p:cNvSpPr>
          <p:nvPr/>
        </p:nvSpPr>
        <p:spPr bwMode="auto">
          <a:xfrm>
            <a:off x="1258888" y="1412875"/>
            <a:ext cx="1800225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AU" sz="1800" b="1" smtClean="0">
                <a:solidFill>
                  <a:srgbClr val="000000"/>
                </a:solidFill>
                <a:latin typeface="Arial" charset="0"/>
              </a:rPr>
              <a:t>STATE JURISDICTION</a:t>
            </a:r>
            <a:endParaRPr lang="en-US" sz="1800" b="1" smtClean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1313" name="Text Box 49"/>
          <p:cNvSpPr txBox="1">
            <a:spLocks noChangeArrowheads="1"/>
          </p:cNvSpPr>
          <p:nvPr/>
        </p:nvSpPr>
        <p:spPr bwMode="auto">
          <a:xfrm>
            <a:off x="6372225" y="1484313"/>
            <a:ext cx="1800225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AU" sz="1800" b="1" smtClean="0">
                <a:solidFill>
                  <a:srgbClr val="000000"/>
                </a:solidFill>
                <a:latin typeface="Arial" charset="0"/>
              </a:rPr>
              <a:t>FEDERAL JURISDICTION</a:t>
            </a:r>
            <a:endParaRPr lang="en-US" sz="1800" b="1" smtClean="0">
              <a:solidFill>
                <a:srgbClr val="000000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163015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313" y="1700213"/>
            <a:ext cx="8218487" cy="4306887"/>
          </a:xfrm>
        </p:spPr>
        <p:txBody>
          <a:bodyPr>
            <a:normAutofit/>
          </a:bodyPr>
          <a:lstStyle/>
          <a:p>
            <a:pPr algn="just" eaLnBrk="1" hangingPunct="1">
              <a:buFont typeface="Wingdings 3" pitchFamily="18" charset="2"/>
              <a:buNone/>
            </a:pPr>
            <a:endParaRPr lang="en-AU" sz="2200" dirty="0" smtClean="0"/>
          </a:p>
          <a:p>
            <a:r>
              <a:rPr lang="en-AU" sz="2400" dirty="0" smtClean="0"/>
              <a:t>Is unique – it’s </a:t>
            </a:r>
            <a:r>
              <a:rPr lang="en-AU" sz="2400" dirty="0"/>
              <a:t>the only court in Australia established and specifically mentioned in our </a:t>
            </a:r>
            <a:r>
              <a:rPr lang="en-AU" sz="2400" dirty="0" smtClean="0"/>
              <a:t>Constitution (sections 71-80)</a:t>
            </a:r>
          </a:p>
          <a:p>
            <a:endParaRPr lang="en-AU" sz="2400" dirty="0" smtClean="0"/>
          </a:p>
          <a:p>
            <a:r>
              <a:rPr lang="en-AU" sz="2400" dirty="0" smtClean="0"/>
              <a:t>Also </a:t>
            </a:r>
            <a:r>
              <a:rPr lang="en-AU" sz="2400" dirty="0"/>
              <a:t>the only court with a set number of justices who sit on the court at any one time.</a:t>
            </a:r>
          </a:p>
          <a:p>
            <a:pPr algn="just" eaLnBrk="1" hangingPunct="1"/>
            <a:endParaRPr lang="en-AU" sz="2400" dirty="0" smtClean="0"/>
          </a:p>
          <a:p>
            <a:pPr algn="just" eaLnBrk="1" hangingPunct="1">
              <a:buNone/>
            </a:pPr>
            <a:endParaRPr lang="en-AU" sz="2400" dirty="0" smtClean="0"/>
          </a:p>
          <a:p>
            <a:pPr algn="just" eaLnBrk="1" hangingPunct="1"/>
            <a:endParaRPr lang="en-AU" sz="1500" dirty="0" smtClean="0"/>
          </a:p>
          <a:p>
            <a:pPr lvl="1" algn="just" eaLnBrk="1" hangingPunct="1">
              <a:buFont typeface="Verdana" pitchFamily="34" charset="0"/>
              <a:buNone/>
            </a:pPr>
            <a:endParaRPr lang="en-AU" sz="1900" dirty="0" smtClean="0"/>
          </a:p>
          <a:p>
            <a:pPr algn="just" eaLnBrk="1" hangingPunct="1"/>
            <a:endParaRPr lang="en-AU" sz="2200" dirty="0" smtClean="0"/>
          </a:p>
          <a:p>
            <a:pPr eaLnBrk="1" hangingPunct="1"/>
            <a:endParaRPr lang="en-AU" sz="2500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03648" y="260648"/>
            <a:ext cx="7499176" cy="1156990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AU" dirty="0" smtClean="0"/>
              <a:t>The High Court</a:t>
            </a:r>
            <a:endParaRPr lang="en-AU" dirty="0"/>
          </a:p>
        </p:txBody>
      </p:sp>
      <p:pic>
        <p:nvPicPr>
          <p:cNvPr id="5" name="Picture 2" descr="http://upload.wikimedia.org/wikipedia/en/b/b5/Rshs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1619250" cy="188595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5816439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313" y="1700213"/>
            <a:ext cx="8218487" cy="4306887"/>
          </a:xfrm>
        </p:spPr>
        <p:txBody>
          <a:bodyPr>
            <a:normAutofit/>
          </a:bodyPr>
          <a:lstStyle/>
          <a:p>
            <a:pPr algn="just" eaLnBrk="1" hangingPunct="1">
              <a:buFont typeface="Wingdings 3" pitchFamily="18" charset="2"/>
              <a:buNone/>
            </a:pPr>
            <a:endParaRPr lang="en-AU" sz="2200" dirty="0" smtClean="0"/>
          </a:p>
          <a:p>
            <a:pPr marL="566737" indent="-457200">
              <a:buFont typeface="+mj-lt"/>
              <a:buAutoNum type="arabicPeriod"/>
            </a:pPr>
            <a:r>
              <a:rPr lang="en-AU" sz="2400" dirty="0" smtClean="0"/>
              <a:t>Resolve </a:t>
            </a:r>
            <a:r>
              <a:rPr lang="en-AU" sz="2400" dirty="0"/>
              <a:t>d</a:t>
            </a:r>
            <a:r>
              <a:rPr lang="en-AU" sz="2400" dirty="0" smtClean="0"/>
              <a:t>isputes between Australian States and Territories </a:t>
            </a:r>
          </a:p>
          <a:p>
            <a:pPr marL="566737" indent="-457200" algn="just" eaLnBrk="1" hangingPunct="1">
              <a:buFont typeface="+mj-lt"/>
              <a:buAutoNum type="arabicPeriod"/>
            </a:pPr>
            <a:endParaRPr lang="en-AU" sz="2400" dirty="0" smtClean="0"/>
          </a:p>
          <a:p>
            <a:pPr marL="566737" indent="-457200">
              <a:buFont typeface="+mj-lt"/>
              <a:buAutoNum type="arabicPeriod"/>
            </a:pPr>
            <a:r>
              <a:rPr lang="en-AU" sz="2400" dirty="0" smtClean="0"/>
              <a:t>Interpreting the Constitution</a:t>
            </a:r>
          </a:p>
          <a:p>
            <a:pPr marL="566737" indent="-457200" algn="just" eaLnBrk="1" hangingPunct="1">
              <a:buFont typeface="+mj-lt"/>
              <a:buAutoNum type="arabicPeriod"/>
            </a:pPr>
            <a:endParaRPr lang="en-AU" sz="2400" dirty="0" smtClean="0"/>
          </a:p>
          <a:p>
            <a:pPr marL="566737" indent="-457200">
              <a:buFont typeface="+mj-lt"/>
              <a:buAutoNum type="arabicPeriod"/>
            </a:pPr>
            <a:r>
              <a:rPr lang="en-AU" sz="2400" dirty="0" smtClean="0"/>
              <a:t>Applying International Treaties</a:t>
            </a:r>
          </a:p>
          <a:p>
            <a:pPr algn="just" eaLnBrk="1" hangingPunct="1"/>
            <a:endParaRPr lang="en-AU" sz="2400" dirty="0" smtClean="0"/>
          </a:p>
          <a:p>
            <a:pPr algn="just" eaLnBrk="1" hangingPunct="1">
              <a:buNone/>
            </a:pPr>
            <a:endParaRPr lang="en-AU" sz="2400" dirty="0" smtClean="0"/>
          </a:p>
          <a:p>
            <a:pPr algn="just" eaLnBrk="1" hangingPunct="1"/>
            <a:endParaRPr lang="en-AU" sz="1500" dirty="0" smtClean="0"/>
          </a:p>
          <a:p>
            <a:pPr lvl="1" algn="just" eaLnBrk="1" hangingPunct="1">
              <a:buFont typeface="Verdana" pitchFamily="34" charset="0"/>
              <a:buNone/>
            </a:pPr>
            <a:endParaRPr lang="en-AU" sz="1900" dirty="0" smtClean="0"/>
          </a:p>
          <a:p>
            <a:pPr algn="just" eaLnBrk="1" hangingPunct="1"/>
            <a:endParaRPr lang="en-AU" sz="2200" dirty="0" smtClean="0"/>
          </a:p>
          <a:p>
            <a:pPr eaLnBrk="1" hangingPunct="1"/>
            <a:endParaRPr lang="en-AU" sz="2500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03648" y="260648"/>
            <a:ext cx="7499176" cy="1156990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AU" dirty="0" smtClean="0"/>
              <a:t>Role of the High Court</a:t>
            </a:r>
            <a:endParaRPr lang="en-AU" dirty="0"/>
          </a:p>
        </p:txBody>
      </p:sp>
      <p:pic>
        <p:nvPicPr>
          <p:cNvPr id="5" name="Picture 2" descr="http://upload.wikimedia.org/wikipedia/en/b/b5/Rshs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1619250" cy="188595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5816439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313" y="1700213"/>
            <a:ext cx="8218487" cy="4306887"/>
          </a:xfrm>
        </p:spPr>
        <p:txBody>
          <a:bodyPr>
            <a:normAutofit fontScale="92500" lnSpcReduction="20000"/>
          </a:bodyPr>
          <a:lstStyle/>
          <a:p>
            <a:pPr algn="just" eaLnBrk="1" hangingPunct="1">
              <a:buFont typeface="Wingdings 3" pitchFamily="18" charset="2"/>
              <a:buNone/>
            </a:pPr>
            <a:endParaRPr lang="en-AU" sz="2200" dirty="0" smtClean="0"/>
          </a:p>
          <a:p>
            <a:r>
              <a:rPr lang="en-AU" sz="2300" dirty="0" smtClean="0"/>
              <a:t>The Australian Constitution divided power between the Federal and State governments by:</a:t>
            </a:r>
          </a:p>
          <a:p>
            <a:pPr lvl="1"/>
            <a:r>
              <a:rPr lang="en-AU" dirty="0" smtClean="0"/>
              <a:t>Providing Federal Government with specific or exclusive powers to make laws</a:t>
            </a:r>
          </a:p>
          <a:p>
            <a:pPr lvl="1"/>
            <a:r>
              <a:rPr lang="en-AU" dirty="0" smtClean="0"/>
              <a:t>Allowing State Governments the reaming  residual powers to make laws</a:t>
            </a:r>
            <a:br>
              <a:rPr lang="en-AU" dirty="0" smtClean="0"/>
            </a:br>
            <a:endParaRPr lang="en-AU" dirty="0" smtClean="0"/>
          </a:p>
          <a:p>
            <a:r>
              <a:rPr lang="en-AU" sz="2300" dirty="0" smtClean="0"/>
              <a:t>However, some powers are shared (concurrent). These include:</a:t>
            </a:r>
          </a:p>
          <a:p>
            <a:pPr lvl="1"/>
            <a:r>
              <a:rPr lang="en-AU" dirty="0"/>
              <a:t>trade and commerce with other countries</a:t>
            </a:r>
          </a:p>
          <a:p>
            <a:pPr lvl="1"/>
            <a:r>
              <a:rPr lang="en-AU" dirty="0"/>
              <a:t>taxation</a:t>
            </a:r>
          </a:p>
          <a:p>
            <a:pPr lvl="1"/>
            <a:r>
              <a:rPr lang="en-AU" dirty="0"/>
              <a:t>postal, telegraphic, telephonic and similar services</a:t>
            </a:r>
          </a:p>
          <a:p>
            <a:pPr lvl="1"/>
            <a:r>
              <a:rPr lang="en-AU" dirty="0" smtClean="0"/>
              <a:t>Marriage &amp; divorce</a:t>
            </a:r>
          </a:p>
          <a:p>
            <a:pPr algn="just" eaLnBrk="1" hangingPunct="1"/>
            <a:endParaRPr lang="en-AU" sz="2300" dirty="0" smtClean="0"/>
          </a:p>
          <a:p>
            <a:pPr algn="just" eaLnBrk="1" hangingPunct="1"/>
            <a:endParaRPr lang="en-AU" sz="1500" dirty="0" smtClean="0"/>
          </a:p>
          <a:p>
            <a:pPr lvl="1" algn="just" eaLnBrk="1" hangingPunct="1">
              <a:buFont typeface="Verdana" pitchFamily="34" charset="0"/>
              <a:buNone/>
            </a:pPr>
            <a:endParaRPr lang="en-AU" sz="1900" dirty="0" smtClean="0"/>
          </a:p>
          <a:p>
            <a:pPr algn="just" eaLnBrk="1" hangingPunct="1"/>
            <a:endParaRPr lang="en-AU" sz="2200" dirty="0" smtClean="0"/>
          </a:p>
          <a:p>
            <a:pPr eaLnBrk="1" hangingPunct="1"/>
            <a:endParaRPr lang="en-AU" sz="2500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03648" y="260648"/>
            <a:ext cx="7499176" cy="1156990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AU" dirty="0" smtClean="0"/>
              <a:t>Resolving Disputes</a:t>
            </a:r>
            <a:endParaRPr lang="en-AU" dirty="0"/>
          </a:p>
        </p:txBody>
      </p:sp>
      <p:pic>
        <p:nvPicPr>
          <p:cNvPr id="5" name="Picture 2" descr="http://upload.wikimedia.org/wikipedia/en/b/b5/Rshs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1619250" cy="188595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5816439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313" y="1700213"/>
            <a:ext cx="8218487" cy="4306887"/>
          </a:xfrm>
        </p:spPr>
        <p:txBody>
          <a:bodyPr>
            <a:normAutofit fontScale="92500" lnSpcReduction="10000"/>
          </a:bodyPr>
          <a:lstStyle/>
          <a:p>
            <a:pPr algn="just" eaLnBrk="1" hangingPunct="1">
              <a:buFont typeface="Wingdings 3" pitchFamily="18" charset="2"/>
              <a:buNone/>
            </a:pPr>
            <a:endParaRPr lang="en-AU" sz="2200" dirty="0" smtClean="0"/>
          </a:p>
          <a:p>
            <a:r>
              <a:rPr lang="en-AU" sz="2400" dirty="0" smtClean="0"/>
              <a:t>Section 109 of the Constitution states that if the concurrent powers between the Federal &amp; State governments are inconsistent, then the Federal law will prevail</a:t>
            </a:r>
          </a:p>
          <a:p>
            <a:pPr algn="just" eaLnBrk="1" hangingPunct="1"/>
            <a:endParaRPr lang="en-AU" sz="2400" dirty="0" smtClean="0"/>
          </a:p>
          <a:p>
            <a:r>
              <a:rPr lang="en-AU" sz="2400" dirty="0"/>
              <a:t>A problem arises when the state doesn’t believe that an inconsistency exists or believes that the Commonwealth didn’t have the power to create a law in this </a:t>
            </a:r>
            <a:r>
              <a:rPr lang="en-AU" sz="2400" dirty="0" smtClean="0"/>
              <a:t>area</a:t>
            </a:r>
          </a:p>
          <a:p>
            <a:endParaRPr lang="en-AU" sz="2400" dirty="0" smtClean="0"/>
          </a:p>
          <a:p>
            <a:r>
              <a:rPr lang="en-AU" sz="2400" dirty="0" smtClean="0"/>
              <a:t>An </a:t>
            </a:r>
            <a:r>
              <a:rPr lang="en-AU" sz="2400" dirty="0"/>
              <a:t>organisation – the </a:t>
            </a:r>
            <a:r>
              <a:rPr lang="en-AU" sz="2400" dirty="0" smtClean="0"/>
              <a:t>High </a:t>
            </a:r>
            <a:r>
              <a:rPr lang="en-AU" sz="2400" dirty="0"/>
              <a:t>Court – </a:t>
            </a:r>
            <a:r>
              <a:rPr lang="en-AU" sz="2400" dirty="0" smtClean="0"/>
              <a:t>is then used to </a:t>
            </a:r>
            <a:r>
              <a:rPr lang="en-AU" sz="2400" dirty="0"/>
              <a:t>resolve these disputes</a:t>
            </a:r>
          </a:p>
          <a:p>
            <a:pPr algn="just" eaLnBrk="1" hangingPunct="1"/>
            <a:endParaRPr lang="en-AU" sz="2400" dirty="0" smtClean="0"/>
          </a:p>
          <a:p>
            <a:pPr algn="just" eaLnBrk="1" hangingPunct="1">
              <a:buNone/>
            </a:pPr>
            <a:endParaRPr lang="en-AU" sz="2400" dirty="0" smtClean="0"/>
          </a:p>
          <a:p>
            <a:pPr algn="just" eaLnBrk="1" hangingPunct="1"/>
            <a:endParaRPr lang="en-AU" sz="1500" dirty="0" smtClean="0"/>
          </a:p>
          <a:p>
            <a:pPr lvl="1" algn="just" eaLnBrk="1" hangingPunct="1">
              <a:buFont typeface="Verdana" pitchFamily="34" charset="0"/>
              <a:buNone/>
            </a:pPr>
            <a:endParaRPr lang="en-AU" sz="1900" dirty="0" smtClean="0"/>
          </a:p>
          <a:p>
            <a:pPr algn="just" eaLnBrk="1" hangingPunct="1"/>
            <a:endParaRPr lang="en-AU" sz="2200" dirty="0" smtClean="0"/>
          </a:p>
          <a:p>
            <a:pPr eaLnBrk="1" hangingPunct="1"/>
            <a:endParaRPr lang="en-AU" sz="2500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03648" y="260648"/>
            <a:ext cx="7499176" cy="1156990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AU" dirty="0" smtClean="0"/>
              <a:t>Resolving Disputes</a:t>
            </a:r>
            <a:endParaRPr lang="en-AU" dirty="0"/>
          </a:p>
        </p:txBody>
      </p:sp>
      <p:pic>
        <p:nvPicPr>
          <p:cNvPr id="5" name="Picture 2" descr="http://upload.wikimedia.org/wikipedia/en/b/b5/Rshs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1619250" cy="188595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2925639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807</TotalTime>
  <Words>861</Words>
  <Application>Microsoft Office PowerPoint</Application>
  <PresentationFormat>On-screen Show (4:3)</PresentationFormat>
  <Paragraphs>194</Paragraphs>
  <Slides>18</Slides>
  <Notes>15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18</vt:i4>
      </vt:variant>
    </vt:vector>
  </HeadingPairs>
  <TitlesOfParts>
    <vt:vector size="20" baseType="lpstr">
      <vt:lpstr>Concourse</vt:lpstr>
      <vt:lpstr>Default Design</vt:lpstr>
      <vt:lpstr>The High Court</vt:lpstr>
      <vt:lpstr>Why Have Courts?</vt:lpstr>
      <vt:lpstr>The Australian Court System</vt:lpstr>
      <vt:lpstr>Why a Hierarchy</vt:lpstr>
      <vt:lpstr>Australian Court Structure</vt:lpstr>
      <vt:lpstr>The High Court</vt:lpstr>
      <vt:lpstr>Role of the High Court</vt:lpstr>
      <vt:lpstr>Resolving Disputes</vt:lpstr>
      <vt:lpstr>Resolving Disputes</vt:lpstr>
      <vt:lpstr>Resolving Disputes - Eg</vt:lpstr>
      <vt:lpstr>Resolving Disputes - Eg</vt:lpstr>
      <vt:lpstr>Interpreting the Constitution</vt:lpstr>
      <vt:lpstr>Applying International Treaties</vt:lpstr>
      <vt:lpstr>Applying International Treaties</vt:lpstr>
      <vt:lpstr>Applying International Treaties</vt:lpstr>
      <vt:lpstr>Applying International Treaties</vt:lpstr>
      <vt:lpstr>Applying International Treaties</vt:lpstr>
      <vt:lpstr>However…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Dane</dc:creator>
  <cp:lastModifiedBy>WILLIAMS Dane</cp:lastModifiedBy>
  <cp:revision>153</cp:revision>
  <dcterms:created xsi:type="dcterms:W3CDTF">2013-06-03T00:43:59Z</dcterms:created>
  <dcterms:modified xsi:type="dcterms:W3CDTF">2016-05-04T00:36:00Z</dcterms:modified>
</cp:coreProperties>
</file>