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59" r:id="rId4"/>
    <p:sldId id="258" r:id="rId5"/>
    <p:sldId id="269" r:id="rId6"/>
    <p:sldId id="260" r:id="rId7"/>
    <p:sldId id="261" r:id="rId8"/>
    <p:sldId id="262" r:id="rId9"/>
    <p:sldId id="263" r:id="rId10"/>
    <p:sldId id="264" r:id="rId11"/>
    <p:sldId id="272" r:id="rId12"/>
    <p:sldId id="265" r:id="rId13"/>
    <p:sldId id="266" r:id="rId14"/>
    <p:sldId id="271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293F708-119B-4BEC-B854-3691EFD5473A}" type="datetimeFigureOut">
              <a:rPr lang="en-US" smtClean="0"/>
              <a:pPr/>
              <a:t>6/26/2017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93A90E-E1FD-48DB-A3C0-38CA07497A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emf"/><Relationship Id="rId4" Type="http://schemas.openxmlformats.org/officeDocument/2006/relationships/image" Target="../media/image4.png"/><Relationship Id="rId9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1.emf"/><Relationship Id="rId4" Type="http://schemas.openxmlformats.org/officeDocument/2006/relationships/image" Target="../media/image4.png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546" y="1785926"/>
            <a:ext cx="6172200" cy="2053590"/>
          </a:xfrm>
        </p:spPr>
        <p:txBody>
          <a:bodyPr>
            <a:noAutofit/>
          </a:bodyPr>
          <a:lstStyle/>
          <a:p>
            <a:r>
              <a:rPr lang="en-GB" sz="8000" dirty="0" smtClean="0">
                <a:latin typeface="Arial" pitchFamily="34" charset="0"/>
                <a:cs typeface="Arial" pitchFamily="34" charset="0"/>
              </a:rPr>
              <a:t>Specialised Cells</a:t>
            </a:r>
            <a:endParaRPr lang="en-GB" sz="8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Root Hair Cell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850" y="1484313"/>
            <a:ext cx="3748084" cy="1008062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Designed for</a:t>
            </a:r>
            <a:r>
              <a:rPr kumimoji="0" lang="en-GB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absorbing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root hair cell picture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413" y="2492375"/>
            <a:ext cx="3386137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143636" y="1071546"/>
            <a:ext cx="2592387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Thin cell wall makes it easy for minerals to pass through</a:t>
            </a:r>
            <a:r>
              <a:rPr lang="en-GB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23850" y="4365625"/>
            <a:ext cx="246062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GB" sz="2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Has a large surface which helps it to absorb water and minerals.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286248" y="5715016"/>
            <a:ext cx="34274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GB" sz="2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Found in a plant root.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067175" y="1557338"/>
            <a:ext cx="1056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Vacuole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824163" y="4816475"/>
            <a:ext cx="18389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Cell membrane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6084888" y="3573463"/>
            <a:ext cx="1556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thin cell wall</a:t>
            </a: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V="1">
            <a:off x="3995738" y="3860800"/>
            <a:ext cx="576262" cy="1081088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5651500" y="3860800"/>
            <a:ext cx="50482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>
            <a:off x="4932363" y="1916113"/>
            <a:ext cx="215900" cy="14414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908720"/>
            <a:ext cx="3600400" cy="39165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3968" y="1988840"/>
            <a:ext cx="1347695" cy="461665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nucleus</a:t>
            </a:r>
            <a:endParaRPr lang="en-US" sz="2400" b="1" dirty="0">
              <a:solidFill>
                <a:schemeClr val="accent3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411760" y="2348880"/>
            <a:ext cx="180020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39752" y="4941168"/>
            <a:ext cx="50376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E90062"/>
                </a:solidFill>
                <a:latin typeface="Arial"/>
                <a:cs typeface="Arial"/>
              </a:rPr>
              <a:t>Long making it able to change </a:t>
            </a:r>
          </a:p>
          <a:p>
            <a:r>
              <a:rPr lang="en-US" sz="2400" b="1" dirty="0" smtClean="0">
                <a:solidFill>
                  <a:srgbClr val="E90062"/>
                </a:solidFill>
                <a:latin typeface="Arial"/>
                <a:cs typeface="Arial"/>
              </a:rPr>
              <a:t>Shape. This is called contraction</a:t>
            </a:r>
            <a:r>
              <a:rPr lang="en-US" dirty="0" smtClean="0">
                <a:solidFill>
                  <a:srgbClr val="E90062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76" y="476672"/>
            <a:ext cx="23743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E90062"/>
                </a:solidFill>
                <a:latin typeface="Arial"/>
                <a:cs typeface="Arial"/>
              </a:rPr>
              <a:t>Muscle cell</a:t>
            </a:r>
            <a:endParaRPr lang="en-US" sz="3200" b="1" dirty="0">
              <a:solidFill>
                <a:srgbClr val="E90062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6056" y="105273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Found in animals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5481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Nerve Cell (neurone)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" name="Picture 4" descr="neuron pictur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411413" y="1773238"/>
            <a:ext cx="4392612" cy="2806700"/>
          </a:xfrm>
          <a:prstGeom prst="rect">
            <a:avLst/>
          </a:prstGeom>
          <a:noFill/>
          <a:ln/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57158" y="4214818"/>
            <a:ext cx="7632700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They are long </a:t>
            </a:r>
          </a:p>
          <a:p>
            <a:pPr algn="just"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They have connections at each end </a:t>
            </a:r>
          </a:p>
          <a:p>
            <a:pPr algn="just"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Can carry electrical signals </a:t>
            </a:r>
          </a:p>
          <a:p>
            <a:pPr algn="just"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Their job is to carry nerve impulses to different parts of the body.</a:t>
            </a:r>
          </a:p>
          <a:p>
            <a:pPr algn="just">
              <a:buFontTx/>
              <a:buChar char="•"/>
            </a:pPr>
            <a:endParaRPr lang="en-GB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63575" y="2727325"/>
            <a:ext cx="1082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Nucleus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2051050" y="2708275"/>
            <a:ext cx="1081088" cy="2159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Red Blood Cell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" name="Picture 5" descr="red-blood-cel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628775"/>
            <a:ext cx="3240087" cy="2187575"/>
          </a:xfrm>
          <a:prstGeom prst="rect">
            <a:avLst/>
          </a:prstGeom>
          <a:noFill/>
        </p:spPr>
      </p:pic>
      <p:pic>
        <p:nvPicPr>
          <p:cNvPr id="4" name="Picture 6" descr="red blood cell pictur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292725" y="1989138"/>
            <a:ext cx="2952750" cy="1739900"/>
          </a:xfrm>
          <a:prstGeom prst="rect">
            <a:avLst/>
          </a:prstGeom>
          <a:noFill/>
          <a:ln/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28596" y="4214818"/>
            <a:ext cx="7362825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Designed to carry oxygen </a:t>
            </a:r>
          </a:p>
          <a:p>
            <a:pPr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Found in blood.</a:t>
            </a:r>
          </a:p>
          <a:p>
            <a:pPr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Large surface area, for oxygen to pass through. </a:t>
            </a:r>
          </a:p>
          <a:p>
            <a:pPr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Contains haemoglobin, which joins with oxygen.</a:t>
            </a:r>
          </a:p>
          <a:p>
            <a:pPr>
              <a:buFontTx/>
              <a:buChar char="•"/>
            </a:pPr>
            <a:r>
              <a:rPr lang="en-GB" sz="2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Has no nucleus</a:t>
            </a:r>
            <a:r>
              <a:rPr lang="en-GB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Tx/>
              <a:buChar char="•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84" y="-99392"/>
            <a:ext cx="4297536" cy="46349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692696"/>
            <a:ext cx="219222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E90062"/>
                </a:solidFill>
                <a:latin typeface="Arial"/>
                <a:cs typeface="Arial"/>
              </a:rPr>
              <a:t>Xylem cell</a:t>
            </a:r>
            <a:endParaRPr lang="en-US" sz="3200" b="1" dirty="0">
              <a:solidFill>
                <a:srgbClr val="E90062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988840"/>
            <a:ext cx="477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E90062"/>
                </a:solidFill>
                <a:latin typeface="Arial"/>
                <a:cs typeface="Arial"/>
              </a:rPr>
              <a:t>Found in a plant (the stem)</a:t>
            </a:r>
            <a:endParaRPr lang="en-US" sz="2800" b="1" dirty="0">
              <a:solidFill>
                <a:srgbClr val="E90062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4797152"/>
            <a:ext cx="67083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E90062"/>
                </a:solidFill>
                <a:latin typeface="Arial"/>
                <a:cs typeface="Arial"/>
              </a:rPr>
              <a:t>Join together to form xylem tubes that carry </a:t>
            </a:r>
          </a:p>
          <a:p>
            <a:r>
              <a:rPr lang="en-US" sz="2400" b="1" dirty="0" smtClean="0">
                <a:solidFill>
                  <a:srgbClr val="E90062"/>
                </a:solidFill>
                <a:latin typeface="Arial"/>
                <a:cs typeface="Arial"/>
              </a:rPr>
              <a:t>water from roots to leaves of plants</a:t>
            </a:r>
            <a:endParaRPr lang="en-US" sz="2400" b="1" dirty="0">
              <a:solidFill>
                <a:srgbClr val="E9006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4743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285728"/>
            <a:ext cx="8358246" cy="837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Copy and fill in the gaps:</a:t>
            </a:r>
          </a:p>
          <a:p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endParaRPr lang="en-GB" sz="3200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Some cells have special jobs to do. They often have special shapes to help them do their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job. We say that these cells are  _________________ to do their jobs.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A group of the same type of cells, all working together, is called a _________________ .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A group of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muscle cells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all grouped together is called _________________  . Muscle cells help us to _________________  .</a:t>
            </a:r>
          </a:p>
          <a:p>
            <a:pPr hangingPunct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 hangingPunct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 hangingPunct="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adapted      move      muscle      tissue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9217" name="Picture 1" descr="ciliated epithelial ce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06941">
            <a:off x="2915816" y="3356992"/>
            <a:ext cx="2563734" cy="1512168"/>
          </a:xfrm>
          <a:prstGeom prst="rect">
            <a:avLst/>
          </a:prstGeom>
          <a:noFill/>
        </p:spPr>
      </p:pic>
      <p:pic>
        <p:nvPicPr>
          <p:cNvPr id="9219" name="Picture 3" descr="red blood cell pi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204864"/>
            <a:ext cx="183369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root hair cell 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5013176"/>
            <a:ext cx="2232248" cy="145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9221" name="Picture 5" descr="palisade cell pictur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5185488"/>
            <a:ext cx="2346054" cy="1685223"/>
          </a:xfrm>
          <a:prstGeom prst="rect">
            <a:avLst/>
          </a:prstGeom>
          <a:noFill/>
        </p:spPr>
      </p:pic>
      <p:pic>
        <p:nvPicPr>
          <p:cNvPr id="9223" name="Picture 7" descr="neuron pictur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99792" y="1844824"/>
            <a:ext cx="2425531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genesandyouchromosomes_clip_image0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707904" y="4809986"/>
            <a:ext cx="1826129" cy="20162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0034" y="285728"/>
            <a:ext cx="8007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What do all these have in common?</a:t>
            </a:r>
            <a:endParaRPr lang="en-GB" sz="3600" b="1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7" descr="5031243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3789040"/>
            <a:ext cx="2456822" cy="71783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55576" y="980728"/>
            <a:ext cx="76397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very smallest living organisms are single cells which carry out all</a:t>
            </a:r>
          </a:p>
          <a:p>
            <a:r>
              <a:rPr lang="en-US" dirty="0" smtClean="0"/>
              <a:t>The functions of living things. As organisms get bigger and are made </a:t>
            </a:r>
          </a:p>
          <a:p>
            <a:r>
              <a:rPr lang="en-US" dirty="0"/>
              <a:t>u</a:t>
            </a:r>
            <a:r>
              <a:rPr lang="en-US" dirty="0" smtClean="0"/>
              <a:t>p of many cells, some of these cells become </a:t>
            </a:r>
            <a:r>
              <a:rPr lang="en-US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specialised</a:t>
            </a:r>
            <a:r>
              <a:rPr lang="en-US" dirty="0" smtClean="0"/>
              <a:t> </a:t>
            </a:r>
            <a:r>
              <a:rPr lang="en-US" dirty="0" smtClean="0"/>
              <a:t>to carry out</a:t>
            </a:r>
          </a:p>
          <a:p>
            <a:r>
              <a:rPr lang="en-US" b="1" dirty="0" smtClean="0">
                <a:solidFill>
                  <a:srgbClr val="D519FF"/>
                </a:solidFill>
              </a:rPr>
              <a:t>special jobs. </a:t>
            </a:r>
            <a:endParaRPr lang="en-US" b="1" dirty="0">
              <a:solidFill>
                <a:srgbClr val="D519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399053">
            <a:off x="6106170" y="1604893"/>
            <a:ext cx="2189935" cy="23822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1520" y="2564904"/>
            <a:ext cx="30734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3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9217" name="Picture 1" descr="ciliated epithelial ce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76867">
            <a:off x="755576" y="1196752"/>
            <a:ext cx="2284779" cy="1347632"/>
          </a:xfrm>
          <a:prstGeom prst="rect">
            <a:avLst/>
          </a:prstGeom>
          <a:noFill/>
        </p:spPr>
      </p:pic>
      <p:pic>
        <p:nvPicPr>
          <p:cNvPr id="9219" name="Picture 3" descr="red blood cell pi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7" y="3140968"/>
            <a:ext cx="183369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root hair cell 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4293096"/>
            <a:ext cx="231651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9221" name="Picture 5" descr="palisade cell pictur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3068960"/>
            <a:ext cx="2304256" cy="1655198"/>
          </a:xfrm>
          <a:prstGeom prst="rect">
            <a:avLst/>
          </a:prstGeom>
          <a:noFill/>
        </p:spPr>
      </p:pic>
      <p:pic>
        <p:nvPicPr>
          <p:cNvPr id="9223" name="Picture 7" descr="neuron pictur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1196752"/>
            <a:ext cx="2592288" cy="1539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genesandyouchromosomes_clip_image0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79512" y="4708444"/>
            <a:ext cx="1956566" cy="21602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7544" y="260648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What is the picture?</a:t>
            </a:r>
          </a:p>
          <a:p>
            <a:r>
              <a:rPr lang="en-GB" sz="2400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What do you think these special cells do for plants or animals?</a:t>
            </a:r>
            <a:endParaRPr lang="en-GB" sz="2400" b="1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7" descr="5031243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2708920"/>
            <a:ext cx="2728919" cy="1116003"/>
          </a:xfrm>
          <a:prstGeom prst="rect">
            <a:avLst/>
          </a:prstGeom>
          <a:noFill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399053">
            <a:off x="6635423" y="762967"/>
            <a:ext cx="2334364" cy="253933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9552" y="2060848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23928" y="1916832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16216" y="2348880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3933056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5856" y="3284984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64088" y="3429000"/>
            <a:ext cx="504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47664" y="5733256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5229200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6096" y="3789040"/>
            <a:ext cx="3073400" cy="33147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796136" y="4797152"/>
            <a:ext cx="582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3768" y="6309320"/>
            <a:ext cx="4147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a word document to take notes.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9552" y="260648"/>
            <a:ext cx="7543800" cy="1143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cap="small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What is a </a:t>
            </a:r>
            <a:r>
              <a:rPr lang="en-GB" sz="4800" b="1" cap="small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</a:t>
            </a:r>
            <a:r>
              <a:rPr kumimoji="0" lang="en-GB" sz="48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pecialised</a:t>
            </a:r>
            <a:r>
              <a:rPr kumimoji="0" lang="en-GB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GB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Cell?</a:t>
            </a:r>
            <a:endParaRPr kumimoji="0" lang="en-GB" sz="4800" b="1" i="0" u="none" strike="noStrike" kern="1200" cap="small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23528" y="1052736"/>
            <a:ext cx="8208912" cy="5472608"/>
          </a:xfrm>
          <a:prstGeom prst="rect">
            <a:avLst/>
          </a:prstGeom>
        </p:spPr>
        <p:txBody>
          <a:bodyPr/>
          <a:lstStyle/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Plants and animals consist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of many cells and so are known as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multicellular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They contain many different types of cells.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Each type of cell is designed to carry out a particular job or function.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This is known as </a:t>
            </a:r>
            <a:r>
              <a:rPr lang="en-GB" sz="2800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cell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pecialisation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6600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Not all cells look the same.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Some cells have a special shape and features to help them do a certain job.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Muscle cells have different structure to blood and nerve cells in animals. In plants the cells where photosynthesis happens are very different to root hair cells.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35696" y="260648"/>
            <a:ext cx="70846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Note Making Activity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907704" y="1268760"/>
            <a:ext cx="69127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The following slides show some examples of </a:t>
            </a:r>
            <a:r>
              <a:rPr lang="en-US" sz="2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specialised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 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cells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Read through the information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Draw a table on a sheet of paper with 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3 columns. </a:t>
            </a:r>
            <a:endParaRPr lang="en-US" sz="2000" dirty="0">
              <a:solidFill>
                <a:schemeClr val="accent1">
                  <a:lumMod val="40000"/>
                  <a:lumOff val="60000"/>
                </a:schemeClr>
              </a:solidFill>
              <a:latin typeface="Chalkboard"/>
              <a:cs typeface="Chalkboard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alkboard"/>
                <a:cs typeface="Chalkboard"/>
              </a:rPr>
              <a:t>Title the first column Type of cell, the second column Diagram, and the third column features/ job. </a:t>
            </a:r>
            <a:endParaRPr lang="en-US" sz="2000" dirty="0">
              <a:solidFill>
                <a:schemeClr val="accent1">
                  <a:lumMod val="40000"/>
                  <a:lumOff val="60000"/>
                </a:schemeClr>
              </a:solidFill>
              <a:latin typeface="Chalkboard"/>
              <a:cs typeface="Chalkboard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877856"/>
              </p:ext>
            </p:extLst>
          </p:nvPr>
        </p:nvGraphicFramePr>
        <p:xfrm>
          <a:off x="2339752" y="37890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Cell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Diagram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Features/jobs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51720" y="4797152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000" dirty="0" smtClean="0">
                <a:solidFill>
                  <a:srgbClr val="FFAFD1"/>
                </a:solidFill>
                <a:latin typeface="Chalkboard"/>
                <a:cs typeface="Chalkboard"/>
              </a:rPr>
              <a:t>Fill the columns with information from the slides. You may have to </a:t>
            </a:r>
            <a:r>
              <a:rPr lang="en-US" sz="2000" dirty="0" smtClean="0">
                <a:solidFill>
                  <a:srgbClr val="FFAFD1"/>
                </a:solidFill>
                <a:latin typeface="Chalkboard"/>
                <a:cs typeface="Chalkboard"/>
              </a:rPr>
              <a:t>go </a:t>
            </a:r>
            <a:r>
              <a:rPr lang="en-US" sz="2000" dirty="0" smtClean="0">
                <a:solidFill>
                  <a:srgbClr val="FFAFD1"/>
                </a:solidFill>
                <a:latin typeface="Chalkboard"/>
                <a:cs typeface="Chalkboard"/>
              </a:rPr>
              <a:t>back and read the slides more than once to complete the table.</a:t>
            </a:r>
          </a:p>
          <a:p>
            <a:endParaRPr lang="en-US" sz="2000" dirty="0" smtClean="0">
              <a:solidFill>
                <a:srgbClr val="FFAFD1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Sperm cell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11"/>
          <p:cNvSpPr txBox="1">
            <a:spLocks noChangeArrowheads="1"/>
          </p:cNvSpPr>
          <p:nvPr/>
        </p:nvSpPr>
        <p:spPr>
          <a:xfrm>
            <a:off x="4714876" y="4643446"/>
            <a:ext cx="4038600" cy="1944687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 head contains enzymes which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allow it to digest into an egg cell and join with it.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7" descr="5031243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2349500"/>
            <a:ext cx="4751387" cy="1943100"/>
          </a:xfrm>
          <a:prstGeom prst="rect">
            <a:avLst/>
          </a:prstGeom>
          <a:noFill/>
        </p:spPr>
      </p:pic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2700338" y="1557338"/>
            <a:ext cx="5327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b="1" dirty="0">
                <a:latin typeface="Arial" pitchFamily="34" charset="0"/>
                <a:cs typeface="Arial" pitchFamily="34" charset="0"/>
              </a:rPr>
              <a:t>Head contains enzymes &amp; nucleus</a:t>
            </a:r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 flipH="1">
            <a:off x="3492500" y="1916113"/>
            <a:ext cx="144463" cy="936625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5508625" y="3860800"/>
            <a:ext cx="935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Tail </a:t>
            </a:r>
          </a:p>
        </p:txBody>
      </p:sp>
      <p:sp>
        <p:nvSpPr>
          <p:cNvPr id="8" name="Line 21"/>
          <p:cNvSpPr>
            <a:spLocks noChangeShapeType="1"/>
          </p:cNvSpPr>
          <p:nvPr/>
        </p:nvSpPr>
        <p:spPr bwMode="auto">
          <a:xfrm flipV="1">
            <a:off x="6011863" y="3141663"/>
            <a:ext cx="215900" cy="719137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285720" y="2000240"/>
            <a:ext cx="30003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Designed to </a:t>
            </a:r>
            <a:r>
              <a:rPr lang="en-GB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Fertilise</a:t>
            </a:r>
            <a:r>
              <a:rPr lang="en-GB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eggs.</a:t>
            </a: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323850" y="4221163"/>
            <a:ext cx="38877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GB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 sperm is small and has a long tail that provides movement so it can swim and find an egg cell.</a:t>
            </a:r>
          </a:p>
          <a:p>
            <a:pPr algn="just"/>
            <a:endParaRPr lang="en-GB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5795963" y="2205038"/>
            <a:ext cx="22147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Found </a:t>
            </a:r>
            <a:r>
              <a:rPr lang="en-GB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GB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the Testes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Egg (Ovum) Cell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500563" y="1600200"/>
            <a:ext cx="4643437" cy="1252538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Designed to be Fertilised.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Found in the Ovaries.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 egg cell is large and bulky.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Contains yolk which provides a large food store for the new cell being formed.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 descr="genesandyouchromosomes_clip_image0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187450" y="2276475"/>
            <a:ext cx="2867025" cy="3165475"/>
          </a:xfrm>
          <a:prstGeom prst="rect">
            <a:avLst/>
          </a:prstGeom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50825" y="1700213"/>
            <a:ext cx="3121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Cytoplasm containing yolk</a:t>
            </a:r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>
            <a:off x="1763713" y="2133600"/>
            <a:ext cx="1006475" cy="935038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50825" y="4941888"/>
            <a:ext cx="15953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Layer of jelly</a:t>
            </a:r>
          </a:p>
        </p:txBody>
      </p:sp>
      <p:sp>
        <p:nvSpPr>
          <p:cNvPr id="8" name="Line 20"/>
          <p:cNvSpPr>
            <a:spLocks noChangeShapeType="1"/>
          </p:cNvSpPr>
          <p:nvPr/>
        </p:nvSpPr>
        <p:spPr bwMode="auto">
          <a:xfrm flipV="1">
            <a:off x="1331913" y="4508500"/>
            <a:ext cx="647700" cy="43180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3111500" y="5464175"/>
            <a:ext cx="1082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Nucleus</a:t>
            </a:r>
          </a:p>
        </p:txBody>
      </p:sp>
      <p:sp>
        <p:nvSpPr>
          <p:cNvPr id="10" name="Line 22"/>
          <p:cNvSpPr>
            <a:spLocks noChangeShapeType="1"/>
          </p:cNvSpPr>
          <p:nvPr/>
        </p:nvSpPr>
        <p:spPr bwMode="auto">
          <a:xfrm flipH="1" flipV="1">
            <a:off x="2411413" y="3573463"/>
            <a:ext cx="1296987" cy="194310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Palisade Cell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0825" y="1628775"/>
            <a:ext cx="4465638" cy="4537075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Designed for Photosynthesis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Found in the top of a leaf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Tall and has a </a:t>
            </a:r>
            <a:r>
              <a:rPr kumimoji="0" lang="en-GB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large surface area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absorb water and minerals.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Packed with chloroplasts to help make plant food.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Image:leaf ce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1844675"/>
            <a:ext cx="2139950" cy="3527425"/>
          </a:xfrm>
          <a:prstGeom prst="rect">
            <a:avLst/>
          </a:prstGeom>
          <a:noFill/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524750" y="2133600"/>
            <a:ext cx="1082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Nucleus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148263" y="6092825"/>
            <a:ext cx="15953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Chloroplasts</a:t>
            </a: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flipV="1">
            <a:off x="6372225" y="5084763"/>
            <a:ext cx="574675" cy="100806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flipH="1" flipV="1">
            <a:off x="5435600" y="5084763"/>
            <a:ext cx="504825" cy="1008062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 flipH="1">
            <a:off x="6948488" y="2492375"/>
            <a:ext cx="576262" cy="936625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Ciliated Cell</a:t>
            </a:r>
            <a:endParaRPr kumimoji="0" lang="en-GB" sz="3000" b="1" i="0" u="none" strike="noStrike" kern="1200" cap="small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429124" y="857232"/>
            <a:ext cx="4171950" cy="499745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Designed to stop Lung Damage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They line all the air passages in the lungs.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They have tiny hairs called cilia.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Hairs sweep </a:t>
            </a:r>
            <a:r>
              <a:rPr kumimoji="0" lang="en-GB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mucus</a:t>
            </a:r>
            <a:r>
              <a:rPr kumimoji="0" lang="en-GB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with trapped dust and bacteria back up the throat.</a:t>
            </a:r>
            <a:endParaRPr kumimoji="0" lang="en-GB" sz="2400" b="0" i="0" u="sng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11188" y="2349500"/>
            <a:ext cx="3714750" cy="2735263"/>
          </a:xfrm>
          <a:prstGeom prst="rect">
            <a:avLst/>
          </a:prstGeom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63575" y="1935163"/>
            <a:ext cx="1082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Nucleus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1042988" y="2420938"/>
            <a:ext cx="144462" cy="863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040063" y="5175250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>
                <a:latin typeface="Arial" pitchFamily="34" charset="0"/>
                <a:cs typeface="Arial" pitchFamily="34" charset="0"/>
              </a:rPr>
              <a:t>cilia</a:t>
            </a:r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 flipV="1">
            <a:off x="3492500" y="4437063"/>
            <a:ext cx="71438" cy="7921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1765</TotalTime>
  <Words>618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Specialised Cells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Specialised Cells</dc:title>
  <dc:creator>Jen</dc:creator>
  <cp:lastModifiedBy>WATSON Sarina</cp:lastModifiedBy>
  <cp:revision>35</cp:revision>
  <dcterms:created xsi:type="dcterms:W3CDTF">2009-11-29T16:05:13Z</dcterms:created>
  <dcterms:modified xsi:type="dcterms:W3CDTF">2017-06-26T07:33:23Z</dcterms:modified>
</cp:coreProperties>
</file>